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8"/>
  </p:notesMasterIdLst>
  <p:sldIdLst>
    <p:sldId id="1903" r:id="rId3"/>
    <p:sldId id="1606" r:id="rId4"/>
    <p:sldId id="1103" r:id="rId5"/>
    <p:sldId id="1905" r:id="rId6"/>
    <p:sldId id="1910" r:id="rId7"/>
    <p:sldId id="1907" r:id="rId8"/>
    <p:sldId id="1588" r:id="rId9"/>
    <p:sldId id="1908" r:id="rId10"/>
    <p:sldId id="1909" r:id="rId11"/>
    <p:sldId id="1607" r:id="rId12"/>
    <p:sldId id="1559" r:id="rId13"/>
    <p:sldId id="1099" r:id="rId14"/>
    <p:sldId id="1608" r:id="rId15"/>
    <p:sldId id="1582" r:id="rId16"/>
    <p:sldId id="1579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netoku" initials="y" lastIdx="2" clrIdx="0">
    <p:extLst>
      <p:ext uri="{19B8F6BF-5375-455C-9EA6-DF929625EA0E}">
        <p15:presenceInfo xmlns:p15="http://schemas.microsoft.com/office/powerpoint/2012/main" userId="yonetok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FF00"/>
    <a:srgbClr val="FFCCFF"/>
    <a:srgbClr val="FFCCCC"/>
    <a:srgbClr val="FF7C80"/>
    <a:srgbClr val="FF9900"/>
    <a:srgbClr val="CC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9" autoAdjust="0"/>
    <p:restoredTop sz="93699" autoAdjust="0"/>
  </p:normalViewPr>
  <p:slideViewPr>
    <p:cSldViewPr snapToGrid="0">
      <p:cViewPr>
        <p:scale>
          <a:sx n="94" d="100"/>
          <a:sy n="94" d="100"/>
        </p:scale>
        <p:origin x="264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7715B-152A-487C-B0CC-4DB3682FA78B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B232E-580A-4842-98B8-0F0F85F147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23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F8D3E-72CA-429D-80C2-58127DAFCEB0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977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08D81-D87B-49FF-A526-FDFD0F934359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49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0223-F554-3E49-80AB-B703C7932450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15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E043B-E1BE-4742-9D99-97C4C761797F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9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F98D-4F16-674F-9D06-0605031CCCD4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856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B5F2-2AC7-F741-8D12-0C515E94FE49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357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E2A54-CB04-B143-9392-B259478A023F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195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B2A0-4728-174B-8194-D951865D4D39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332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10B7-7338-2F45-B9B9-2EFDE7595BF9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728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A549E-6629-F846-B374-E812BB973DA4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28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95DF-1A6B-D847-8CD8-704E4B7F57B5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600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57917-3B77-C54F-A340-63DE254EE96B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1388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BDAB-42D9-0C49-AE21-637F2F97AE87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16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AFA8-7B28-7D43-BD0D-99CAD81E3345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5145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5AC9-8E52-5A47-8CAC-D74AB35A7EFE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570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DA7A-4151-8D4A-AB01-507E92EEC09D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707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5449-C206-BE49-9C99-8F532BCBEDF8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1136-61B7-462F-BA80-747478C134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11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2741-1167-A843-B03C-523C2D8B4597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4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8165-E31E-644C-87D6-16331CB45CDB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90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B12F-36EE-DA48-A2A8-89DD4A4240EA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27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62B4D-1E17-4843-BB7C-DD9B64897EA4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95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A804B-9BBE-9842-BA53-4A520691E39B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9167099" y="6356351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99FB6A91-6EA3-478A-8FFE-B9E7D26A74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59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4AA4-00DD-DC49-A251-CD74B58EF107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37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091D3-82CF-DF4D-9E05-89DAC5E112DD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423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3AC11-EC8C-4F49-A4A5-184ED956511B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139385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B6A91-6EA3-478A-8FFE-B9E7D26A74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643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04FA-41C5-6244-8F3E-74394CD1927D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920386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71136-61B7-462F-BA80-747478C1340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50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10" Type="http://schemas.openxmlformats.org/officeDocument/2006/relationships/image" Target="../media/image40.png"/><Relationship Id="rId4" Type="http://schemas.microsoft.com/office/2007/relationships/hdphoto" Target="../media/hdphoto4.wdp"/><Relationship Id="rId9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5" Type="http://schemas.openxmlformats.org/officeDocument/2006/relationships/image" Target="../media/image49.tiff"/><Relationship Id="rId4" Type="http://schemas.openxmlformats.org/officeDocument/2006/relationships/image" Target="../media/image4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5FB85A0-9DF2-14D3-8687-6FEB2A96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F71136-61B7-462F-BA80-747478C13406}" type="slidenum">
              <a: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00C078-AF48-C5F9-DDC4-C62C6524C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83" y="-15372"/>
            <a:ext cx="11509376" cy="6877552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EFCD77-0D7C-5BE4-6927-A176503B9A1F}"/>
              </a:ext>
            </a:extLst>
          </p:cNvPr>
          <p:cNvSpPr txBox="1"/>
          <p:nvPr/>
        </p:nvSpPr>
        <p:spPr>
          <a:xfrm>
            <a:off x="3155259" y="6378533"/>
            <a:ext cx="6327053" cy="369332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2026/08/30 – </a:t>
            </a:r>
            <a:r>
              <a:rPr lang="en-US" altLang="ja-JP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09/04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TeVPA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 @ Tendo, Yamagata, Japan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6BF331A-C82C-79B3-E6A2-7A6FE49A8CCA}"/>
              </a:ext>
            </a:extLst>
          </p:cNvPr>
          <p:cNvGrpSpPr/>
          <p:nvPr/>
        </p:nvGrpSpPr>
        <p:grpSpPr>
          <a:xfrm>
            <a:off x="403581" y="5358451"/>
            <a:ext cx="5439401" cy="938719"/>
            <a:chOff x="489309" y="5372739"/>
            <a:chExt cx="5439401" cy="938719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0933131-0BFE-8DA3-EEB0-A31AF4B00AB1}"/>
                </a:ext>
              </a:extLst>
            </p:cNvPr>
            <p:cNvSpPr txBox="1"/>
            <p:nvPr/>
          </p:nvSpPr>
          <p:spPr>
            <a:xfrm>
              <a:off x="489309" y="5834404"/>
              <a:ext cx="5376536" cy="477054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HiZ-GUNDAM pre-project candidate team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B781543-52F7-5D5E-9DF2-B4D7FD1F7B24}"/>
                </a:ext>
              </a:extLst>
            </p:cNvPr>
            <p:cNvSpPr txBox="1"/>
            <p:nvPr/>
          </p:nvSpPr>
          <p:spPr>
            <a:xfrm>
              <a:off x="493568" y="5372739"/>
              <a:ext cx="5435142" cy="461665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Daisuke YONETOKU (Kanazawa University)</a:t>
              </a:r>
              <a:endPara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77BD50-DA1A-7126-4AD9-A9D3F8374C22}"/>
              </a:ext>
            </a:extLst>
          </p:cNvPr>
          <p:cNvSpPr txBox="1"/>
          <p:nvPr/>
        </p:nvSpPr>
        <p:spPr>
          <a:xfrm>
            <a:off x="5851555" y="5584140"/>
            <a:ext cx="5976444" cy="707886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ja-JP" altLang="en-US" sz="2000">
                <a:solidFill>
                  <a:schemeClr val="bg1"/>
                </a:solidFill>
              </a:rPr>
              <a:t>・</a:t>
            </a:r>
            <a:r>
              <a:rPr lang="en-US" altLang="ja-JP" sz="2000" dirty="0">
                <a:solidFill>
                  <a:schemeClr val="bg1"/>
                </a:solidFill>
              </a:rPr>
              <a:t> Competitive M-class mission (Epsilon mission) in JAXA</a:t>
            </a:r>
          </a:p>
          <a:p>
            <a:r>
              <a:rPr lang="ja-JP" altLang="en-US" sz="2000">
                <a:solidFill>
                  <a:schemeClr val="bg1"/>
                </a:solidFill>
              </a:rPr>
              <a:t>・</a:t>
            </a:r>
            <a:r>
              <a:rPr lang="en-US" altLang="ja-JP" sz="2000" dirty="0">
                <a:solidFill>
                  <a:schemeClr val="bg1"/>
                </a:solidFill>
              </a:rPr>
              <a:t> Launch target is ~FY2034 … </a:t>
            </a:r>
          </a:p>
        </p:txBody>
      </p:sp>
    </p:spTree>
    <p:extLst>
      <p:ext uri="{BB962C8B-B14F-4D97-AF65-F5344CB8AC3E}">
        <p14:creationId xmlns:p14="http://schemas.microsoft.com/office/powerpoint/2010/main" val="272628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DCEA8F5-A784-D247-958D-867E57D81936}"/>
              </a:ext>
            </a:extLst>
          </p:cNvPr>
          <p:cNvSpPr txBox="1"/>
          <p:nvPr/>
        </p:nvSpPr>
        <p:spPr>
          <a:xfrm>
            <a:off x="135316" y="188640"/>
            <a:ext cx="2969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Nominal Operation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68FEC705-8C80-7C74-4769-988B10ECB4C5}"/>
              </a:ext>
            </a:extLst>
          </p:cNvPr>
          <p:cNvGrpSpPr/>
          <p:nvPr/>
        </p:nvGrpSpPr>
        <p:grpSpPr>
          <a:xfrm>
            <a:off x="4216032" y="-145658"/>
            <a:ext cx="8117840" cy="7152765"/>
            <a:chOff x="4216032" y="-145658"/>
            <a:chExt cx="8117840" cy="7152765"/>
          </a:xfrm>
        </p:grpSpPr>
        <p:sp>
          <p:nvSpPr>
            <p:cNvPr id="4" name="円/楕円 3">
              <a:extLst>
                <a:ext uri="{FF2B5EF4-FFF2-40B4-BE49-F238E27FC236}">
                  <a16:creationId xmlns:a16="http://schemas.microsoft.com/office/drawing/2014/main" id="{185C31FA-9487-2345-8B27-30113A3AD12D}"/>
                </a:ext>
              </a:extLst>
            </p:cNvPr>
            <p:cNvSpPr/>
            <p:nvPr/>
          </p:nvSpPr>
          <p:spPr>
            <a:xfrm>
              <a:off x="6007138" y="854224"/>
              <a:ext cx="5149551" cy="51495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F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5" name="円/楕円 4">
              <a:extLst>
                <a:ext uri="{FF2B5EF4-FFF2-40B4-BE49-F238E27FC236}">
                  <a16:creationId xmlns:a16="http://schemas.microsoft.com/office/drawing/2014/main" id="{0C563537-5C2A-754E-A243-137D306E27A7}"/>
                </a:ext>
              </a:extLst>
            </p:cNvPr>
            <p:cNvSpPr/>
            <p:nvPr/>
          </p:nvSpPr>
          <p:spPr>
            <a:xfrm>
              <a:off x="5644764" y="491017"/>
              <a:ext cx="5895527" cy="5895527"/>
            </a:xfrm>
            <a:prstGeom prst="ellipse">
              <a:avLst/>
            </a:prstGeom>
            <a:noFill/>
            <a:ln>
              <a:solidFill>
                <a:srgbClr val="00F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968FC6AC-3AE9-244A-B17D-84107EA76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18450" y="826486"/>
              <a:ext cx="1273348" cy="854484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3E54310-6399-5C4A-BA22-E9A837FCC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988524">
              <a:off x="5008089" y="3011537"/>
              <a:ext cx="1273348" cy="854484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EEB8785F-839B-114C-8183-8241B6CCC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8000000">
              <a:off x="5769104" y="4968308"/>
              <a:ext cx="1273348" cy="85448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21C9B2DE-E0F0-7049-A676-402EE9631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5321036">
              <a:off x="8081677" y="5943191"/>
              <a:ext cx="1273348" cy="85448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9D215A5B-E585-6C4B-9957-AB43E531F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4577826">
              <a:off x="8081677" y="63774"/>
              <a:ext cx="1273348" cy="854484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7E822500-3201-7741-B289-126278DCF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48020">
              <a:off x="10921233" y="3029633"/>
              <a:ext cx="1273348" cy="85448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FB1DE13-BB9C-5B4C-89D6-22F9554FA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6714922">
              <a:off x="10137817" y="984273"/>
              <a:ext cx="1273348" cy="854484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B60B9BFD-A544-AC46-8E68-5EB2F866E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2313776">
              <a:off x="10137817" y="4968308"/>
              <a:ext cx="1273348" cy="854484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E2156D4-4F0C-734E-9595-2F29AA1BAB97}"/>
                </a:ext>
              </a:extLst>
            </p:cNvPr>
            <p:cNvSpPr txBox="1"/>
            <p:nvPr/>
          </p:nvSpPr>
          <p:spPr>
            <a:xfrm>
              <a:off x="6475794" y="2615871"/>
              <a:ext cx="46562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(1) A solar separation angle of 120 degrees and</a:t>
              </a:r>
              <a:b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</a:b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lang="en-US" altLang="ja-JP" sz="16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    </a:t>
              </a:r>
              <a:r>
                <a:rPr lang="ja-JP" altLang="ja-JP" sz="1600"/>
                <a:t>Tilted by 50</a:t>
              </a:r>
              <a:r>
                <a:rPr lang="en-US" altLang="ja-JP" sz="1600" dirty="0"/>
                <a:t> degrees </a:t>
              </a:r>
              <a:r>
                <a:rPr lang="ja-JP" altLang="ja-JP" sz="1600"/>
                <a:t>toward the forward direction.</a:t>
              </a:r>
              <a:endParaRPr kumimoji="1" lang="ja-JP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(2) Keeping the inertial pointing during 560 sec</a:t>
              </a:r>
              <a:b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</a:b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      </a:t>
              </a:r>
              <a:r>
                <a:rPr kumimoji="1" lang="en-US" altLang="ja-JP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HiZ</a:t>
              </a: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-GUNDAM monitors X-ray transients</a:t>
              </a:r>
              <a:endParaRPr kumimoji="1" lang="ja-JP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(3) The satellite slews to the next nominal pointing</a:t>
              </a:r>
            </a:p>
          </p:txBody>
        </p:sp>
        <p:sp>
          <p:nvSpPr>
            <p:cNvPr id="15" name="円弧 14">
              <a:extLst>
                <a:ext uri="{FF2B5EF4-FFF2-40B4-BE49-F238E27FC236}">
                  <a16:creationId xmlns:a16="http://schemas.microsoft.com/office/drawing/2014/main" id="{520E45E6-CDFE-804F-988C-9DE0F6798E44}"/>
                </a:ext>
              </a:extLst>
            </p:cNvPr>
            <p:cNvSpPr/>
            <p:nvPr/>
          </p:nvSpPr>
          <p:spPr>
            <a:xfrm rot="13691857">
              <a:off x="5430530" y="464464"/>
              <a:ext cx="6013963" cy="6013963"/>
            </a:xfrm>
            <a:prstGeom prst="arc">
              <a:avLst>
                <a:gd name="adj1" fmla="val 19464487"/>
                <a:gd name="adj2" fmla="val 21115942"/>
              </a:avLst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6" name="円弧 15">
              <a:extLst>
                <a:ext uri="{FF2B5EF4-FFF2-40B4-BE49-F238E27FC236}">
                  <a16:creationId xmlns:a16="http://schemas.microsoft.com/office/drawing/2014/main" id="{E907D609-63E1-ED48-9B43-0F0FFC6D6B3E}"/>
                </a:ext>
              </a:extLst>
            </p:cNvPr>
            <p:cNvSpPr/>
            <p:nvPr/>
          </p:nvSpPr>
          <p:spPr>
            <a:xfrm rot="13217735">
              <a:off x="5464045" y="330144"/>
              <a:ext cx="6013963" cy="6013963"/>
            </a:xfrm>
            <a:prstGeom prst="arc">
              <a:avLst>
                <a:gd name="adj1" fmla="val 19263404"/>
                <a:gd name="adj2" fmla="val 19764250"/>
              </a:avLst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CB0845E3-13EA-FE45-9E1F-A58C975FCE77}"/>
                </a:ext>
              </a:extLst>
            </p:cNvPr>
            <p:cNvSpPr txBox="1"/>
            <p:nvPr/>
          </p:nvSpPr>
          <p:spPr>
            <a:xfrm>
              <a:off x="4216032" y="2673444"/>
              <a:ext cx="12561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Maneuver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150 sec</a:t>
              </a:r>
              <a:endPara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2F114AE-A562-B54D-ACA8-27F772CC69A6}"/>
                </a:ext>
              </a:extLst>
            </p:cNvPr>
            <p:cNvSpPr txBox="1"/>
            <p:nvPr/>
          </p:nvSpPr>
          <p:spPr>
            <a:xfrm>
              <a:off x="4716885" y="1515313"/>
              <a:ext cx="10395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Pointing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560 sec</a:t>
              </a:r>
              <a:endPara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193BFC1-9DAA-C44B-9C03-DA650118ED42}"/>
                </a:ext>
              </a:extLst>
            </p:cNvPr>
            <p:cNvSpPr txBox="1"/>
            <p:nvPr/>
          </p:nvSpPr>
          <p:spPr>
            <a:xfrm>
              <a:off x="4918104" y="5680024"/>
              <a:ext cx="4908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⦿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10E0F32-D9AA-414A-AFC7-A36148F2493A}"/>
                </a:ext>
              </a:extLst>
            </p:cNvPr>
            <p:cNvSpPr txBox="1"/>
            <p:nvPr/>
          </p:nvSpPr>
          <p:spPr>
            <a:xfrm>
              <a:off x="4832881" y="6101441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Solar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07C0C62-3AF3-5A4F-A6E0-FE9FAE024928}"/>
                </a:ext>
              </a:extLst>
            </p:cNvPr>
            <p:cNvSpPr txBox="1"/>
            <p:nvPr/>
          </p:nvSpPr>
          <p:spPr>
            <a:xfrm>
              <a:off x="6493109" y="1838477"/>
              <a:ext cx="44251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Satellite orbit: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Sun-synchronous polar dawn-dusk orbit</a:t>
              </a:r>
              <a:endParaRPr kumimoji="1" lang="ja-JP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F9E64F2-BCF3-A440-8DA9-B5F661D1D0F5}"/>
                </a:ext>
              </a:extLst>
            </p:cNvPr>
            <p:cNvSpPr txBox="1"/>
            <p:nvPr/>
          </p:nvSpPr>
          <p:spPr>
            <a:xfrm>
              <a:off x="4642856" y="4126150"/>
              <a:ext cx="7691016" cy="923330"/>
            </a:xfrm>
            <a:prstGeom prst="rect">
              <a:avLst/>
            </a:prstGeom>
            <a:solidFill>
              <a:srgbClr val="000000">
                <a:alpha val="69804"/>
              </a:srgbClr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AD8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We observe roughly eight different fields of view in every orbit.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AD8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This sequence is optimized for follow-up observations with the NIR telescope,  </a:t>
              </a:r>
              <a:b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AD8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</a:b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8AD8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we make sure of more than 10 minutes for 97% GRBs discovered by itself.</a:t>
              </a:r>
              <a:endParaRPr kumimoji="1" lang="ja-JP" altLang="ja-JP" sz="1800" b="1" i="0" u="none" strike="noStrike" kern="1200" cap="none" spc="0" normalizeH="0" baseline="0" noProof="0">
                <a:ln>
                  <a:noFill/>
                </a:ln>
                <a:solidFill>
                  <a:srgbClr val="FF8AD8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1494713-D4CF-64D9-AA04-AE096DCE0C68}"/>
                </a:ext>
              </a:extLst>
            </p:cNvPr>
            <p:cNvSpPr txBox="1"/>
            <p:nvPr/>
          </p:nvSpPr>
          <p:spPr>
            <a:xfrm>
              <a:off x="8256374" y="977018"/>
              <a:ext cx="65107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KSAT</a:t>
              </a: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0F609E6-FDD1-6038-9BC3-81D395D21BF7}"/>
                </a:ext>
              </a:extLst>
            </p:cNvPr>
            <p:cNvSpPr txBox="1"/>
            <p:nvPr/>
          </p:nvSpPr>
          <p:spPr>
            <a:xfrm>
              <a:off x="8373500" y="5510285"/>
              <a:ext cx="65107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rPr>
                <a:t>KSAT</a:t>
              </a: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61C99E7-D2A8-99F5-153A-AD7CA07BBF00}"/>
              </a:ext>
            </a:extLst>
          </p:cNvPr>
          <p:cNvSpPr txBox="1"/>
          <p:nvPr/>
        </p:nvSpPr>
        <p:spPr>
          <a:xfrm>
            <a:off x="730995" y="1742038"/>
            <a:ext cx="131933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Inmarsat</a:t>
            </a:r>
            <a:endParaRPr kumimoji="1" lang="ja-JP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1FD075-1599-5844-428B-A2B9EB24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8" y="2380943"/>
            <a:ext cx="2006846" cy="133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153A412-9967-2EEE-7B55-0783726C84E1}"/>
              </a:ext>
            </a:extLst>
          </p:cNvPr>
          <p:cNvSpPr txBox="1"/>
          <p:nvPr/>
        </p:nvSpPr>
        <p:spPr>
          <a:xfrm>
            <a:off x="344899" y="3773147"/>
            <a:ext cx="2175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geostationary orbit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A1B2E1D1-4A6D-E2F4-FDE0-27AA641D165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2459842" y="3038076"/>
            <a:ext cx="2616925" cy="688339"/>
          </a:xfrm>
          <a:prstGeom prst="straightConnector1">
            <a:avLst/>
          </a:prstGeom>
          <a:ln w="19050">
            <a:solidFill>
              <a:schemeClr val="bg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78C77BF-F6A0-757F-105A-72398B1CA3B6}"/>
              </a:ext>
            </a:extLst>
          </p:cNvPr>
          <p:cNvSpPr txBox="1"/>
          <p:nvPr/>
        </p:nvSpPr>
        <p:spPr>
          <a:xfrm rot="859016">
            <a:off x="2622724" y="2838185"/>
            <a:ext cx="1660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Alert message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51F4529-08C8-8B59-4D25-EC5C81002385}"/>
              </a:ext>
            </a:extLst>
          </p:cNvPr>
          <p:cNvSpPr txBox="1"/>
          <p:nvPr/>
        </p:nvSpPr>
        <p:spPr>
          <a:xfrm>
            <a:off x="2313453" y="1073829"/>
            <a:ext cx="2168863" cy="1015663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Coverage  : &gt; 90 %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Latency     : ~ 0 sec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max delay : 5 min</a:t>
            </a: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21C8FAEF-9118-CE72-9A96-71448CA0B77D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1433097" y="4241504"/>
            <a:ext cx="8221" cy="773692"/>
          </a:xfrm>
          <a:prstGeom prst="straightConnector1">
            <a:avLst/>
          </a:prstGeom>
          <a:ln w="19050">
            <a:solidFill>
              <a:schemeClr val="bg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82D41A4-7CBE-6D60-8917-6325586ABE2F}"/>
              </a:ext>
            </a:extLst>
          </p:cNvPr>
          <p:cNvSpPr txBox="1"/>
          <p:nvPr/>
        </p:nvSpPr>
        <p:spPr>
          <a:xfrm>
            <a:off x="557903" y="5015196"/>
            <a:ext cx="1766830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Inmarsat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Ground Station</a:t>
            </a: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B28FFE1C-F407-B424-E93A-4103C4E6E998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2353353" y="5350196"/>
            <a:ext cx="501538" cy="744"/>
          </a:xfrm>
          <a:prstGeom prst="straightConnector1">
            <a:avLst/>
          </a:prstGeom>
          <a:ln w="19050">
            <a:solidFill>
              <a:schemeClr val="bg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3A6402B-F60A-98F2-0EFB-66E430CBBC36}"/>
              </a:ext>
            </a:extLst>
          </p:cNvPr>
          <p:cNvSpPr txBox="1"/>
          <p:nvPr/>
        </p:nvSpPr>
        <p:spPr>
          <a:xfrm>
            <a:off x="2854891" y="4996253"/>
            <a:ext cx="1650387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HiZ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-GUNDAM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Project Server</a:t>
            </a: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8B65B9E3-EA92-0D6E-5FE5-800C9A0B35BF}"/>
              </a:ext>
            </a:extLst>
          </p:cNvPr>
          <p:cNvCxnSpPr>
            <a:cxnSpLocks/>
          </p:cNvCxnSpPr>
          <p:nvPr/>
        </p:nvCxnSpPr>
        <p:spPr>
          <a:xfrm>
            <a:off x="3702968" y="5724742"/>
            <a:ext cx="0" cy="344202"/>
          </a:xfrm>
          <a:prstGeom prst="straightConnector1">
            <a:avLst/>
          </a:prstGeom>
          <a:ln w="19050">
            <a:solidFill>
              <a:schemeClr val="bg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C1CA2C1-785A-906F-C500-5976B85795FE}"/>
              </a:ext>
            </a:extLst>
          </p:cNvPr>
          <p:cNvSpPr txBox="1"/>
          <p:nvPr/>
        </p:nvSpPr>
        <p:spPr>
          <a:xfrm>
            <a:off x="2918088" y="6101460"/>
            <a:ext cx="1580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GCN, </a:t>
            </a:r>
            <a:r>
              <a:rPr kumimoji="1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Atel</a:t>
            </a:r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6" name="スライド番号プレースホルダー 25">
            <a:extLst>
              <a:ext uri="{FF2B5EF4-FFF2-40B4-BE49-F238E27FC236}">
                <a16:creationId xmlns:a16="http://schemas.microsoft.com/office/drawing/2014/main" id="{A05ADDFD-AF33-C774-96D6-5ABC8F9A3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412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D3BE80F5-B747-6DBD-0BE5-184BF9CDA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432909"/>
              </p:ext>
            </p:extLst>
          </p:nvPr>
        </p:nvGraphicFramePr>
        <p:xfrm>
          <a:off x="887507" y="1051560"/>
          <a:ext cx="10932458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5735">
                  <a:extLst>
                    <a:ext uri="{9D8B030D-6E8A-4147-A177-3AD203B41FA5}">
                      <a16:colId xmlns:a16="http://schemas.microsoft.com/office/drawing/2014/main" val="1860906506"/>
                    </a:ext>
                  </a:extLst>
                </a:gridCol>
                <a:gridCol w="8826723">
                  <a:extLst>
                    <a:ext uri="{9D8B030D-6E8A-4147-A177-3AD203B41FA5}">
                      <a16:colId xmlns:a16="http://schemas.microsoft.com/office/drawing/2014/main" val="2701740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Fiscal Year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Plans and Milestones</a:t>
                      </a:r>
                      <a:endParaRPr kumimoji="1" lang="ja-JP" alt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944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Current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Development of BBM (front loading)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679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FY2027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Down Selection Review</a:t>
                      </a:r>
                      <a:r>
                        <a:rPr kumimoji="1" lang="ja-JP" altLang="en-US" sz="240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for 3 candidates </a:t>
                      </a:r>
                      <a:b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</a:br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(HiZ-GUNDAM / LAPYUTA / Silvia)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/>
                        <a:t>Establishment of </a:t>
                      </a:r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Pre-Project</a:t>
                      </a:r>
                      <a:r>
                        <a:rPr kumimoji="1" lang="en-US" altLang="ja-JP" sz="2400" dirty="0"/>
                        <a:t> Team</a:t>
                      </a:r>
                      <a:endParaRPr kumimoji="1" lang="ja-JP" alt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828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FY2028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Mission Definition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14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FY2029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System Definition Review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/>
                        <a:t>Establishment of </a:t>
                      </a:r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Project</a:t>
                      </a:r>
                      <a:r>
                        <a:rPr kumimoji="1" lang="en-US" altLang="ja-JP" sz="2400" dirty="0"/>
                        <a:t> Team</a:t>
                      </a:r>
                      <a:endParaRPr kumimoji="1" lang="ja-JP" alt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21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FY2029 – 30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EM phase, System Definition Review</a:t>
                      </a:r>
                      <a:endParaRPr kumimoji="1" lang="ja-JP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182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FY2030 – 32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</a:rPr>
                        <a:t>FM phase</a:t>
                      </a:r>
                      <a:endParaRPr kumimoji="1" lang="ja-JP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856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FY2034</a:t>
                      </a:r>
                      <a:endParaRPr kumimoji="1" lang="ja-JP" alt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Launch</a:t>
                      </a:r>
                      <a:endParaRPr kumimoji="1" lang="ja-JP" altLang="en-US" sz="240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280140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77B16C1-5727-F514-9178-FC3D048B5CBF}"/>
              </a:ext>
            </a:extLst>
          </p:cNvPr>
          <p:cNvSpPr txBox="1"/>
          <p:nvPr/>
        </p:nvSpPr>
        <p:spPr>
          <a:xfrm>
            <a:off x="793377" y="374792"/>
            <a:ext cx="2213235" cy="461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Future Schedule</a:t>
            </a:r>
            <a:endParaRPr lang="ja-JP" altLang="en-US" sz="240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6D52054-3B88-AF74-ECF6-CD4114FE6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9190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EBF275-9FC8-C644-86F3-67F5721533A1}"/>
              </a:ext>
            </a:extLst>
          </p:cNvPr>
          <p:cNvSpPr txBox="1"/>
          <p:nvPr/>
        </p:nvSpPr>
        <p:spPr>
          <a:xfrm>
            <a:off x="1477504" y="116633"/>
            <a:ext cx="9324345" cy="584775"/>
          </a:xfrm>
          <a:prstGeom prst="rect">
            <a:avLst/>
          </a:prstGeom>
          <a:solidFill>
            <a:srgbClr val="000000">
              <a:alpha val="80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28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　 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Hi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gh</a:t>
            </a:r>
            <a:r>
              <a:rPr lang="en-US" altLang="ja-JP" sz="28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-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z</a:t>
            </a:r>
            <a:r>
              <a:rPr lang="en-US" altLang="ja-JP" sz="28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G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amma-ray bursts  for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Un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raveling the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D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ark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A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ges </a:t>
            </a:r>
            <a:r>
              <a:rPr lang="en-US" altLang="ja-JP" sz="32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M</a:t>
            </a:r>
            <a:r>
              <a:rPr lang="en-US" altLang="ja-JP" sz="24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ission  </a:t>
            </a:r>
            <a:endParaRPr lang="en-US" altLang="ja-JP" sz="2800" b="1" dirty="0">
              <a:solidFill>
                <a:prstClr val="white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8AE6D9-F0DB-D34A-9C7E-CCE099F2997F}"/>
              </a:ext>
            </a:extLst>
          </p:cNvPr>
          <p:cNvSpPr txBox="1"/>
          <p:nvPr/>
        </p:nvSpPr>
        <p:spPr>
          <a:xfrm>
            <a:off x="1605134" y="764704"/>
            <a:ext cx="53381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Mission Aim: Strong Promotion of </a:t>
            </a:r>
          </a:p>
          <a:p>
            <a:pPr>
              <a:defRPr/>
            </a:pP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“</a:t>
            </a:r>
            <a:r>
              <a:rPr lang="en-US" altLang="ja-JP" sz="20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Time Domain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” &amp; “</a:t>
            </a:r>
            <a:r>
              <a:rPr lang="en-US" altLang="ja-JP" sz="2000" b="1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Multi-Messenger Astronomy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”.</a:t>
            </a:r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18693522-9FC6-B443-A401-75095A153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607109"/>
              </p:ext>
            </p:extLst>
          </p:nvPr>
        </p:nvGraphicFramePr>
        <p:xfrm>
          <a:off x="1605133" y="5281032"/>
          <a:ext cx="3783916" cy="149352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84145">
                  <a:extLst>
                    <a:ext uri="{9D8B030D-6E8A-4147-A177-3AD203B41FA5}">
                      <a16:colId xmlns:a16="http://schemas.microsoft.com/office/drawing/2014/main" val="4286212264"/>
                    </a:ext>
                  </a:extLst>
                </a:gridCol>
                <a:gridCol w="1799771">
                  <a:extLst>
                    <a:ext uri="{9D8B030D-6E8A-4147-A177-3AD203B41FA5}">
                      <a16:colId xmlns:a16="http://schemas.microsoft.com/office/drawing/2014/main" val="2865100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Items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Parameters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183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Energy band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keV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0.4 – 4  keV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5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0.53 str (16 modules)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810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Sensitivity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~1 e-10 (erg/cm2/s)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For 100 sec exposure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76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Position accuracy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3 arcmin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514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Time resolution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&lt; 100 msec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2828895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9B3BC2-31D8-7441-8993-D0E7FA4B5AEE}"/>
              </a:ext>
            </a:extLst>
          </p:cNvPr>
          <p:cNvSpPr txBox="1"/>
          <p:nvPr/>
        </p:nvSpPr>
        <p:spPr>
          <a:xfrm>
            <a:off x="1559497" y="4970776"/>
            <a:ext cx="2261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Wide Field X-ray Monitor</a:t>
            </a:r>
            <a:endParaRPr lang="ja-JP" altLang="en-US" sz="160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1AE0591-70DB-E54B-89B7-7FF91936D4C3}"/>
              </a:ext>
            </a:extLst>
          </p:cNvPr>
          <p:cNvSpPr txBox="1"/>
          <p:nvPr/>
        </p:nvSpPr>
        <p:spPr>
          <a:xfrm>
            <a:off x="5519937" y="4956666"/>
            <a:ext cx="21651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Near Infrared Telescope</a:t>
            </a:r>
            <a:endParaRPr lang="ja-JP" altLang="en-US" sz="160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0EAC19-30AA-DC47-8818-51D82B7E2999}"/>
              </a:ext>
            </a:extLst>
          </p:cNvPr>
          <p:cNvSpPr txBox="1"/>
          <p:nvPr/>
        </p:nvSpPr>
        <p:spPr>
          <a:xfrm>
            <a:off x="1466382" y="3527301"/>
            <a:ext cx="5692392" cy="13542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Observation Strategy</a:t>
            </a:r>
          </a:p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(1) Discovery of high-energy transient with </a:t>
            </a:r>
            <a:r>
              <a:rPr lang="en-US" altLang="ja-JP" sz="1600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EAGLE</a:t>
            </a:r>
          </a:p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(2) Automatic/Comprehensive follow-up with </a:t>
            </a:r>
            <a:r>
              <a:rPr lang="en-US" altLang="ja-JP" sz="1600" dirty="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rPr>
              <a:t>MONSTER</a:t>
            </a:r>
          </a:p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(3) Sending Quasi-Realtime Alert Messages</a:t>
            </a:r>
          </a:p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(4) Spectroscopy with Large Area Telescopes for selected events</a:t>
            </a:r>
            <a:endParaRPr lang="ja-JP" altLang="en-US" sz="160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8649050-002B-BA58-2AE7-11550C64D523}"/>
              </a:ext>
            </a:extLst>
          </p:cNvPr>
          <p:cNvGrpSpPr/>
          <p:nvPr/>
        </p:nvGrpSpPr>
        <p:grpSpPr>
          <a:xfrm>
            <a:off x="1440532" y="2523788"/>
            <a:ext cx="5692392" cy="1015663"/>
            <a:chOff x="91156" y="2527229"/>
            <a:chExt cx="5692392" cy="101566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C048AD9-645C-084C-BF27-723A69BA1DDF}"/>
                </a:ext>
              </a:extLst>
            </p:cNvPr>
            <p:cNvSpPr txBox="1"/>
            <p:nvPr/>
          </p:nvSpPr>
          <p:spPr>
            <a:xfrm>
              <a:off x="91156" y="2896561"/>
              <a:ext cx="56923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</a:t>
              </a:r>
              <a:r>
                <a:rPr lang="ja-JP" altLang="en-US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・</a:t>
              </a: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Detection of high-redshift GRBs (6 &lt; z &lt; 13 … 20)</a:t>
              </a: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</a:t>
              </a:r>
              <a:r>
                <a:rPr lang="ja-JP" altLang="en-US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・</a:t>
              </a: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Probing the reionization history and first metal elements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16E61CD3-0E1A-6F4D-B6F0-0A381EB3005E}"/>
                </a:ext>
              </a:extLst>
            </p:cNvPr>
            <p:cNvSpPr/>
            <p:nvPr/>
          </p:nvSpPr>
          <p:spPr>
            <a:xfrm>
              <a:off x="176388" y="2527229"/>
              <a:ext cx="3983591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Key Science2: Probing the Early Universe</a:t>
              </a: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0857BDD-5541-76F9-1037-8757E42BEF33}"/>
              </a:ext>
            </a:extLst>
          </p:cNvPr>
          <p:cNvGrpSpPr/>
          <p:nvPr/>
        </p:nvGrpSpPr>
        <p:grpSpPr>
          <a:xfrm>
            <a:off x="1441571" y="1429335"/>
            <a:ext cx="5692392" cy="1019305"/>
            <a:chOff x="114300" y="1448616"/>
            <a:chExt cx="5692392" cy="1019305"/>
          </a:xfrm>
        </p:grpSpPr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B4243BC0-097B-294C-8914-5B5E67E33964}"/>
                </a:ext>
              </a:extLst>
            </p:cNvPr>
            <p:cNvSpPr/>
            <p:nvPr/>
          </p:nvSpPr>
          <p:spPr>
            <a:xfrm>
              <a:off x="160273" y="1448616"/>
              <a:ext cx="5598368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Key Science1: Progress of Multi messenger Astronomy</a:t>
              </a: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0079A98C-ABC4-4C4B-97B9-FB70D078DD34}"/>
                </a:ext>
              </a:extLst>
            </p:cNvPr>
            <p:cNvSpPr/>
            <p:nvPr/>
          </p:nvSpPr>
          <p:spPr>
            <a:xfrm>
              <a:off x="114300" y="1821590"/>
              <a:ext cx="56923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</a:t>
              </a:r>
              <a:r>
                <a:rPr lang="ja-JP" altLang="en-US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・</a:t>
              </a: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Localization of X-ray transients from MM sources</a:t>
              </a: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</a:t>
              </a:r>
              <a:r>
                <a:rPr lang="ja-JP" altLang="en-US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・</a:t>
              </a: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Energy transition from gravity to particles/elements</a:t>
              </a:r>
              <a:endPara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</p:grp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0E97C801-FA09-AA08-C5BA-44E210D41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87628"/>
              </p:ext>
            </p:extLst>
          </p:nvPr>
        </p:nvGraphicFramePr>
        <p:xfrm>
          <a:off x="5592669" y="5281822"/>
          <a:ext cx="4967346" cy="14935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82808">
                  <a:extLst>
                    <a:ext uri="{9D8B030D-6E8A-4147-A177-3AD203B41FA5}">
                      <a16:colId xmlns:a16="http://schemas.microsoft.com/office/drawing/2014/main" val="2588301260"/>
                    </a:ext>
                  </a:extLst>
                </a:gridCol>
                <a:gridCol w="667385">
                  <a:extLst>
                    <a:ext uri="{9D8B030D-6E8A-4147-A177-3AD203B41FA5}">
                      <a16:colId xmlns:a16="http://schemas.microsoft.com/office/drawing/2014/main" val="4258159545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633654458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937340743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765221237"/>
                    </a:ext>
                  </a:extLst>
                </a:gridCol>
                <a:gridCol w="605473">
                  <a:extLst>
                    <a:ext uri="{9D8B030D-6E8A-4147-A177-3AD203B41FA5}">
                      <a16:colId xmlns:a16="http://schemas.microsoft.com/office/drawing/2014/main" val="24367272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  <a:ea typeface="ＭＳ 明朝" panose="02020609040205080304" pitchFamily="49" charset="-128"/>
                          <a:cs typeface="Times New Roman" panose="02020603050405020304" pitchFamily="18" charset="0"/>
                        </a:rPr>
                        <a:t>Items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  <a:ea typeface="ＭＳ 明朝" panose="02020609040205080304" pitchFamily="49" charset="-128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427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Aperture size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30 cm</a:t>
                      </a:r>
                      <a:endParaRPr lang="ja-JP" sz="14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19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15 arcmin × 15 arcmin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357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Integration time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10 minutes (2 minutes x 5 frames)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034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Observation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Band (</a:t>
                      </a:r>
                      <a:r>
                        <a:rPr lang="en-US" altLang="ja-JP" sz="1400" kern="100" dirty="0" err="1">
                          <a:effectLst/>
                          <a:latin typeface="+mn-lt"/>
                        </a:rPr>
                        <a:t>μm</a:t>
                      </a: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)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</a:rPr>
                        <a:t>0.5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−0.9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0.9−1.3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1.3−1.7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1.7−2.1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2.1-</a:t>
                      </a:r>
                      <a:r>
                        <a:rPr kumimoji="1" lang="en-US" altLang="ja-JP" sz="1400" dirty="0">
                          <a:solidFill>
                            <a:srgbClr val="FF0000"/>
                          </a:solidFill>
                        </a:rPr>
                        <a:t>2.5</a:t>
                      </a:r>
                      <a:endParaRPr kumimoji="1" lang="ja-JP" altLang="en-US" sz="120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3409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Limiting mag (AB)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21.3</a:t>
                      </a:r>
                      <a:endParaRPr lang="ja-JP" sz="14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20.9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20.6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20.5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20.4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4347962"/>
                  </a:ext>
                </a:extLst>
              </a:tr>
            </a:tbl>
          </a:graphicData>
        </a:graphic>
      </p:graphicFrame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DC0EE5D7-E2F8-6E53-3B35-1B94522AF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12</a:t>
            </a:fld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102977A-8178-D024-E4ED-B72C75DC903C}"/>
              </a:ext>
            </a:extLst>
          </p:cNvPr>
          <p:cNvGrpSpPr/>
          <p:nvPr/>
        </p:nvGrpSpPr>
        <p:grpSpPr>
          <a:xfrm>
            <a:off x="5445017" y="700613"/>
            <a:ext cx="7630324" cy="4215903"/>
            <a:chOff x="5445017" y="500581"/>
            <a:chExt cx="7630324" cy="4215903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4444A7CE-799D-D10A-7A0D-7C7812B847A5}"/>
                </a:ext>
              </a:extLst>
            </p:cNvPr>
            <p:cNvGrpSpPr/>
            <p:nvPr/>
          </p:nvGrpSpPr>
          <p:grpSpPr>
            <a:xfrm>
              <a:off x="5445017" y="500581"/>
              <a:ext cx="7630324" cy="4215903"/>
              <a:chOff x="5787387" y="757809"/>
              <a:chExt cx="7630324" cy="4215903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0C52C594-3903-4924-1D68-2238828349C4}"/>
                  </a:ext>
                </a:extLst>
              </p:cNvPr>
              <p:cNvGrpSpPr/>
              <p:nvPr/>
            </p:nvGrpSpPr>
            <p:grpSpPr>
              <a:xfrm>
                <a:off x="5787387" y="757809"/>
                <a:ext cx="7630324" cy="4133092"/>
                <a:chOff x="3645075" y="757809"/>
                <a:chExt cx="7630324" cy="4133092"/>
              </a:xfrm>
            </p:grpSpPr>
            <p:pic>
              <p:nvPicPr>
                <p:cNvPr id="25" name="図 24" descr="暗い, 座る, 記号, 明かり が含まれている画像&#10;&#10;自動的に生成された説明">
                  <a:extLst>
                    <a:ext uri="{FF2B5EF4-FFF2-40B4-BE49-F238E27FC236}">
                      <a16:creationId xmlns:a16="http://schemas.microsoft.com/office/drawing/2014/main" id="{DD833729-9181-97F6-D5FA-76A459D72A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rightnessContrast bright="20000"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45075" y="757809"/>
                  <a:ext cx="7630324" cy="4133092"/>
                </a:xfrm>
                <a:prstGeom prst="rect">
                  <a:avLst/>
                </a:prstGeom>
              </p:spPr>
            </p:pic>
            <p:grpSp>
              <p:nvGrpSpPr>
                <p:cNvPr id="28" name="グループ化 27">
                  <a:extLst>
                    <a:ext uri="{FF2B5EF4-FFF2-40B4-BE49-F238E27FC236}">
                      <a16:creationId xmlns:a16="http://schemas.microsoft.com/office/drawing/2014/main" id="{4ED2B733-DF44-3565-1E4E-E54E334E4328}"/>
                    </a:ext>
                  </a:extLst>
                </p:cNvPr>
                <p:cNvGrpSpPr/>
                <p:nvPr/>
              </p:nvGrpSpPr>
              <p:grpSpPr>
                <a:xfrm>
                  <a:off x="6190232" y="1159946"/>
                  <a:ext cx="3916708" cy="745460"/>
                  <a:chOff x="6113878" y="3131562"/>
                  <a:chExt cx="3916708" cy="745460"/>
                </a:xfrm>
              </p:grpSpPr>
              <p:cxnSp>
                <p:nvCxnSpPr>
                  <p:cNvPr id="37" name="直線コネクタ 36">
                    <a:extLst>
                      <a:ext uri="{FF2B5EF4-FFF2-40B4-BE49-F238E27FC236}">
                        <a16:creationId xmlns:a16="http://schemas.microsoft.com/office/drawing/2014/main" id="{83CD57F5-1065-6665-8A50-34539CB6AB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13878" y="3131562"/>
                    <a:ext cx="3916708" cy="0"/>
                  </a:xfrm>
                  <a:prstGeom prst="line">
                    <a:avLst/>
                  </a:prstGeom>
                  <a:ln w="254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コネクタ 37">
                    <a:extLst>
                      <a:ext uri="{FF2B5EF4-FFF2-40B4-BE49-F238E27FC236}">
                        <a16:creationId xmlns:a16="http://schemas.microsoft.com/office/drawing/2014/main" id="{EC61D807-52A7-AFEC-CBA5-B7CD6312B1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13878" y="3138284"/>
                    <a:ext cx="1019199" cy="73873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グループ化 29">
                  <a:extLst>
                    <a:ext uri="{FF2B5EF4-FFF2-40B4-BE49-F238E27FC236}">
                      <a16:creationId xmlns:a16="http://schemas.microsoft.com/office/drawing/2014/main" id="{C5B0CF1C-5948-A954-2725-90B5EB6B12EC}"/>
                    </a:ext>
                  </a:extLst>
                </p:cNvPr>
                <p:cNvGrpSpPr/>
                <p:nvPr/>
              </p:nvGrpSpPr>
              <p:grpSpPr>
                <a:xfrm>
                  <a:off x="6461282" y="2513676"/>
                  <a:ext cx="3553434" cy="1917365"/>
                  <a:chOff x="6461282" y="2340678"/>
                  <a:chExt cx="3553434" cy="1917365"/>
                </a:xfrm>
              </p:grpSpPr>
              <p:cxnSp>
                <p:nvCxnSpPr>
                  <p:cNvPr id="32" name="直線コネクタ 31">
                    <a:extLst>
                      <a:ext uri="{FF2B5EF4-FFF2-40B4-BE49-F238E27FC236}">
                        <a16:creationId xmlns:a16="http://schemas.microsoft.com/office/drawing/2014/main" id="{5B47FE4E-C63B-1096-34B1-FAB1A4DE9E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918651" y="2340678"/>
                    <a:ext cx="3081562" cy="1917365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コネクタ 35">
                    <a:extLst>
                      <a:ext uri="{FF2B5EF4-FFF2-40B4-BE49-F238E27FC236}">
                        <a16:creationId xmlns:a16="http://schemas.microsoft.com/office/drawing/2014/main" id="{58633FBB-B071-AE2F-2AFD-B20DDAA51A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61282" y="4258043"/>
                    <a:ext cx="3553434" cy="0"/>
                  </a:xfrm>
                  <a:prstGeom prst="line">
                    <a:avLst/>
                  </a:prstGeom>
                  <a:ln w="254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D158751E-2198-DC68-429C-73B34317F28A}"/>
                  </a:ext>
                </a:extLst>
              </p:cNvPr>
              <p:cNvSpPr txBox="1"/>
              <p:nvPr/>
            </p:nvSpPr>
            <p:spPr>
              <a:xfrm>
                <a:off x="10207455" y="1231789"/>
                <a:ext cx="20876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Lobster Eye Optics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1" lang="en-US" altLang="ja-JP" sz="14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pnCCD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lang="en-US" altLang="ja-JP" sz="1400" dirty="0">
                    <a:latin typeface="Calibri"/>
                    <a:ea typeface="ＭＳ Ｐゴシック" panose="020B0600070205080204" pitchFamily="34" charset="-128"/>
                  </a:rPr>
                  <a:t>imaging detector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6B6D4B59-7BA6-8758-D919-23D0EB1B4158}"/>
                  </a:ext>
                </a:extLst>
              </p:cNvPr>
              <p:cNvSpPr txBox="1"/>
              <p:nvPr/>
            </p:nvSpPr>
            <p:spPr>
              <a:xfrm>
                <a:off x="8596608" y="4388937"/>
                <a:ext cx="277755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lang="en-US" altLang="ja-JP" sz="14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Simultaneous 5-band photometry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0.5 – 2.5 um</a:t>
                </a:r>
              </a:p>
            </p:txBody>
          </p: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0FE91BA-87B6-70A7-ABE2-341FAA61A933}"/>
                </a:ext>
              </a:extLst>
            </p:cNvPr>
            <p:cNvSpPr txBox="1"/>
            <p:nvPr/>
          </p:nvSpPr>
          <p:spPr>
            <a:xfrm>
              <a:off x="8182201" y="3545325"/>
              <a:ext cx="398372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Aft>
                  <a:spcPts val="750"/>
                </a:spcAft>
              </a:pPr>
              <a:r>
                <a:rPr lang="en-US" altLang="ja-JP" sz="1400" b="1" i="0" dirty="0">
                  <a:solidFill>
                    <a:srgbClr val="FF0000"/>
                  </a:solidFill>
                  <a:effectLst/>
                  <a:latin typeface="Helvetica Neue" panose="02000503000000020004" pitchFamily="2" charset="0"/>
                </a:rPr>
                <a:t>MONSTER</a:t>
              </a:r>
              <a:r>
                <a:rPr lang="en-US" altLang="ja-JP" sz="14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: </a:t>
              </a:r>
              <a:br>
                <a:rPr lang="en-US" altLang="ja-JP" sz="1400" dirty="0">
                  <a:solidFill>
                    <a:srgbClr val="333333"/>
                  </a:solidFill>
                  <a:latin typeface="Helvetica Neue" panose="02000503000000020004" pitchFamily="2" charset="0"/>
                </a:rPr>
              </a:b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Multiband Optical and Near-infrared </a:t>
              </a:r>
              <a:b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</a:b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Simultaneous Telescope for Efficient Response</a:t>
              </a:r>
              <a:endParaRPr kumimoji="1" lang="ja-JP" altLang="en-US" sz="140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C3383FB-93A5-F363-C9C1-E72D8676DB8A}"/>
                </a:ext>
              </a:extLst>
            </p:cNvPr>
            <p:cNvSpPr txBox="1"/>
            <p:nvPr/>
          </p:nvSpPr>
          <p:spPr>
            <a:xfrm>
              <a:off x="7922440" y="623827"/>
              <a:ext cx="3998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Aft>
                  <a:spcPts val="750"/>
                </a:spcAft>
              </a:pPr>
              <a:r>
                <a:rPr lang="en-US" altLang="ja-JP" sz="1400" b="1" i="0" dirty="0">
                  <a:solidFill>
                    <a:srgbClr val="FF0000"/>
                  </a:solidFill>
                  <a:effectLst/>
                  <a:latin typeface="Helvetica Neue" panose="02000503000000020004" pitchFamily="2" charset="0"/>
                </a:rPr>
                <a:t>EAGLE</a:t>
              </a: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: Exploration of Ancient GRBs with Lobster Eye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213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6E26E5-60DA-09A8-EB00-4AA907A93028}"/>
              </a:ext>
            </a:extLst>
          </p:cNvPr>
          <p:cNvSpPr txBox="1"/>
          <p:nvPr/>
        </p:nvSpPr>
        <p:spPr>
          <a:xfrm>
            <a:off x="4874543" y="3136612"/>
            <a:ext cx="244291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Backup Slides</a:t>
            </a:r>
            <a:endParaRPr kumimoji="1" lang="ja-JP" altLang="en-US" sz="320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71176E-A6D2-BCAE-236E-E90A8EE7F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472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ダイアグラム&#10;&#10;自動的に生成された説明">
            <a:extLst>
              <a:ext uri="{FF2B5EF4-FFF2-40B4-BE49-F238E27FC236}">
                <a16:creationId xmlns:a16="http://schemas.microsoft.com/office/drawing/2014/main" id="{FA2BB9B2-E5F6-839B-2FFD-5876B66B4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639" y="717616"/>
            <a:ext cx="4748359" cy="3484863"/>
          </a:xfrm>
          <a:prstGeom prst="rect">
            <a:avLst/>
          </a:prstGeom>
        </p:spPr>
      </p:pic>
      <p:pic>
        <p:nvPicPr>
          <p:cNvPr id="4" name="図 3" descr="グラフ&#10;&#10;自動的に生成された説明">
            <a:extLst>
              <a:ext uri="{FF2B5EF4-FFF2-40B4-BE49-F238E27FC236}">
                <a16:creationId xmlns:a16="http://schemas.microsoft.com/office/drawing/2014/main" id="{25D99025-DBB5-0091-07F6-56C316A16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853" y="698567"/>
            <a:ext cx="4772387" cy="350249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431DFC-BB7D-A399-5F31-2F890B4C48C2}"/>
              </a:ext>
            </a:extLst>
          </p:cNvPr>
          <p:cNvSpPr txBox="1"/>
          <p:nvPr/>
        </p:nvSpPr>
        <p:spPr>
          <a:xfrm rot="16200000">
            <a:off x="88299" y="2127953"/>
            <a:ext cx="2503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1600" b="1" dirty="0">
                <a:solidFill>
                  <a:prstClr val="black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Neutral Fraction of H</a:t>
            </a:r>
            <a:endParaRPr lang="ja-JP" altLang="en-US" sz="1600" b="1">
              <a:solidFill>
                <a:prstClr val="black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889428D-D729-CECD-3974-4C81E5C0C0D0}"/>
              </a:ext>
            </a:extLst>
          </p:cNvPr>
          <p:cNvSpPr txBox="1"/>
          <p:nvPr/>
        </p:nvSpPr>
        <p:spPr>
          <a:xfrm>
            <a:off x="2115432" y="1534739"/>
            <a:ext cx="93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GRB+</a:t>
            </a:r>
          </a:p>
          <a:p>
            <a:pPr algn="ctr">
              <a:defRPr/>
            </a:pPr>
            <a:r>
              <a:rPr lang="en-US" altLang="ja-JP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Quasar</a:t>
            </a:r>
            <a:endParaRPr lang="ja-JP" altLang="en-US" sz="1600" b="1">
              <a:solidFill>
                <a:prstClr val="black">
                  <a:lumMod val="50000"/>
                  <a:lumOff val="50000"/>
                </a:prstClr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299ECBA-A4B8-B43F-970D-8A328915EF4B}"/>
              </a:ext>
            </a:extLst>
          </p:cNvPr>
          <p:cNvSpPr txBox="1"/>
          <p:nvPr/>
        </p:nvSpPr>
        <p:spPr>
          <a:xfrm>
            <a:off x="4149632" y="1156907"/>
            <a:ext cx="93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600" b="1" dirty="0">
                <a:solidFill>
                  <a:srgbClr val="4B72B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Galaxy</a:t>
            </a:r>
          </a:p>
          <a:p>
            <a:pPr algn="ctr">
              <a:defRPr/>
            </a:pPr>
            <a:r>
              <a:rPr lang="en-US" altLang="ja-JP" sz="1600" b="1" dirty="0">
                <a:solidFill>
                  <a:srgbClr val="4B72B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(JWST)</a:t>
            </a:r>
            <a:endParaRPr lang="ja-JP" altLang="en-US" sz="1600" b="1">
              <a:solidFill>
                <a:srgbClr val="4B72B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EA7AC57-6ABE-AA8F-070E-509CF1236481}"/>
              </a:ext>
            </a:extLst>
          </p:cNvPr>
          <p:cNvSpPr txBox="1"/>
          <p:nvPr/>
        </p:nvSpPr>
        <p:spPr>
          <a:xfrm>
            <a:off x="3508367" y="2819535"/>
            <a:ext cx="2573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400" b="1" dirty="0">
                <a:solidFill>
                  <a:srgbClr val="DE845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Early Epoch Reionization</a:t>
            </a:r>
            <a:endParaRPr lang="ja-JP" altLang="en-US" sz="1400" b="1">
              <a:solidFill>
                <a:srgbClr val="DE8452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52D02D3-A590-18C7-2008-F1B2681C1855}"/>
              </a:ext>
            </a:extLst>
          </p:cNvPr>
          <p:cNvSpPr txBox="1"/>
          <p:nvPr/>
        </p:nvSpPr>
        <p:spPr>
          <a:xfrm>
            <a:off x="2921899" y="698567"/>
            <a:ext cx="2518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1400" b="1" dirty="0">
                <a:solidFill>
                  <a:srgbClr val="DE845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Late Epoch Reionization</a:t>
            </a:r>
            <a:endParaRPr lang="ja-JP" altLang="en-US" sz="1400" b="1">
              <a:solidFill>
                <a:srgbClr val="DE8452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760A06-2E7C-6C8C-5BA1-88CFA725CA8B}"/>
              </a:ext>
            </a:extLst>
          </p:cNvPr>
          <p:cNvSpPr txBox="1"/>
          <p:nvPr/>
        </p:nvSpPr>
        <p:spPr>
          <a:xfrm>
            <a:off x="3838874" y="1555607"/>
            <a:ext cx="654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4000" b="1">
                <a:solidFill>
                  <a:srgbClr val="DE845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Arial" panose="020B0604020202020204" pitchFamily="34" charset="0"/>
              </a:rPr>
              <a:t>？</a:t>
            </a: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183E851D-BA16-6004-37EF-17B206980662}"/>
              </a:ext>
            </a:extLst>
          </p:cNvPr>
          <p:cNvGrpSpPr/>
          <p:nvPr/>
        </p:nvGrpSpPr>
        <p:grpSpPr>
          <a:xfrm>
            <a:off x="6521209" y="165886"/>
            <a:ext cx="3973000" cy="4908407"/>
            <a:chOff x="5198106" y="397242"/>
            <a:chExt cx="3973000" cy="4908407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D0C60CA8-749F-F72D-281D-5156649C2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3757" y="956588"/>
              <a:ext cx="3923168" cy="1726841"/>
            </a:xfrm>
            <a:prstGeom prst="rect">
              <a:avLst/>
            </a:prstGeom>
          </p:spPr>
        </p:pic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8CC2925-92D9-A7C4-12B3-2EE76C2E1F6D}"/>
                </a:ext>
              </a:extLst>
            </p:cNvPr>
            <p:cNvSpPr txBox="1"/>
            <p:nvPr/>
          </p:nvSpPr>
          <p:spPr>
            <a:xfrm>
              <a:off x="5469982" y="397242"/>
              <a:ext cx="29056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rgbClr val="FF0000"/>
                  </a:solidFill>
                </a:rPr>
                <a:t>Brightest galaxy </a:t>
              </a:r>
              <a:r>
                <a:rPr lang="en-US" altLang="ja-JP" sz="1600" dirty="0">
                  <a:solidFill>
                    <a:prstClr val="black"/>
                  </a:solidFill>
                  <a:ea typeface="Hiragino Kaku Gothic Pro W3" panose="020B0300000000000000" pitchFamily="34" charset="-128"/>
                </a:rPr>
                <a:t>GN-z11, z=10.60</a:t>
              </a:r>
            </a:p>
            <a:p>
              <a:r>
                <a:rPr lang="en-US" altLang="ja-JP" sz="1600" dirty="0">
                  <a:solidFill>
                    <a:prstClr val="black"/>
                  </a:solidFill>
                  <a:ea typeface="Hiragino Kaku Gothic Pro W3" panose="020B0300000000000000" pitchFamily="34" charset="-128"/>
                </a:rPr>
                <a:t>6 hours exposure (JWST)</a:t>
              </a:r>
              <a:endParaRPr lang="ja-JP" altLang="en-US" sz="1600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D796E391-FF1D-4B11-25BB-3981CCD16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891" r="602"/>
            <a:stretch/>
          </p:blipFill>
          <p:spPr>
            <a:xfrm>
              <a:off x="5198106" y="3048870"/>
              <a:ext cx="3973000" cy="2256779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FE506CEF-74BF-9107-801E-CDEE6659BEC3}"/>
                </a:ext>
              </a:extLst>
            </p:cNvPr>
            <p:cNvSpPr txBox="1"/>
            <p:nvPr/>
          </p:nvSpPr>
          <p:spPr>
            <a:xfrm>
              <a:off x="5615723" y="2780588"/>
              <a:ext cx="32063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altLang="ja-JP" sz="1400" b="1" dirty="0">
                  <a:solidFill>
                    <a:srgbClr val="FF0000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Quasar</a:t>
              </a:r>
              <a:r>
                <a:rPr lang="en-US" altLang="ja-JP" sz="1400" b="1" dirty="0">
                  <a:solidFill>
                    <a:prstClr val="black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 z=7.5 (8 hours exposure)</a:t>
              </a:r>
              <a:endParaRPr lang="ja-JP" altLang="en-US" sz="1400" b="1">
                <a:solidFill>
                  <a:prstClr val="black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B32AC443-E0FD-BD91-D359-E7367A1EAA72}"/>
                </a:ext>
              </a:extLst>
            </p:cNvPr>
            <p:cNvSpPr txBox="1"/>
            <p:nvPr/>
          </p:nvSpPr>
          <p:spPr>
            <a:xfrm>
              <a:off x="5534768" y="1511124"/>
              <a:ext cx="10294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200" dirty="0">
                  <a:solidFill>
                    <a:prstClr val="black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Bunker+23</a:t>
              </a:r>
              <a:endParaRPr lang="ja-JP" altLang="en-US" sz="1200">
                <a:solidFill>
                  <a:prstClr val="black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396EC61D-90E5-00EA-E935-DAAD7BF4C350}"/>
                </a:ext>
              </a:extLst>
            </p:cNvPr>
            <p:cNvSpPr txBox="1"/>
            <p:nvPr/>
          </p:nvSpPr>
          <p:spPr>
            <a:xfrm>
              <a:off x="7950147" y="3453806"/>
              <a:ext cx="11464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200" dirty="0">
                  <a:solidFill>
                    <a:prstClr val="black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Banados+17</a:t>
              </a:r>
              <a:endParaRPr lang="ja-JP" altLang="en-US" sz="1200">
                <a:solidFill>
                  <a:prstClr val="black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3AA5BE9-3C8A-FB52-2C16-AB63F843BEEB}"/>
              </a:ext>
            </a:extLst>
          </p:cNvPr>
          <p:cNvSpPr txBox="1"/>
          <p:nvPr/>
        </p:nvSpPr>
        <p:spPr>
          <a:xfrm>
            <a:off x="7143643" y="5178024"/>
            <a:ext cx="3464731" cy="141577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High-redshift GRBs are</a:t>
            </a:r>
          </a:p>
          <a:p>
            <a:r>
              <a:rPr lang="en-US" altLang="ja-JP" dirty="0"/>
              <a:t>- Enough bright</a:t>
            </a:r>
            <a:br>
              <a:rPr lang="en-US" altLang="ja-JP" dirty="0"/>
            </a:br>
            <a:r>
              <a:rPr lang="en-US" altLang="ja-JP" dirty="0"/>
              <a:t>- Simple spectrum </a:t>
            </a:r>
            <a:br>
              <a:rPr lang="en-US" altLang="ja-JP" dirty="0"/>
            </a:br>
            <a:r>
              <a:rPr lang="ja-JP" altLang="en-US" sz="1600"/>
              <a:t>　</a:t>
            </a:r>
            <a:r>
              <a:rPr lang="en-US" altLang="ja-JP" sz="1600" dirty="0"/>
              <a:t>redshift, </a:t>
            </a:r>
            <a:r>
              <a:rPr lang="en-US" altLang="ja-JP" sz="1600" dirty="0" err="1"/>
              <a:t>x</a:t>
            </a:r>
            <a:r>
              <a:rPr lang="en-US" altLang="ja-JP" sz="1600" baseline="-25000" dirty="0" err="1"/>
              <a:t>HI</a:t>
            </a:r>
            <a:r>
              <a:rPr lang="en-US" altLang="ja-JP" sz="1600" dirty="0"/>
              <a:t>, galactic neutral gas, </a:t>
            </a:r>
            <a:br>
              <a:rPr lang="en-US" altLang="ja-JP" sz="1600" dirty="0"/>
            </a:br>
            <a:r>
              <a:rPr lang="ja-JP" altLang="en-US" sz="1600"/>
              <a:t>　</a:t>
            </a:r>
            <a:r>
              <a:rPr lang="en-US" altLang="ja-JP" sz="1600" dirty="0"/>
              <a:t>metallicity, ionization bubble size, etc.</a:t>
            </a:r>
            <a:endParaRPr lang="ja-JP" altLang="en-US" sz="16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7F9705E-2472-4DD5-F92B-530C7053EC09}"/>
              </a:ext>
            </a:extLst>
          </p:cNvPr>
          <p:cNvSpPr txBox="1"/>
          <p:nvPr/>
        </p:nvSpPr>
        <p:spPr>
          <a:xfrm>
            <a:off x="979995" y="98734"/>
            <a:ext cx="3182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Cosmic Reionization </a:t>
            </a:r>
            <a:endParaRPr lang="ja-JP" altLang="en-US" sz="280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E69C6CC-9020-2039-13FF-3310EE291F88}"/>
              </a:ext>
            </a:extLst>
          </p:cNvPr>
          <p:cNvGrpSpPr/>
          <p:nvPr/>
        </p:nvGrpSpPr>
        <p:grpSpPr>
          <a:xfrm>
            <a:off x="1285136" y="4204302"/>
            <a:ext cx="5824571" cy="2653698"/>
            <a:chOff x="1285136" y="4204302"/>
            <a:chExt cx="5824571" cy="2653698"/>
          </a:xfrm>
        </p:grpSpPr>
        <p:pic>
          <p:nvPicPr>
            <p:cNvPr id="28" name="図 27" descr="ダイアグラム&#10;&#10;自動的に生成された説明">
              <a:extLst>
                <a:ext uri="{FF2B5EF4-FFF2-40B4-BE49-F238E27FC236}">
                  <a16:creationId xmlns:a16="http://schemas.microsoft.com/office/drawing/2014/main" id="{DF9E1ECB-FCD7-25DF-6AEB-5FA9AC1D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26290" y="4336942"/>
              <a:ext cx="2383417" cy="2384533"/>
            </a:xfrm>
            <a:prstGeom prst="rect">
              <a:avLst/>
            </a:prstGeom>
          </p:spPr>
        </p:pic>
        <p:pic>
          <p:nvPicPr>
            <p:cNvPr id="29" name="図 28" descr="ダイアグラム&#10;&#10;自動的に生成された説明">
              <a:extLst>
                <a:ext uri="{FF2B5EF4-FFF2-40B4-BE49-F238E27FC236}">
                  <a16:creationId xmlns:a16="http://schemas.microsoft.com/office/drawing/2014/main" id="{8BFE0216-2615-5722-4B83-50E56D8A8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85136" y="4204302"/>
              <a:ext cx="3318588" cy="2653698"/>
            </a:xfrm>
            <a:prstGeom prst="rect">
              <a:avLst/>
            </a:prstGeom>
          </p:spPr>
        </p:pic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BC85EB0-FDB1-0766-A77F-43AC7EAAB588}"/>
                </a:ext>
              </a:extLst>
            </p:cNvPr>
            <p:cNvSpPr txBox="1"/>
            <p:nvPr/>
          </p:nvSpPr>
          <p:spPr>
            <a:xfrm>
              <a:off x="2047791" y="4623747"/>
              <a:ext cx="2496261" cy="523220"/>
            </a:xfrm>
            <a:prstGeom prst="rect">
              <a:avLst/>
            </a:prstGeom>
            <a:solidFill>
              <a:schemeClr val="bg1">
                <a:alpha val="90035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400" dirty="0">
                  <a:solidFill>
                    <a:srgbClr val="FF0000"/>
                  </a:solidFill>
                </a:rPr>
                <a:t>Simulation (Umeda &amp; </a:t>
              </a:r>
              <a:r>
                <a:rPr lang="en-US" altLang="ja-JP" sz="1400" dirty="0" err="1">
                  <a:solidFill>
                    <a:srgbClr val="FF0000"/>
                  </a:solidFill>
                </a:rPr>
                <a:t>Harikane</a:t>
              </a:r>
              <a:r>
                <a:rPr lang="en-US" altLang="ja-JP" sz="1400" dirty="0">
                  <a:solidFill>
                    <a:srgbClr val="FF0000"/>
                  </a:solidFill>
                </a:rPr>
                <a:t>)</a:t>
              </a:r>
            </a:p>
            <a:p>
              <a:r>
                <a:rPr lang="en-US" altLang="ja-JP" sz="1400" dirty="0"/>
                <a:t>2 hours exposure (Subaru)</a:t>
              </a:r>
              <a:endParaRPr lang="ja-JP" altLang="en-US" sz="140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54D0EDDB-180C-86F5-DCAC-2A4909FAC616}"/>
                </a:ext>
              </a:extLst>
            </p:cNvPr>
            <p:cNvSpPr txBox="1"/>
            <p:nvPr/>
          </p:nvSpPr>
          <p:spPr>
            <a:xfrm>
              <a:off x="2274206" y="6009320"/>
              <a:ext cx="18473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endParaRPr lang="ja-JP" altLang="en-US" sz="160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5D183B6B-277B-6DE5-33B6-D45D6442060A}"/>
                </a:ext>
              </a:extLst>
            </p:cNvPr>
            <p:cNvSpPr txBox="1"/>
            <p:nvPr/>
          </p:nvSpPr>
          <p:spPr>
            <a:xfrm>
              <a:off x="3751059" y="5993931"/>
              <a:ext cx="7312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srgbClr val="FF0000"/>
                  </a:solidFill>
                </a:rPr>
                <a:t>z = 10</a:t>
              </a:r>
              <a:endParaRPr lang="ja-JP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D3F2E1-8452-D97E-BB39-B969D490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08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F3378BE-4C6C-9E4E-8CA1-3DCAF8793396}"/>
              </a:ext>
            </a:extLst>
          </p:cNvPr>
          <p:cNvGrpSpPr/>
          <p:nvPr/>
        </p:nvGrpSpPr>
        <p:grpSpPr>
          <a:xfrm>
            <a:off x="595240" y="856599"/>
            <a:ext cx="11001519" cy="5380913"/>
            <a:chOff x="62075" y="2338333"/>
            <a:chExt cx="9149427" cy="4475043"/>
          </a:xfrm>
        </p:grpSpPr>
        <p:grpSp>
          <p:nvGrpSpPr>
            <p:cNvPr id="19" name="図形グループ 18"/>
            <p:cNvGrpSpPr/>
            <p:nvPr/>
          </p:nvGrpSpPr>
          <p:grpSpPr>
            <a:xfrm>
              <a:off x="79191" y="2546789"/>
              <a:ext cx="9132311" cy="4174686"/>
              <a:chOff x="185609" y="1329646"/>
              <a:chExt cx="9132311" cy="4174686"/>
            </a:xfrm>
          </p:grpSpPr>
          <p:pic>
            <p:nvPicPr>
              <p:cNvPr id="25" name="図 2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06410" y="1329646"/>
                <a:ext cx="4711510" cy="4122571"/>
              </a:xfrm>
              <a:prstGeom prst="rect">
                <a:avLst/>
              </a:prstGeom>
            </p:spPr>
          </p:pic>
          <p:sp>
            <p:nvSpPr>
              <p:cNvPr id="21" name="テキスト ボックス 20"/>
              <p:cNvSpPr txBox="1"/>
              <p:nvPr/>
            </p:nvSpPr>
            <p:spPr>
              <a:xfrm>
                <a:off x="2662194" y="4606846"/>
                <a:ext cx="1168910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sz="1400" dirty="0">
                    <a:solidFill>
                      <a:srgbClr val="00B050"/>
                    </a:solidFill>
                    <a:latin typeface="Calibri"/>
                    <a:ea typeface="ＭＳ Ｐゴシック" panose="020B0600070205080204" pitchFamily="34" charset="-128"/>
                  </a:rPr>
                  <a:t>12% of all sky</a:t>
                </a:r>
                <a:endParaRPr lang="ja-JP" altLang="en-US" sz="1400" dirty="0">
                  <a:solidFill>
                    <a:srgbClr val="00B050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1046769" y="3210096"/>
                <a:ext cx="1077539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sz="1400">
                    <a:solidFill>
                      <a:srgbClr val="7030A0"/>
                    </a:solidFill>
                    <a:latin typeface="Calibri"/>
                    <a:ea typeface="ＭＳ Ｐゴシック" panose="020B0600070205080204" pitchFamily="34" charset="-128"/>
                  </a:rPr>
                  <a:t>2% of all sky</a:t>
                </a:r>
                <a:endParaRPr lang="ja-JP" altLang="en-US" sz="1400" dirty="0">
                  <a:solidFill>
                    <a:srgbClr val="7030A0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 rot="16200000">
                <a:off x="-967784" y="2973378"/>
                <a:ext cx="264534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    </a:t>
                </a:r>
                <a:r>
                  <a:rPr lang="ja-JP" altLang="en-US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　検出感度</a:t>
                </a: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 (erg/cm</a:t>
                </a:r>
                <a:r>
                  <a:rPr lang="en-US" altLang="ja-JP" sz="1600" baseline="300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2</a:t>
                </a: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/s)   </a:t>
                </a:r>
                <a:r>
                  <a:rPr lang="ja-JP" altLang="en-US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　</a:t>
                </a: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 </a:t>
                </a:r>
                <a:endParaRPr lang="ja-JP" altLang="en-US" sz="16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1099021" y="5165778"/>
                <a:ext cx="2978701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ja-JP" altLang="en-US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　　　観測時間スケール</a:t>
                </a: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 (</a:t>
                </a:r>
                <a:r>
                  <a:rPr lang="ja-JP" altLang="en-US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秒</a:t>
                </a: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)</a:t>
                </a:r>
                <a:r>
                  <a:rPr lang="ja-JP" altLang="en-US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　　　</a:t>
                </a:r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>
              <a:off x="5524851" y="6330806"/>
              <a:ext cx="299966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6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Time Scale of X-ray Transient (sec)</a:t>
              </a:r>
              <a:endParaRPr lang="ja-JP" altLang="en-US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917AF111-C5C2-0745-9C4F-A2F1711D5539}"/>
                </a:ext>
              </a:extLst>
            </p:cNvPr>
            <p:cNvGrpSpPr/>
            <p:nvPr/>
          </p:nvGrpSpPr>
          <p:grpSpPr>
            <a:xfrm>
              <a:off x="62075" y="2338333"/>
              <a:ext cx="4598761" cy="4475043"/>
              <a:chOff x="62075" y="2288800"/>
              <a:chExt cx="4598761" cy="4475043"/>
            </a:xfrm>
          </p:grpSpPr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7DEA2FE0-1094-4849-9E31-7AE015582283}"/>
                  </a:ext>
                </a:extLst>
              </p:cNvPr>
              <p:cNvGrpSpPr/>
              <p:nvPr/>
            </p:nvGrpSpPr>
            <p:grpSpPr>
              <a:xfrm>
                <a:off x="62075" y="2288800"/>
                <a:ext cx="4598761" cy="4475043"/>
                <a:chOff x="179512" y="908720"/>
                <a:chExt cx="4291927" cy="4176464"/>
              </a:xfrm>
            </p:grpSpPr>
            <p:pic>
              <p:nvPicPr>
                <p:cNvPr id="36" name="図 35">
                  <a:extLst>
                    <a:ext uri="{FF2B5EF4-FFF2-40B4-BE49-F238E27FC236}">
                      <a16:creationId xmlns:a16="http://schemas.microsoft.com/office/drawing/2014/main" id="{D9306861-3CE0-1F44-A286-62466C36D7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50695"/>
                <a:stretch/>
              </p:blipFill>
              <p:spPr>
                <a:xfrm>
                  <a:off x="179512" y="908720"/>
                  <a:ext cx="4291927" cy="4176464"/>
                </a:xfrm>
                <a:prstGeom prst="rect">
                  <a:avLst/>
                </a:prstGeom>
              </p:spPr>
            </p:pic>
            <p:grpSp>
              <p:nvGrpSpPr>
                <p:cNvPr id="37" name="グループ化 36">
                  <a:extLst>
                    <a:ext uri="{FF2B5EF4-FFF2-40B4-BE49-F238E27FC236}">
                      <a16:creationId xmlns:a16="http://schemas.microsoft.com/office/drawing/2014/main" id="{992B697E-1F09-344E-BD6D-E341992050A2}"/>
                    </a:ext>
                  </a:extLst>
                </p:cNvPr>
                <p:cNvGrpSpPr/>
                <p:nvPr/>
              </p:nvGrpSpPr>
              <p:grpSpPr>
                <a:xfrm>
                  <a:off x="899592" y="1628800"/>
                  <a:ext cx="3296039" cy="2715986"/>
                  <a:chOff x="899592" y="1628800"/>
                  <a:chExt cx="3296039" cy="2715986"/>
                </a:xfrm>
              </p:grpSpPr>
              <p:cxnSp>
                <p:nvCxnSpPr>
                  <p:cNvPr id="39" name="直線コネクタ 38">
                    <a:extLst>
                      <a:ext uri="{FF2B5EF4-FFF2-40B4-BE49-F238E27FC236}">
                        <a16:creationId xmlns:a16="http://schemas.microsoft.com/office/drawing/2014/main" id="{780FCA39-036B-1D47-8E0A-B6510505DE59}"/>
                      </a:ext>
                    </a:extLst>
                  </p:cNvPr>
                  <p:cNvCxnSpPr/>
                  <p:nvPr/>
                </p:nvCxnSpPr>
                <p:spPr>
                  <a:xfrm>
                    <a:off x="899592" y="1628800"/>
                    <a:ext cx="2016224" cy="2088232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コネクタ 39">
                    <a:extLst>
                      <a:ext uri="{FF2B5EF4-FFF2-40B4-BE49-F238E27FC236}">
                        <a16:creationId xmlns:a16="http://schemas.microsoft.com/office/drawing/2014/main" id="{395F26A1-2DEB-1245-8896-BE81C1CF4826}"/>
                      </a:ext>
                    </a:extLst>
                  </p:cNvPr>
                  <p:cNvCxnSpPr/>
                  <p:nvPr/>
                </p:nvCxnSpPr>
                <p:spPr>
                  <a:xfrm>
                    <a:off x="2899487" y="3696714"/>
                    <a:ext cx="1296144" cy="648072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5739A0D4-F40F-A741-B78D-6D492D4274D0}"/>
                  </a:ext>
                </a:extLst>
              </p:cNvPr>
              <p:cNvCxnSpPr/>
              <p:nvPr/>
            </p:nvCxnSpPr>
            <p:spPr>
              <a:xfrm>
                <a:off x="833634" y="2756915"/>
                <a:ext cx="3531676" cy="1824213"/>
              </a:xfrm>
              <a:prstGeom prst="line">
                <a:avLst/>
              </a:prstGeom>
              <a:ln w="28575">
                <a:solidFill>
                  <a:srgbClr val="0432FF"/>
                </a:solidFill>
              </a:ln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22A6B2B-191C-9A45-96C4-E02191D37E11}"/>
                  </a:ext>
                </a:extLst>
              </p:cNvPr>
              <p:cNvSpPr txBox="1"/>
              <p:nvPr/>
            </p:nvSpPr>
            <p:spPr>
              <a:xfrm>
                <a:off x="3055496" y="3419708"/>
                <a:ext cx="109382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dirty="0">
                    <a:solidFill>
                      <a:srgbClr val="0432FF"/>
                    </a:solidFill>
                    <a:latin typeface="Calibri"/>
                    <a:ea typeface="ＭＳ Ｐゴシック" panose="020B0600070205080204" pitchFamily="34" charset="-128"/>
                  </a:rPr>
                  <a:t>Swift/BAT</a:t>
                </a:r>
                <a:endParaRPr lang="ja-JP" altLang="en-US">
                  <a:solidFill>
                    <a:srgbClr val="0432FF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21EF783-243D-194C-A840-9F005DF58814}"/>
                  </a:ext>
                </a:extLst>
              </p:cNvPr>
              <p:cNvSpPr txBox="1"/>
              <p:nvPr/>
            </p:nvSpPr>
            <p:spPr>
              <a:xfrm>
                <a:off x="2206022" y="5530961"/>
                <a:ext cx="14666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dirty="0" err="1">
                    <a:solidFill>
                      <a:srgbClr val="00B050"/>
                    </a:solidFill>
                    <a:latin typeface="Calibri"/>
                    <a:ea typeface="ＭＳ Ｐゴシック" panose="020B0600070205080204" pitchFamily="34" charset="-128"/>
                  </a:rPr>
                  <a:t>HiZ</a:t>
                </a:r>
                <a:r>
                  <a:rPr lang="en-US" altLang="ja-JP" dirty="0">
                    <a:solidFill>
                      <a:srgbClr val="00B050"/>
                    </a:solidFill>
                    <a:latin typeface="Calibri"/>
                    <a:ea typeface="ＭＳ Ｐゴシック" panose="020B0600070205080204" pitchFamily="34" charset="-128"/>
                  </a:rPr>
                  <a:t>-GUNDAM</a:t>
                </a:r>
                <a:endParaRPr lang="ja-JP" altLang="en-US">
                  <a:solidFill>
                    <a:srgbClr val="00B050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</p:grpSp>
      </p:grpSp>
      <p:cxnSp>
        <p:nvCxnSpPr>
          <p:cNvPr id="3" name="直線コネクタ 2"/>
          <p:cNvCxnSpPr/>
          <p:nvPr/>
        </p:nvCxnSpPr>
        <p:spPr>
          <a:xfrm>
            <a:off x="564154" y="534489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図形グループ 14">
            <a:extLst>
              <a:ext uri="{FF2B5EF4-FFF2-40B4-BE49-F238E27FC236}">
                <a16:creationId xmlns:a16="http://schemas.microsoft.com/office/drawing/2014/main" id="{BF76C48C-5237-DC4D-A447-3343BEC9D181}"/>
              </a:ext>
            </a:extLst>
          </p:cNvPr>
          <p:cNvGrpSpPr/>
          <p:nvPr/>
        </p:nvGrpSpPr>
        <p:grpSpPr>
          <a:xfrm>
            <a:off x="6098810" y="996563"/>
            <a:ext cx="5417632" cy="4999902"/>
            <a:chOff x="4634011" y="2367169"/>
            <a:chExt cx="4505581" cy="4158175"/>
          </a:xfrm>
        </p:grpSpPr>
        <p:grpSp>
          <p:nvGrpSpPr>
            <p:cNvPr id="30" name="図形グループ 28">
              <a:extLst>
                <a:ext uri="{FF2B5EF4-FFF2-40B4-BE49-F238E27FC236}">
                  <a16:creationId xmlns:a16="http://schemas.microsoft.com/office/drawing/2014/main" id="{234273EA-7A56-3042-97C9-39265791B985}"/>
                </a:ext>
              </a:extLst>
            </p:cNvPr>
            <p:cNvGrpSpPr/>
            <p:nvPr/>
          </p:nvGrpSpPr>
          <p:grpSpPr>
            <a:xfrm>
              <a:off x="4634011" y="2367169"/>
              <a:ext cx="4505581" cy="4158175"/>
              <a:chOff x="5498706" y="-603448"/>
              <a:chExt cx="4505581" cy="4158175"/>
            </a:xfrm>
          </p:grpSpPr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C01F80BC-5DC9-5C46-8773-B48C44D3B1C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38867" y="-213702"/>
                <a:ext cx="4465420" cy="3768429"/>
              </a:xfrm>
              <a:prstGeom prst="rect">
                <a:avLst/>
              </a:prstGeom>
            </p:spPr>
          </p:pic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32759C25-65C6-E641-BA87-7A10912A66C4}"/>
                  </a:ext>
                </a:extLst>
              </p:cNvPr>
              <p:cNvSpPr txBox="1"/>
              <p:nvPr/>
            </p:nvSpPr>
            <p:spPr>
              <a:xfrm>
                <a:off x="6323262" y="3164055"/>
                <a:ext cx="350929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sz="16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     Time Since Transient Discovery (sec)  </a:t>
                </a:r>
                <a:endParaRPr lang="ja-JP" altLang="en-US" sz="16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E425DD98-83C6-DA49-9AB6-3A3620C92738}"/>
                  </a:ext>
                </a:extLst>
              </p:cNvPr>
              <p:cNvSpPr txBox="1"/>
              <p:nvPr/>
            </p:nvSpPr>
            <p:spPr>
              <a:xfrm rot="16200000">
                <a:off x="4201402" y="1258766"/>
                <a:ext cx="2933174" cy="3071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dirty="0">
                    <a:solidFill>
                      <a:prstClr val="black"/>
                    </a:solidFill>
                    <a:latin typeface="ＭＳ Ｐゴシック" panose="020B0600070205080204" pitchFamily="34" charset="-128"/>
                    <a:ea typeface="ＭＳ Ｐゴシック" panose="020B0600070205080204" pitchFamily="34" charset="-128"/>
                    <a:cs typeface="Arial Hebrew" charset="-79"/>
                  </a:rPr>
                  <a:t>Limiting Magnitude (AB magnitude)</a:t>
                </a:r>
                <a:endParaRPr lang="ja-JP" altLang="en-US" dirty="0">
                  <a:solidFill>
                    <a:prstClr val="black"/>
                  </a:solidFill>
                  <a:latin typeface="ＭＳ Ｐゴシック" panose="020B0600070205080204" pitchFamily="34" charset="-128"/>
                  <a:ea typeface="ＭＳ Ｐゴシック" panose="020B0600070205080204" pitchFamily="34" charset="-128"/>
                  <a:cs typeface="Arial Hebrew" charset="-79"/>
                </a:endParaRPr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83C0C2E7-3B49-C644-9264-AD555D5177A2}"/>
                  </a:ext>
                </a:extLst>
              </p:cNvPr>
              <p:cNvSpPr/>
              <p:nvPr/>
            </p:nvSpPr>
            <p:spPr>
              <a:xfrm>
                <a:off x="5498706" y="-603448"/>
                <a:ext cx="4505581" cy="3897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ja-JP" altLang="en-US">
                  <a:solidFill>
                    <a:prstClr val="white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081E28EE-3C19-5847-A1DD-4EC9AAEB5C42}"/>
                  </a:ext>
                </a:extLst>
              </p:cNvPr>
              <p:cNvSpPr txBox="1"/>
              <p:nvPr/>
            </p:nvSpPr>
            <p:spPr>
              <a:xfrm>
                <a:off x="6353563" y="-531440"/>
                <a:ext cx="3049583" cy="3839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altLang="ja-JP" sz="24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Sensitivity of NIR Telescope</a:t>
                </a:r>
                <a:endParaRPr lang="ja-JP" altLang="en-US" sz="24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E7D3F53-C6F5-9442-A2A6-CE6F5E923D64}"/>
                </a:ext>
              </a:extLst>
            </p:cNvPr>
            <p:cNvSpPr txBox="1"/>
            <p:nvPr/>
          </p:nvSpPr>
          <p:spPr>
            <a:xfrm>
              <a:off x="7316315" y="3571444"/>
              <a:ext cx="1505115" cy="53752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Too late</a:t>
              </a: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Observation start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03F2149-2EDF-A043-96DD-A06B6132C9C4}"/>
              </a:ext>
            </a:extLst>
          </p:cNvPr>
          <p:cNvSpPr txBox="1"/>
          <p:nvPr/>
        </p:nvSpPr>
        <p:spPr>
          <a:xfrm>
            <a:off x="4372601" y="222690"/>
            <a:ext cx="4024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3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Detection Sensitivity</a:t>
            </a:r>
            <a:endParaRPr lang="ja-JP" altLang="en-US" sz="360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00CCDA1-2FB6-5047-8C92-5D27BE490C65}"/>
              </a:ext>
            </a:extLst>
          </p:cNvPr>
          <p:cNvSpPr txBox="1"/>
          <p:nvPr/>
        </p:nvSpPr>
        <p:spPr>
          <a:xfrm>
            <a:off x="3497490" y="3334091"/>
            <a:ext cx="9905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Discovery</a:t>
            </a:r>
          </a:p>
          <a:p>
            <a:pPr>
              <a:defRPr/>
            </a:pP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Space</a:t>
            </a:r>
            <a:endParaRPr lang="ja-JP" altLang="en-US" sz="160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44" name="スライド番号プレースホルダー 43">
            <a:extLst>
              <a:ext uri="{FF2B5EF4-FFF2-40B4-BE49-F238E27FC236}">
                <a16:creationId xmlns:a16="http://schemas.microsoft.com/office/drawing/2014/main" id="{30726D9B-60B4-DC8B-FB6F-55934C6F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15</a:t>
            </a:fld>
            <a:endParaRPr kumimoji="1" lang="ja-JP" altLang="en-US"/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842E7F47-8B21-70E3-B26E-ED528CB5E0A3}"/>
              </a:ext>
            </a:extLst>
          </p:cNvPr>
          <p:cNvGrpSpPr/>
          <p:nvPr/>
        </p:nvGrpSpPr>
        <p:grpSpPr>
          <a:xfrm>
            <a:off x="738588" y="1049797"/>
            <a:ext cx="5261429" cy="5294327"/>
            <a:chOff x="738588" y="1049797"/>
            <a:chExt cx="5261429" cy="5294327"/>
          </a:xfrm>
        </p:grpSpPr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D96DAB20-1FBF-2ADE-E9FB-D727DF0F5581}"/>
                </a:ext>
              </a:extLst>
            </p:cNvPr>
            <p:cNvGrpSpPr/>
            <p:nvPr/>
          </p:nvGrpSpPr>
          <p:grpSpPr>
            <a:xfrm>
              <a:off x="738588" y="1049797"/>
              <a:ext cx="5112607" cy="5294327"/>
              <a:chOff x="6" y="957466"/>
              <a:chExt cx="5181861" cy="5366043"/>
            </a:xfrm>
          </p:grpSpPr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52613A9A-CEC3-D33B-22BA-B6FA49E5C06E}"/>
                  </a:ext>
                </a:extLst>
              </p:cNvPr>
              <p:cNvGrpSpPr/>
              <p:nvPr/>
            </p:nvGrpSpPr>
            <p:grpSpPr>
              <a:xfrm>
                <a:off x="6" y="957466"/>
                <a:ext cx="5181861" cy="5366043"/>
                <a:chOff x="120443" y="1058499"/>
                <a:chExt cx="4972335" cy="5149070"/>
              </a:xfrm>
            </p:grpSpPr>
            <p:pic>
              <p:nvPicPr>
                <p:cNvPr id="11" name="図 10">
                  <a:extLst>
                    <a:ext uri="{FF2B5EF4-FFF2-40B4-BE49-F238E27FC236}">
                      <a16:creationId xmlns:a16="http://schemas.microsoft.com/office/drawing/2014/main" id="{DAC89BEB-94C6-5B33-F148-E8F2E6B7AE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r="18990"/>
                <a:stretch/>
              </p:blipFill>
              <p:spPr>
                <a:xfrm>
                  <a:off x="120443" y="1058499"/>
                  <a:ext cx="4972335" cy="5149070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62883858-DEC6-C18A-79A0-7066B6D61632}"/>
                    </a:ext>
                  </a:extLst>
                </p:cNvPr>
                <p:cNvSpPr txBox="1"/>
                <p:nvPr/>
              </p:nvSpPr>
              <p:spPr>
                <a:xfrm>
                  <a:off x="1160469" y="1493119"/>
                  <a:ext cx="277754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1" lang="en-US" altLang="ja-JP" sz="1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GW170817 @ 200 </a:t>
                  </a:r>
                  <a:r>
                    <a:rPr kumimoji="1" lang="en-US" altLang="ja-JP" sz="18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Mpc</a:t>
                  </a:r>
                  <a:endParaRPr kumimoji="1" lang="ja-JP" altLang="en-US" sz="18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DA268FC4-2F56-CEF1-E049-B78EE1F44818}"/>
                  </a:ext>
                </a:extLst>
              </p:cNvPr>
              <p:cNvCxnSpPr/>
              <p:nvPr/>
            </p:nvCxnSpPr>
            <p:spPr>
              <a:xfrm>
                <a:off x="1022908" y="4128655"/>
                <a:ext cx="3976355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3B94A505-9E51-76B7-C67F-10A406E435F6}"/>
                </a:ext>
              </a:extLst>
            </p:cNvPr>
            <p:cNvSpPr txBox="1"/>
            <p:nvPr/>
          </p:nvSpPr>
          <p:spPr>
            <a:xfrm>
              <a:off x="5555665" y="5652655"/>
              <a:ext cx="44435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/>
                <a:t>15</a:t>
              </a:r>
              <a:endParaRPr kumimoji="1" lang="ja-JP" altLang="en-US" sz="2000"/>
            </a:p>
          </p:txBody>
        </p:sp>
      </p:grp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95B3E9A4-54B5-E45D-7E53-4E26D032B4D6}"/>
              </a:ext>
            </a:extLst>
          </p:cNvPr>
          <p:cNvCxnSpPr>
            <a:cxnSpLocks/>
          </p:cNvCxnSpPr>
          <p:nvPr/>
        </p:nvCxnSpPr>
        <p:spPr>
          <a:xfrm>
            <a:off x="1651303" y="3626403"/>
            <a:ext cx="4019728" cy="0"/>
          </a:xfrm>
          <a:prstGeom prst="line">
            <a:avLst/>
          </a:prstGeom>
          <a:ln w="412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92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89482F-71D1-4A4E-9A60-1419F0CBDE3F}"/>
              </a:ext>
            </a:extLst>
          </p:cNvPr>
          <p:cNvSpPr/>
          <p:nvPr/>
        </p:nvSpPr>
        <p:spPr>
          <a:xfrm>
            <a:off x="197091" y="161754"/>
            <a:ext cx="7007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2400" dirty="0" err="1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HiZ</a:t>
            </a:r>
            <a:r>
              <a:rPr lang="en-US" altLang="ja-JP" sz="24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-GUNDAM</a:t>
            </a:r>
            <a:r>
              <a:rPr lang="ja-JP" altLang="en-US" sz="240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：</a:t>
            </a:r>
            <a:r>
              <a:rPr lang="en-US" altLang="ja-JP" sz="24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Promotion of Time Domain Astronomy</a:t>
            </a:r>
            <a:r>
              <a:rPr lang="ja-JP" altLang="en-US" sz="240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</a:t>
            </a:r>
            <a:endParaRPr lang="en-US" altLang="ja-JP" sz="2400" dirty="0">
              <a:solidFill>
                <a:prstClr val="black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2D8FCA-EFCB-27CE-D345-33CC2166AD01}"/>
              </a:ext>
            </a:extLst>
          </p:cNvPr>
          <p:cNvGrpSpPr/>
          <p:nvPr/>
        </p:nvGrpSpPr>
        <p:grpSpPr>
          <a:xfrm>
            <a:off x="4631455" y="727387"/>
            <a:ext cx="7647493" cy="2607609"/>
            <a:chOff x="351066" y="535891"/>
            <a:chExt cx="7647493" cy="2607609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BABD2E5-9FAF-B145-9D9A-8B6DAFDC56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183" r="7557"/>
            <a:stretch/>
          </p:blipFill>
          <p:spPr>
            <a:xfrm>
              <a:off x="587674" y="1012868"/>
              <a:ext cx="3191565" cy="2130632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085C849-8888-1E44-AEE1-AFB8039446DD}"/>
                </a:ext>
              </a:extLst>
            </p:cNvPr>
            <p:cNvSpPr txBox="1"/>
            <p:nvPr/>
          </p:nvSpPr>
          <p:spPr>
            <a:xfrm>
              <a:off x="351066" y="535891"/>
              <a:ext cx="56571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2400" dirty="0">
                  <a:solidFill>
                    <a:srgbClr val="FF0000"/>
                  </a:solidFill>
                  <a:latin typeface="Calibri"/>
                  <a:ea typeface="ＭＳ Ｐゴシック" panose="020B0600070205080204" pitchFamily="34" charset="-128"/>
                </a:rPr>
                <a:t>Key Science 1:  Multi-Messenger Astronomy</a:t>
              </a:r>
              <a:endParaRPr lang="ja-JP" altLang="en-US" sz="240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D999A2C-D22E-F749-AC16-1580F36BF9EA}"/>
                </a:ext>
              </a:extLst>
            </p:cNvPr>
            <p:cNvSpPr txBox="1"/>
            <p:nvPr/>
          </p:nvSpPr>
          <p:spPr>
            <a:xfrm>
              <a:off x="3820812" y="1072672"/>
              <a:ext cx="4177747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Tx/>
                <a:buAutoNum type="arabicParenBoth"/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Identification/localization of </a:t>
              </a:r>
              <a:b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</a:b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E-M counterparts associated with </a:t>
              </a:r>
              <a:b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</a:b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GW and neutrino</a:t>
              </a:r>
            </a:p>
            <a:p>
              <a:pPr marL="342900" indent="-342900">
                <a:buFontTx/>
                <a:buAutoNum type="arabicParenBoth"/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Transition from gravitational energy to </a:t>
              </a:r>
              <a:b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</a:b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heavy element (</a:t>
              </a:r>
              <a:r>
                <a:rPr lang="en-US" altLang="ja-JP" dirty="0" err="1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Wingdings" pitchFamily="2" charset="2"/>
                </a:rPr>
                <a:t>kilonova</a:t>
              </a: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Wingdings" pitchFamily="2" charset="2"/>
                </a:rPr>
                <a:t>) and particles</a:t>
              </a:r>
            </a:p>
            <a:p>
              <a:pPr marL="342900" indent="-342900">
                <a:buFontTx/>
                <a:buAutoNum type="arabicParenBoth"/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Wingdings" pitchFamily="2" charset="2"/>
                </a:rPr>
                <a:t>Diversities of multi messenger sources</a:t>
              </a:r>
              <a:b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Wingdings" pitchFamily="2" charset="2"/>
                </a:rPr>
              </a:b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Wingdings" pitchFamily="2" charset="2"/>
                </a:rPr>
                <a:t>from X-ray to optical/NIR observation</a:t>
              </a:r>
              <a:endPara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4A3B9CD-D505-5EF5-E90E-032D8B02A168}"/>
              </a:ext>
            </a:extLst>
          </p:cNvPr>
          <p:cNvGrpSpPr/>
          <p:nvPr/>
        </p:nvGrpSpPr>
        <p:grpSpPr>
          <a:xfrm>
            <a:off x="4529689" y="3431536"/>
            <a:ext cx="7603070" cy="2714863"/>
            <a:chOff x="246153" y="3750469"/>
            <a:chExt cx="7603070" cy="2714863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1F3238A3-0C88-B373-9012-A7E571612FD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6153" y="4159921"/>
              <a:ext cx="4994234" cy="2305411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F19DE1C3-6215-BE36-8539-7CEA1851E07B}"/>
                </a:ext>
              </a:extLst>
            </p:cNvPr>
            <p:cNvSpPr txBox="1"/>
            <p:nvPr/>
          </p:nvSpPr>
          <p:spPr>
            <a:xfrm>
              <a:off x="351066" y="3750469"/>
              <a:ext cx="6868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2400" dirty="0">
                  <a:solidFill>
                    <a:srgbClr val="FF0000"/>
                  </a:solidFill>
                  <a:latin typeface="Calibri"/>
                  <a:ea typeface="ＭＳ Ｐゴシック" panose="020B0600070205080204" pitchFamily="34" charset="-128"/>
                </a:rPr>
                <a:t>Key Science 2:  Exploration of early universe with GRB</a:t>
              </a:r>
              <a:endParaRPr lang="ja-JP" altLang="en-US" sz="2400">
                <a:solidFill>
                  <a:srgbClr val="FF00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861A956-6320-59FF-488B-33F79C5204E3}"/>
                </a:ext>
              </a:extLst>
            </p:cNvPr>
            <p:cNvSpPr txBox="1"/>
            <p:nvPr/>
          </p:nvSpPr>
          <p:spPr>
            <a:xfrm>
              <a:off x="5234405" y="4360253"/>
              <a:ext cx="261481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(1) GRB rate at z &gt; 6</a:t>
              </a: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(2) Reionization history</a:t>
              </a:r>
              <a:r>
                <a:rPr lang="ja-JP" altLang="en-US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 </a:t>
              </a:r>
              <a:endParaRPr lang="en-US" altLang="ja-JP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(3) First heavy metals</a:t>
              </a:r>
            </a:p>
            <a:p>
              <a:pPr>
                <a:defRPr/>
              </a:pPr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(4) Survey of Pop-III GRBs</a:t>
              </a:r>
              <a:endPara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75643DD-F884-BFC5-EEF9-81FC7F12A917}"/>
                </a:ext>
              </a:extLst>
            </p:cNvPr>
            <p:cNvSpPr txBox="1"/>
            <p:nvPr/>
          </p:nvSpPr>
          <p:spPr>
            <a:xfrm>
              <a:off x="587675" y="5753652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40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</a:rPr>
                <a:t>Planck HP</a:t>
              </a:r>
              <a:endParaRPr lang="ja-JP" altLang="en-US" sz="140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CBCA0EE-EA97-DA7F-044D-A213BC37CB6B}"/>
              </a:ext>
            </a:extLst>
          </p:cNvPr>
          <p:cNvGrpSpPr/>
          <p:nvPr/>
        </p:nvGrpSpPr>
        <p:grpSpPr>
          <a:xfrm>
            <a:off x="131603" y="918341"/>
            <a:ext cx="4332770" cy="5099174"/>
            <a:chOff x="1801586" y="755138"/>
            <a:chExt cx="5086502" cy="5986231"/>
          </a:xfrm>
        </p:grpSpPr>
        <p:pic>
          <p:nvPicPr>
            <p:cNvPr id="10" name="Picture 2" descr="http://upload.wikimedia.org/wikipedia/commons/2/29/Reion_diagram.jpg">
              <a:extLst>
                <a:ext uri="{FF2B5EF4-FFF2-40B4-BE49-F238E27FC236}">
                  <a16:creationId xmlns:a16="http://schemas.microsoft.com/office/drawing/2014/main" id="{D8D5D0FF-BB0D-E544-40C0-C7FB8961D1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6" t="6476" r="1794" b="2734"/>
            <a:stretch/>
          </p:blipFill>
          <p:spPr bwMode="auto">
            <a:xfrm>
              <a:off x="1801586" y="755138"/>
              <a:ext cx="5086502" cy="59862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80DA45F-A7E7-0AF0-E2A0-230E522C69EA}"/>
                </a:ext>
              </a:extLst>
            </p:cNvPr>
            <p:cNvSpPr txBox="1"/>
            <p:nvPr/>
          </p:nvSpPr>
          <p:spPr>
            <a:xfrm>
              <a:off x="1872550" y="1300699"/>
              <a:ext cx="958846" cy="412007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z=1000</a:t>
              </a:r>
              <a:endParaRPr lang="ja-JP" altLang="en-US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1DBC825-B730-B832-BD76-554476F0AA0C}"/>
                </a:ext>
              </a:extLst>
            </p:cNvPr>
            <p:cNvSpPr txBox="1"/>
            <p:nvPr/>
          </p:nvSpPr>
          <p:spPr>
            <a:xfrm>
              <a:off x="2057745" y="4253027"/>
              <a:ext cx="567225" cy="412007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z=7</a:t>
              </a:r>
              <a:endParaRPr lang="ja-JP" altLang="en-US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42C0E05-34D3-761A-CEB0-EE677198D818}"/>
                </a:ext>
              </a:extLst>
            </p:cNvPr>
            <p:cNvSpPr txBox="1"/>
            <p:nvPr/>
          </p:nvSpPr>
          <p:spPr>
            <a:xfrm>
              <a:off x="1987779" y="2780929"/>
              <a:ext cx="697765" cy="412007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z=12</a:t>
              </a:r>
              <a:endParaRPr lang="ja-JP" altLang="en-US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B00DA5BE-077C-9E05-1436-E8BCF4071F4C}"/>
                </a:ext>
              </a:extLst>
            </p:cNvPr>
            <p:cNvSpPr txBox="1"/>
            <p:nvPr/>
          </p:nvSpPr>
          <p:spPr>
            <a:xfrm>
              <a:off x="2092301" y="6262023"/>
              <a:ext cx="527883" cy="377672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600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z=0</a:t>
              </a:r>
              <a:endParaRPr lang="ja-JP" altLang="en-US" sz="1600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E970375B-E609-0B2D-8C7D-9490FAF5C474}"/>
                </a:ext>
              </a:extLst>
            </p:cNvPr>
            <p:cNvSpPr txBox="1"/>
            <p:nvPr/>
          </p:nvSpPr>
          <p:spPr>
            <a:xfrm>
              <a:off x="1990047" y="5435933"/>
              <a:ext cx="704918" cy="377672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sz="1600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z=0.5</a:t>
              </a:r>
              <a:endParaRPr lang="ja-JP" altLang="en-US" sz="1600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22" name="角丸四角形 21">
              <a:extLst>
                <a:ext uri="{FF2B5EF4-FFF2-40B4-BE49-F238E27FC236}">
                  <a16:creationId xmlns:a16="http://schemas.microsoft.com/office/drawing/2014/main" id="{AEE26890-7036-5B47-A1DF-6C50B7860D2F}"/>
                </a:ext>
              </a:extLst>
            </p:cNvPr>
            <p:cNvSpPr/>
            <p:nvPr/>
          </p:nvSpPr>
          <p:spPr>
            <a:xfrm>
              <a:off x="2900250" y="2437369"/>
              <a:ext cx="3043352" cy="987888"/>
            </a:xfrm>
            <a:prstGeom prst="roundRect">
              <a:avLst>
                <a:gd name="adj" fmla="val 12120"/>
              </a:avLst>
            </a:prstGeom>
            <a:noFill/>
            <a:ln w="76200">
              <a:solidFill>
                <a:srgbClr val="FF0000"/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ja-JP" altLang="en-US" sz="160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F55AC959-61EA-7BF2-4E09-9B212AD66F13}"/>
                </a:ext>
              </a:extLst>
            </p:cNvPr>
            <p:cNvSpPr txBox="1"/>
            <p:nvPr/>
          </p:nvSpPr>
          <p:spPr>
            <a:xfrm>
              <a:off x="2051139" y="4757083"/>
              <a:ext cx="567225" cy="412007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altLang="ja-JP" b="1" dirty="0">
                  <a:solidFill>
                    <a:srgbClr val="FFFF00"/>
                  </a:solidFill>
                  <a:latin typeface="Calibri"/>
                  <a:ea typeface="ＭＳ Ｐゴシック" panose="020B0600070205080204" pitchFamily="34" charset="-128"/>
                </a:rPr>
                <a:t>z=6</a:t>
              </a:r>
              <a:endParaRPr lang="ja-JP" altLang="en-US" b="1" dirty="0">
                <a:solidFill>
                  <a:srgbClr val="FFFF00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  <p:sp>
          <p:nvSpPr>
            <p:cNvPr id="24" name="角丸四角形 23">
              <a:extLst>
                <a:ext uri="{FF2B5EF4-FFF2-40B4-BE49-F238E27FC236}">
                  <a16:creationId xmlns:a16="http://schemas.microsoft.com/office/drawing/2014/main" id="{D2E20AA0-FC53-843B-15C7-846D399308AB}"/>
                </a:ext>
              </a:extLst>
            </p:cNvPr>
            <p:cNvSpPr/>
            <p:nvPr/>
          </p:nvSpPr>
          <p:spPr>
            <a:xfrm>
              <a:off x="2862694" y="5725250"/>
              <a:ext cx="3043352" cy="769404"/>
            </a:xfrm>
            <a:prstGeom prst="roundRect">
              <a:avLst>
                <a:gd name="adj" fmla="val 12120"/>
              </a:avLst>
            </a:prstGeom>
            <a:noFill/>
            <a:ln w="76200">
              <a:solidFill>
                <a:srgbClr val="FFC000"/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ja-JP" altLang="en-US" sz="160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A2DF6D8-FFA5-0205-E7CF-BB68D821BF31}"/>
              </a:ext>
            </a:extLst>
          </p:cNvPr>
          <p:cNvSpPr txBox="1"/>
          <p:nvPr/>
        </p:nvSpPr>
        <p:spPr>
          <a:xfrm>
            <a:off x="758737" y="6277328"/>
            <a:ext cx="10762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These </a:t>
            </a:r>
            <a:r>
              <a:rPr kumimoji="1" lang="en-US" altLang="ja-JP" sz="2400" dirty="0"/>
              <a:t>observations require both “</a:t>
            </a:r>
            <a:r>
              <a:rPr kumimoji="1" lang="en-US" altLang="ja-JP" sz="2400" dirty="0">
                <a:solidFill>
                  <a:srgbClr val="FF0000"/>
                </a:solidFill>
              </a:rPr>
              <a:t>wide field monitor</a:t>
            </a:r>
            <a:r>
              <a:rPr kumimoji="1" lang="en-US" altLang="ja-JP" sz="2400" dirty="0"/>
              <a:t>” and “</a:t>
            </a:r>
            <a:r>
              <a:rPr kumimoji="1" lang="en-US" altLang="ja-JP" sz="2400" dirty="0">
                <a:solidFill>
                  <a:srgbClr val="FF0000"/>
                </a:solidFill>
              </a:rPr>
              <a:t>near-infrared follow-up</a:t>
            </a:r>
            <a:r>
              <a:rPr kumimoji="1" lang="en-US" altLang="ja-JP" sz="2400" dirty="0"/>
              <a:t>”</a:t>
            </a:r>
            <a:endParaRPr kumimoji="1" lang="ja-JP" altLang="en-US" sz="2400"/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DE326C12-978F-0779-8CC0-ADF4689A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64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78F918B6-F6CC-65C2-BD42-C2C6516D4F4D}"/>
              </a:ext>
            </a:extLst>
          </p:cNvPr>
          <p:cNvSpPr/>
          <p:nvPr/>
        </p:nvSpPr>
        <p:spPr>
          <a:xfrm>
            <a:off x="667423" y="4725144"/>
            <a:ext cx="10711543" cy="2075532"/>
          </a:xfrm>
          <a:prstGeom prst="roundRect">
            <a:avLst>
              <a:gd name="adj" fmla="val 9434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EBF275-9FC8-C644-86F3-67F5721533A1}"/>
              </a:ext>
            </a:extLst>
          </p:cNvPr>
          <p:cNvSpPr txBox="1"/>
          <p:nvPr/>
        </p:nvSpPr>
        <p:spPr>
          <a:xfrm>
            <a:off x="667424" y="57325"/>
            <a:ext cx="10711542" cy="584775"/>
          </a:xfrm>
          <a:prstGeom prst="rect">
            <a:avLst/>
          </a:prstGeom>
          <a:solidFill>
            <a:srgbClr val="000000">
              <a:alpha val="80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3200" dirty="0"/>
              <a:t> </a:t>
            </a:r>
            <a:r>
              <a:rPr lang="en-US" altLang="ja-JP" sz="3200" dirty="0" err="1"/>
              <a:t>HiZ</a:t>
            </a:r>
            <a:r>
              <a:rPr lang="en-US" altLang="ja-JP" sz="3200" dirty="0"/>
              <a:t>-GUNDAM</a:t>
            </a:r>
            <a:r>
              <a:rPr lang="en-US" altLang="ja-JP" dirty="0"/>
              <a:t> </a:t>
            </a:r>
            <a:r>
              <a:rPr lang="ja-JP" altLang="en-US"/>
              <a:t> </a:t>
            </a:r>
            <a:r>
              <a:rPr lang="en-US" altLang="ja-JP" sz="2000" dirty="0"/>
              <a:t>(</a:t>
            </a:r>
            <a:r>
              <a:rPr lang="en-US" altLang="ja-JP" sz="2000" dirty="0">
                <a:solidFill>
                  <a:srgbClr val="FF0000"/>
                </a:solidFill>
              </a:rPr>
              <a:t>Hi</a:t>
            </a:r>
            <a:r>
              <a:rPr lang="en-US" altLang="ja-JP" sz="2000" dirty="0"/>
              <a:t>gh-</a:t>
            </a:r>
            <a:r>
              <a:rPr lang="en-US" altLang="ja-JP" sz="2000" dirty="0">
                <a:solidFill>
                  <a:srgbClr val="FF0000"/>
                </a:solidFill>
              </a:rPr>
              <a:t>z</a:t>
            </a:r>
            <a:r>
              <a:rPr lang="en-US" altLang="ja-JP" sz="2000" dirty="0"/>
              <a:t> </a:t>
            </a:r>
            <a:r>
              <a:rPr lang="en-US" altLang="ja-JP" sz="2000" dirty="0">
                <a:solidFill>
                  <a:srgbClr val="FF0000"/>
                </a:solidFill>
              </a:rPr>
              <a:t>G</a:t>
            </a:r>
            <a:r>
              <a:rPr lang="en-US" altLang="ja-JP" sz="2000" dirty="0"/>
              <a:t>amma-ray bursts for </a:t>
            </a:r>
            <a:r>
              <a:rPr lang="en-US" altLang="ja-JP" sz="2000" dirty="0">
                <a:solidFill>
                  <a:srgbClr val="FF0000"/>
                </a:solidFill>
              </a:rPr>
              <a:t>Un</a:t>
            </a:r>
            <a:r>
              <a:rPr lang="en-US" altLang="ja-JP" sz="2000" dirty="0"/>
              <a:t>raveling the </a:t>
            </a:r>
            <a:r>
              <a:rPr lang="en-US" altLang="ja-JP" sz="2000" dirty="0">
                <a:solidFill>
                  <a:srgbClr val="FF0000"/>
                </a:solidFill>
              </a:rPr>
              <a:t>D</a:t>
            </a:r>
            <a:r>
              <a:rPr lang="en-US" altLang="ja-JP" sz="2000" dirty="0"/>
              <a:t>ark </a:t>
            </a:r>
            <a:r>
              <a:rPr lang="en-US" altLang="ja-JP" sz="2000" dirty="0">
                <a:solidFill>
                  <a:srgbClr val="FF0000"/>
                </a:solidFill>
              </a:rPr>
              <a:t>A</a:t>
            </a:r>
            <a:r>
              <a:rPr lang="en-US" altLang="ja-JP" sz="2000" dirty="0"/>
              <a:t>ges </a:t>
            </a:r>
            <a:r>
              <a:rPr lang="en-US" altLang="ja-JP" sz="2000" dirty="0">
                <a:solidFill>
                  <a:srgbClr val="FF0000"/>
                </a:solidFill>
              </a:rPr>
              <a:t>M</a:t>
            </a:r>
            <a:r>
              <a:rPr lang="en-US" altLang="ja-JP" sz="2000" dirty="0"/>
              <a:t>ission)</a:t>
            </a:r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8AE6D9-F0DB-D34A-9C7E-CCE099F2997F}"/>
              </a:ext>
            </a:extLst>
          </p:cNvPr>
          <p:cNvSpPr txBox="1"/>
          <p:nvPr/>
        </p:nvSpPr>
        <p:spPr>
          <a:xfrm>
            <a:off x="667423" y="779487"/>
            <a:ext cx="68305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Mission</a:t>
            </a:r>
            <a:r>
              <a:rPr lang="ja-JP" altLang="en-US" sz="2000"/>
              <a:t>：</a:t>
            </a:r>
            <a:r>
              <a:rPr lang="en-US" altLang="ja-JP" sz="2000" dirty="0"/>
              <a:t> Time Domain Astronomy</a:t>
            </a:r>
          </a:p>
          <a:p>
            <a:r>
              <a:rPr lang="en-US" altLang="ja-JP" dirty="0"/>
              <a:t>“</a:t>
            </a:r>
            <a:r>
              <a:rPr lang="en-US" altLang="ja-JP" b="1" dirty="0">
                <a:solidFill>
                  <a:srgbClr val="FF0000"/>
                </a:solidFill>
              </a:rPr>
              <a:t>Multi-messenger astronomy</a:t>
            </a:r>
            <a:r>
              <a:rPr lang="en-US" altLang="ja-JP" dirty="0"/>
              <a:t>” and “</a:t>
            </a:r>
            <a:r>
              <a:rPr lang="en-US" altLang="ja-JP" b="1" dirty="0">
                <a:solidFill>
                  <a:srgbClr val="FF0000"/>
                </a:solidFill>
              </a:rPr>
              <a:t>Exploration of the early universe</a:t>
            </a:r>
            <a:r>
              <a:rPr lang="en-US" altLang="ja-JP" dirty="0"/>
              <a:t>”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2265C9-E8BE-FCB4-AA2C-08A9E7DC1F99}"/>
              </a:ext>
            </a:extLst>
          </p:cNvPr>
          <p:cNvSpPr txBox="1"/>
          <p:nvPr/>
        </p:nvSpPr>
        <p:spPr>
          <a:xfrm>
            <a:off x="667424" y="3173220"/>
            <a:ext cx="6804324" cy="1477328"/>
          </a:xfrm>
          <a:prstGeom prst="rect">
            <a:avLst/>
          </a:prstGeom>
          <a:solidFill>
            <a:schemeClr val="bg1">
              <a:alpha val="80000"/>
            </a:schemeClr>
          </a:solidFill>
          <a:ln w="50800" cmpd="thinThick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Times"/>
              </a:rPr>
              <a:t>We will discover treasured targets from a large amount of </a:t>
            </a:r>
            <a:br>
              <a:rPr lang="en-US" altLang="ja-JP" dirty="0">
                <a:latin typeface="Times"/>
              </a:rPr>
            </a:br>
            <a:r>
              <a:rPr lang="en-US" altLang="ja-JP" dirty="0">
                <a:latin typeface="Times"/>
              </a:rPr>
              <a:t>transient sources, and provide important observation targets </a:t>
            </a:r>
            <a:br>
              <a:rPr lang="en-US" altLang="ja-JP" dirty="0">
                <a:latin typeface="Times"/>
              </a:rPr>
            </a:br>
            <a:r>
              <a:rPr lang="en-US" altLang="ja-JP" dirty="0">
                <a:latin typeface="Times"/>
              </a:rPr>
              <a:t>to large area telescopes. 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ゴシック" panose="020B0609070205080204" pitchFamily="49" charset="-128"/>
                <a:cs typeface="Times New Roman" panose="02020603050405020304" pitchFamily="18" charset="0"/>
              </a:rPr>
              <a:t>We will promote "early space exploration” and ”MM astronomy"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ゴシック" panose="020B0609070205080204" pitchFamily="49" charset="-128"/>
                <a:cs typeface="Times New Roman" panose="02020603050405020304" pitchFamily="18" charset="0"/>
              </a:rPr>
              <a:t>with all the power of astronomy.</a:t>
            </a:r>
            <a:endParaRPr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7ACB00B-7A75-D9CB-891F-E073FCE0288E}"/>
              </a:ext>
            </a:extLst>
          </p:cNvPr>
          <p:cNvGrpSpPr/>
          <p:nvPr/>
        </p:nvGrpSpPr>
        <p:grpSpPr>
          <a:xfrm>
            <a:off x="943353" y="4847352"/>
            <a:ext cx="10109818" cy="1985367"/>
            <a:chOff x="1084521" y="4847352"/>
            <a:chExt cx="10109818" cy="1985367"/>
          </a:xfrm>
        </p:grpSpPr>
        <p:pic>
          <p:nvPicPr>
            <p:cNvPr id="1026" name="Picture 2" descr="The James Webb telescope spotted the earliest known 'quenched' galaxy">
              <a:extLst>
                <a:ext uri="{FF2B5EF4-FFF2-40B4-BE49-F238E27FC236}">
                  <a16:creationId xmlns:a16="http://schemas.microsoft.com/office/drawing/2014/main" id="{DB63BE56-788C-6FFE-1D28-7F2BF6165A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08" r="15043"/>
            <a:stretch/>
          </p:blipFill>
          <p:spPr bwMode="auto">
            <a:xfrm>
              <a:off x="1084521" y="4870023"/>
              <a:ext cx="2160592" cy="1691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すばる望遠鏡 | 国立天文台(NAOJ)">
              <a:extLst>
                <a:ext uri="{FF2B5EF4-FFF2-40B4-BE49-F238E27FC236}">
                  <a16:creationId xmlns:a16="http://schemas.microsoft.com/office/drawing/2014/main" id="{E51FEA2E-3084-D11F-5463-CF88E21B03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94" r="16021"/>
            <a:stretch/>
          </p:blipFill>
          <p:spPr bwMode="auto">
            <a:xfrm>
              <a:off x="4480178" y="4878123"/>
              <a:ext cx="1484702" cy="1654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すばる望遠鏡と次世代30m望遠鏡で見る宇宙 | イベントレポート | スルガ銀行 Dバンク支店">
              <a:extLst>
                <a:ext uri="{FF2B5EF4-FFF2-40B4-BE49-F238E27FC236}">
                  <a16:creationId xmlns:a16="http://schemas.microsoft.com/office/drawing/2014/main" id="{50AB468F-0BFA-92EA-D368-D18C97EB05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89"/>
            <a:stretch/>
          </p:blipFill>
          <p:spPr bwMode="auto">
            <a:xfrm>
              <a:off x="6006610" y="4879457"/>
              <a:ext cx="1589876" cy="1653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E-ELT | 天文学辞典">
              <a:extLst>
                <a:ext uri="{FF2B5EF4-FFF2-40B4-BE49-F238E27FC236}">
                  <a16:creationId xmlns:a16="http://schemas.microsoft.com/office/drawing/2014/main" id="{AF628F2E-1F29-39B0-94AA-4223C4C8C6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34" r="10083"/>
            <a:stretch/>
          </p:blipFill>
          <p:spPr bwMode="auto">
            <a:xfrm>
              <a:off x="7638217" y="4884893"/>
              <a:ext cx="2060753" cy="1662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FD0C9493-3416-BFA8-1BF5-BA1F7B7BC301}"/>
                </a:ext>
              </a:extLst>
            </p:cNvPr>
            <p:cNvSpPr txBox="1"/>
            <p:nvPr/>
          </p:nvSpPr>
          <p:spPr>
            <a:xfrm>
              <a:off x="1428464" y="6524942"/>
              <a:ext cx="13562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Space telescope</a:t>
              </a:r>
              <a:endParaRPr lang="ja-JP" altLang="en-US" sz="1400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CEB26C8-562E-CB29-BAEC-23F6492206E1}"/>
                </a:ext>
              </a:extLst>
            </p:cNvPr>
            <p:cNvSpPr txBox="1"/>
            <p:nvPr/>
          </p:nvSpPr>
          <p:spPr>
            <a:xfrm>
              <a:off x="4734538" y="6511274"/>
              <a:ext cx="817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8m-class</a:t>
              </a:r>
              <a:endParaRPr lang="ja-JP" altLang="en-US" sz="140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16CC038-CE01-F7D0-397F-7CEFDD3F657B}"/>
                </a:ext>
              </a:extLst>
            </p:cNvPr>
            <p:cNvSpPr txBox="1"/>
            <p:nvPr/>
          </p:nvSpPr>
          <p:spPr>
            <a:xfrm>
              <a:off x="1121097" y="4924681"/>
              <a:ext cx="6246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JWST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32E21BA-9D60-9FBC-FCD4-8CEE2821C7B1}"/>
                </a:ext>
              </a:extLst>
            </p:cNvPr>
            <p:cNvSpPr txBox="1"/>
            <p:nvPr/>
          </p:nvSpPr>
          <p:spPr>
            <a:xfrm>
              <a:off x="4537188" y="4924681"/>
              <a:ext cx="7713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Subaru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  <p:pic>
          <p:nvPicPr>
            <p:cNvPr id="1036" name="Picture 12" descr="巨大マゼラン望遠鏡 | 天文学辞典">
              <a:extLst>
                <a:ext uri="{FF2B5EF4-FFF2-40B4-BE49-F238E27FC236}">
                  <a16:creationId xmlns:a16="http://schemas.microsoft.com/office/drawing/2014/main" id="{B95DCD4F-9C3C-2606-74BD-585AB9A894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6"/>
            <a:stretch/>
          </p:blipFill>
          <p:spPr bwMode="auto">
            <a:xfrm>
              <a:off x="9740700" y="4871878"/>
              <a:ext cx="1453639" cy="1640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79E43F4D-5388-8728-A6C1-611A77494C2E}"/>
                </a:ext>
              </a:extLst>
            </p:cNvPr>
            <p:cNvSpPr txBox="1"/>
            <p:nvPr/>
          </p:nvSpPr>
          <p:spPr>
            <a:xfrm>
              <a:off x="6000651" y="4924681"/>
              <a:ext cx="5581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TMT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E5D34FD7-6EB5-0D0A-BE4C-88A3D4D8C0B8}"/>
                </a:ext>
              </a:extLst>
            </p:cNvPr>
            <p:cNvSpPr txBox="1"/>
            <p:nvPr/>
          </p:nvSpPr>
          <p:spPr>
            <a:xfrm>
              <a:off x="9715204" y="4921170"/>
              <a:ext cx="5886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GMT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C61807F-1EBA-3F11-E39A-5FD6518A68C2}"/>
                </a:ext>
              </a:extLst>
            </p:cNvPr>
            <p:cNvSpPr txBox="1"/>
            <p:nvPr/>
          </p:nvSpPr>
          <p:spPr>
            <a:xfrm>
              <a:off x="9076100" y="4931094"/>
              <a:ext cx="6174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E-ELT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F888301-492B-4FF2-4F36-ACDFFA2ECA3C}"/>
                </a:ext>
              </a:extLst>
            </p:cNvPr>
            <p:cNvSpPr txBox="1"/>
            <p:nvPr/>
          </p:nvSpPr>
          <p:spPr>
            <a:xfrm>
              <a:off x="7719508" y="6503377"/>
              <a:ext cx="14310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Future 30m-class</a:t>
              </a:r>
              <a:endParaRPr lang="ja-JP" altLang="en-US" sz="1400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63BA248-E89C-164C-4E0A-5612838676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9036" y="4870022"/>
              <a:ext cx="1114468" cy="1676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3ED42E-33E8-AE72-8823-73ADC2F8431D}"/>
                </a:ext>
              </a:extLst>
            </p:cNvPr>
            <p:cNvSpPr txBox="1"/>
            <p:nvPr/>
          </p:nvSpPr>
          <p:spPr>
            <a:xfrm>
              <a:off x="3609004" y="4847352"/>
              <a:ext cx="5205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>
                  <a:solidFill>
                    <a:schemeClr val="bg1"/>
                  </a:solidFill>
                </a:rPr>
                <a:t>TAO</a:t>
              </a:r>
              <a:endParaRPr lang="ja-JP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E43C8C62-BF41-1F7F-FD36-558CDCC4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28" name="ストライプ矢印 27">
            <a:extLst>
              <a:ext uri="{FF2B5EF4-FFF2-40B4-BE49-F238E27FC236}">
                <a16:creationId xmlns:a16="http://schemas.microsoft.com/office/drawing/2014/main" id="{A1AAE478-DADF-CF19-BDA2-ED1D7BE3C60F}"/>
              </a:ext>
            </a:extLst>
          </p:cNvPr>
          <p:cNvSpPr/>
          <p:nvPr/>
        </p:nvSpPr>
        <p:spPr>
          <a:xfrm rot="7478216">
            <a:off x="6483480" y="3559698"/>
            <a:ext cx="2200728" cy="831018"/>
          </a:xfrm>
          <a:prstGeom prst="stripedRightArrow">
            <a:avLst>
              <a:gd name="adj1" fmla="val 50863"/>
              <a:gd name="adj2" fmla="val 50000"/>
            </a:avLst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100000"/>
                </a:schemeClr>
              </a:gs>
            </a:gsLst>
            <a:lin ang="6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6F233312-03CD-DE7B-40EB-588834AB1855}"/>
              </a:ext>
            </a:extLst>
          </p:cNvPr>
          <p:cNvGrpSpPr/>
          <p:nvPr/>
        </p:nvGrpSpPr>
        <p:grpSpPr>
          <a:xfrm>
            <a:off x="5445017" y="500581"/>
            <a:ext cx="7630324" cy="4215903"/>
            <a:chOff x="5445017" y="500581"/>
            <a:chExt cx="7630324" cy="421590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84058D77-1AA0-5C76-A086-4407697AE3C8}"/>
                </a:ext>
              </a:extLst>
            </p:cNvPr>
            <p:cNvGrpSpPr/>
            <p:nvPr/>
          </p:nvGrpSpPr>
          <p:grpSpPr>
            <a:xfrm>
              <a:off x="5445017" y="500581"/>
              <a:ext cx="7630324" cy="4215903"/>
              <a:chOff x="5787387" y="757809"/>
              <a:chExt cx="7630324" cy="4215903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3EC1CBC1-2C0E-7246-4208-78E317DC14E1}"/>
                  </a:ext>
                </a:extLst>
              </p:cNvPr>
              <p:cNvGrpSpPr/>
              <p:nvPr/>
            </p:nvGrpSpPr>
            <p:grpSpPr>
              <a:xfrm>
                <a:off x="5787387" y="757809"/>
                <a:ext cx="7630324" cy="4133092"/>
                <a:chOff x="3645075" y="757809"/>
                <a:chExt cx="7630324" cy="4133092"/>
              </a:xfrm>
            </p:grpSpPr>
            <p:pic>
              <p:nvPicPr>
                <p:cNvPr id="17" name="図 16" descr="暗い, 座る, 記号, 明かり が含まれている画像&#10;&#10;自動的に生成された説明">
                  <a:extLst>
                    <a:ext uri="{FF2B5EF4-FFF2-40B4-BE49-F238E27FC236}">
                      <a16:creationId xmlns:a16="http://schemas.microsoft.com/office/drawing/2014/main" id="{5C499759-2085-C34A-F781-CD54308260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bright="20000"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45075" y="757809"/>
                  <a:ext cx="7630324" cy="4133092"/>
                </a:xfrm>
                <a:prstGeom prst="rect">
                  <a:avLst/>
                </a:prstGeom>
              </p:spPr>
            </p:pic>
            <p:grpSp>
              <p:nvGrpSpPr>
                <p:cNvPr id="25" name="グループ化 24">
                  <a:extLst>
                    <a:ext uri="{FF2B5EF4-FFF2-40B4-BE49-F238E27FC236}">
                      <a16:creationId xmlns:a16="http://schemas.microsoft.com/office/drawing/2014/main" id="{D24175FD-F859-2E8C-3E84-831169E49B97}"/>
                    </a:ext>
                  </a:extLst>
                </p:cNvPr>
                <p:cNvGrpSpPr/>
                <p:nvPr/>
              </p:nvGrpSpPr>
              <p:grpSpPr>
                <a:xfrm>
                  <a:off x="6190232" y="1159946"/>
                  <a:ext cx="3916708" cy="745460"/>
                  <a:chOff x="6113878" y="3131562"/>
                  <a:chExt cx="3916708" cy="745460"/>
                </a:xfrm>
              </p:grpSpPr>
              <p:cxnSp>
                <p:nvCxnSpPr>
                  <p:cNvPr id="39" name="直線コネクタ 38">
                    <a:extLst>
                      <a:ext uri="{FF2B5EF4-FFF2-40B4-BE49-F238E27FC236}">
                        <a16:creationId xmlns:a16="http://schemas.microsoft.com/office/drawing/2014/main" id="{FF0E04AE-333E-ED1E-99FD-F1CFD95D92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13878" y="3131562"/>
                    <a:ext cx="3916708" cy="0"/>
                  </a:xfrm>
                  <a:prstGeom prst="line">
                    <a:avLst/>
                  </a:prstGeom>
                  <a:ln w="254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コネクタ 39">
                    <a:extLst>
                      <a:ext uri="{FF2B5EF4-FFF2-40B4-BE49-F238E27FC236}">
                        <a16:creationId xmlns:a16="http://schemas.microsoft.com/office/drawing/2014/main" id="{B9B82BEB-42BA-14D9-55C0-8C75590DBF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13878" y="3138284"/>
                    <a:ext cx="1019199" cy="73873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グループ化 31">
                  <a:extLst>
                    <a:ext uri="{FF2B5EF4-FFF2-40B4-BE49-F238E27FC236}">
                      <a16:creationId xmlns:a16="http://schemas.microsoft.com/office/drawing/2014/main" id="{52CF2E76-5859-8B67-5066-3BA87504540A}"/>
                    </a:ext>
                  </a:extLst>
                </p:cNvPr>
                <p:cNvGrpSpPr/>
                <p:nvPr/>
              </p:nvGrpSpPr>
              <p:grpSpPr>
                <a:xfrm>
                  <a:off x="6461282" y="2513676"/>
                  <a:ext cx="3553434" cy="1917365"/>
                  <a:chOff x="6461282" y="2340678"/>
                  <a:chExt cx="3553434" cy="1917365"/>
                </a:xfrm>
              </p:grpSpPr>
              <p:cxnSp>
                <p:nvCxnSpPr>
                  <p:cNvPr id="36" name="直線コネクタ 35">
                    <a:extLst>
                      <a:ext uri="{FF2B5EF4-FFF2-40B4-BE49-F238E27FC236}">
                        <a16:creationId xmlns:a16="http://schemas.microsoft.com/office/drawing/2014/main" id="{9D8ABF69-C333-7028-43C9-6E1906A59D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918651" y="2340678"/>
                    <a:ext cx="3081562" cy="1917365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コネクタ 36">
                    <a:extLst>
                      <a:ext uri="{FF2B5EF4-FFF2-40B4-BE49-F238E27FC236}">
                        <a16:creationId xmlns:a16="http://schemas.microsoft.com/office/drawing/2014/main" id="{6A61D6B8-6721-38BE-6FD2-FCD8709777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61282" y="4258043"/>
                    <a:ext cx="3553434" cy="0"/>
                  </a:xfrm>
                  <a:prstGeom prst="line">
                    <a:avLst/>
                  </a:prstGeom>
                  <a:ln w="254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D03AA6A1-7B1A-9B1E-BE5A-675524F54DE4}"/>
                  </a:ext>
                </a:extLst>
              </p:cNvPr>
              <p:cNvSpPr txBox="1"/>
              <p:nvPr/>
            </p:nvSpPr>
            <p:spPr>
              <a:xfrm>
                <a:off x="10207455" y="1231789"/>
                <a:ext cx="20876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Lobster Eye Optics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kumimoji="1" lang="en-US" altLang="ja-JP" sz="14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pnCCD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lang="en-US" altLang="ja-JP" sz="1400" dirty="0">
                    <a:latin typeface="Calibri"/>
                    <a:ea typeface="ＭＳ Ｐゴシック" panose="020B0600070205080204" pitchFamily="34" charset="-128"/>
                  </a:rPr>
                  <a:t>imaging detector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51B5FEB-7A91-AB85-8E01-A2D4DD9943A6}"/>
                  </a:ext>
                </a:extLst>
              </p:cNvPr>
              <p:cNvSpPr txBox="1"/>
              <p:nvPr/>
            </p:nvSpPr>
            <p:spPr>
              <a:xfrm>
                <a:off x="8596608" y="4388937"/>
                <a:ext cx="277755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34" charset="-128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</a:t>
                </a:r>
                <a:r>
                  <a:rPr lang="en-US" altLang="ja-JP" sz="1400" dirty="0">
                    <a:solidFill>
                      <a:prstClr val="black"/>
                    </a:solidFill>
                    <a:latin typeface="Calibri"/>
                    <a:ea typeface="ＭＳ Ｐゴシック" panose="020B0600070205080204" pitchFamily="34" charset="-128"/>
                  </a:rPr>
                  <a:t>Simultaneous 5-band photometry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・</a:t>
                </a: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34" charset="-128"/>
                    <a:cs typeface="+mn-cs"/>
                  </a:rPr>
                  <a:t> 0.5 – 2.5 um</a:t>
                </a:r>
              </a:p>
            </p:txBody>
          </p:sp>
        </p:grp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2CA0BBF3-7E64-C0C5-6792-5DAEE00FA051}"/>
                </a:ext>
              </a:extLst>
            </p:cNvPr>
            <p:cNvSpPr txBox="1"/>
            <p:nvPr/>
          </p:nvSpPr>
          <p:spPr>
            <a:xfrm>
              <a:off x="8182201" y="3545325"/>
              <a:ext cx="398372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Aft>
                  <a:spcPts val="750"/>
                </a:spcAft>
              </a:pPr>
              <a:r>
                <a:rPr lang="en-US" altLang="ja-JP" sz="1400" b="1" i="0" dirty="0">
                  <a:solidFill>
                    <a:srgbClr val="FF0000"/>
                  </a:solidFill>
                  <a:effectLst/>
                  <a:latin typeface="Helvetica Neue" panose="02000503000000020004" pitchFamily="2" charset="0"/>
                </a:rPr>
                <a:t>MONSTER</a:t>
              </a:r>
              <a:r>
                <a:rPr lang="en-US" altLang="ja-JP" sz="14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: </a:t>
              </a:r>
              <a:br>
                <a:rPr lang="en-US" altLang="ja-JP" sz="1400" dirty="0">
                  <a:solidFill>
                    <a:srgbClr val="333333"/>
                  </a:solidFill>
                  <a:latin typeface="Helvetica Neue" panose="02000503000000020004" pitchFamily="2" charset="0"/>
                </a:rPr>
              </a:b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Multiband Optical and Near-infrared </a:t>
              </a:r>
              <a:b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</a:b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Simultaneous Telescope for Efficient Response</a:t>
              </a:r>
              <a:endParaRPr kumimoji="1" lang="ja-JP" altLang="en-US" sz="140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895D49F-FB53-C878-CF5A-AFBC60600142}"/>
                </a:ext>
              </a:extLst>
            </p:cNvPr>
            <p:cNvSpPr txBox="1"/>
            <p:nvPr/>
          </p:nvSpPr>
          <p:spPr>
            <a:xfrm>
              <a:off x="7922440" y="623827"/>
              <a:ext cx="3998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spcAft>
                  <a:spcPts val="750"/>
                </a:spcAft>
              </a:pPr>
              <a:r>
                <a:rPr lang="en-US" altLang="ja-JP" sz="1400" b="1" i="0" dirty="0">
                  <a:solidFill>
                    <a:srgbClr val="FF0000"/>
                  </a:solidFill>
                  <a:effectLst/>
                  <a:latin typeface="Helvetica Neue" panose="02000503000000020004" pitchFamily="2" charset="0"/>
                </a:rPr>
                <a:t>EAGLE</a:t>
              </a:r>
              <a:r>
                <a:rPr lang="en-US" altLang="ja-JP" sz="1200" b="0" i="0" dirty="0">
                  <a:solidFill>
                    <a:srgbClr val="333333"/>
                  </a:solidFill>
                  <a:effectLst/>
                  <a:latin typeface="Helvetica Neue" panose="02000503000000020004" pitchFamily="2" charset="0"/>
                </a:rPr>
                <a:t>: Exploration of Ancient GRBs with Lobster Eye</a:t>
              </a: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0EAC19-30AA-DC47-8818-51D82B7E2999}"/>
              </a:ext>
            </a:extLst>
          </p:cNvPr>
          <p:cNvSpPr txBox="1"/>
          <p:nvPr/>
        </p:nvSpPr>
        <p:spPr>
          <a:xfrm>
            <a:off x="667423" y="1499300"/>
            <a:ext cx="680432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1600" dirty="0"/>
              <a:t>Observation strategy</a:t>
            </a:r>
          </a:p>
          <a:p>
            <a:r>
              <a:rPr lang="en-US" altLang="ja-JP" sz="1600" dirty="0"/>
              <a:t> (1) Discovery of GRBs/transients with the wide field X-ray monitor (</a:t>
            </a:r>
            <a:r>
              <a:rPr kumimoji="1" lang="en-US" altLang="ja-JP" sz="1600" dirty="0">
                <a:solidFill>
                  <a:srgbClr val="FF0000"/>
                </a:solidFill>
              </a:rPr>
              <a:t>t &lt; 0 sec</a:t>
            </a:r>
            <a:r>
              <a:rPr lang="en-US" altLang="ja-JP" sz="1600" dirty="0"/>
              <a:t>)</a:t>
            </a:r>
            <a:endParaRPr lang="en-US" altLang="ja-JP" sz="1600" dirty="0">
              <a:solidFill>
                <a:srgbClr val="FF0000"/>
              </a:solidFill>
            </a:endParaRPr>
          </a:p>
          <a:p>
            <a:r>
              <a:rPr lang="en-US" altLang="ja-JP" sz="1600" dirty="0"/>
              <a:t> (2) Automatic repointing (</a:t>
            </a:r>
            <a:r>
              <a:rPr kumimoji="1" lang="en-US" altLang="ja-JP" sz="1600" dirty="0"/>
              <a:t>t &lt; 300 sec</a:t>
            </a:r>
            <a:r>
              <a:rPr lang="en-US" altLang="ja-JP" sz="1600" dirty="0"/>
              <a:t>)</a:t>
            </a:r>
          </a:p>
          <a:p>
            <a:r>
              <a:rPr lang="en-US" altLang="ja-JP" sz="1600" dirty="0">
                <a:solidFill>
                  <a:schemeClr val="tx1"/>
                </a:solidFill>
              </a:rPr>
              <a:t> (3) Identification of counterpart with the near infrared telescope (</a:t>
            </a:r>
            <a:r>
              <a:rPr lang="en-US" altLang="ja-JP" sz="1600" dirty="0">
                <a:solidFill>
                  <a:srgbClr val="FF0000"/>
                </a:solidFill>
              </a:rPr>
              <a:t>t ~ 1000 sec</a:t>
            </a:r>
            <a:r>
              <a:rPr lang="en-US" altLang="ja-JP" sz="1600" dirty="0">
                <a:solidFill>
                  <a:schemeClr val="tx1"/>
                </a:solidFill>
              </a:rPr>
              <a:t>)</a:t>
            </a:r>
            <a:endParaRPr lang="en-US" altLang="ja-JP" sz="1600" dirty="0">
              <a:solidFill>
                <a:srgbClr val="FF0000"/>
              </a:solidFill>
            </a:endParaRPr>
          </a:p>
          <a:p>
            <a:r>
              <a:rPr lang="en-US" altLang="ja-JP" sz="1600" dirty="0"/>
              <a:t> (4) Alert message (</a:t>
            </a:r>
            <a:r>
              <a:rPr lang="en-US" altLang="ja-JP" sz="1600" dirty="0">
                <a:solidFill>
                  <a:srgbClr val="FF0000"/>
                </a:solidFill>
              </a:rPr>
              <a:t>t ~ 0 sec for X-ray, ~ 1800 sec for </a:t>
            </a:r>
            <a:r>
              <a:rPr lang="en-US" altLang="ja-JP" sz="1600" dirty="0" err="1">
                <a:solidFill>
                  <a:srgbClr val="FF0000"/>
                </a:solidFill>
              </a:rPr>
              <a:t>Opt</a:t>
            </a:r>
            <a:r>
              <a:rPr lang="en-US" altLang="ja-JP" sz="1600" dirty="0">
                <a:solidFill>
                  <a:srgbClr val="FF0000"/>
                </a:solidFill>
              </a:rPr>
              <a:t>/NIR</a:t>
            </a:r>
            <a:r>
              <a:rPr lang="en-US" altLang="ja-JP" sz="1600" dirty="0"/>
              <a:t>)</a:t>
            </a:r>
          </a:p>
          <a:p>
            <a:r>
              <a:rPr lang="en-US" altLang="ja-JP" sz="1600" dirty="0"/>
              <a:t> (5) Spectroscopic observation with large area telescopes (</a:t>
            </a:r>
            <a:r>
              <a:rPr lang="en-US" altLang="ja-JP" sz="1600" dirty="0">
                <a:solidFill>
                  <a:srgbClr val="FF0000"/>
                </a:solidFill>
              </a:rPr>
              <a:t>t ~ 1.5 hour</a:t>
            </a:r>
            <a:r>
              <a:rPr lang="en-US" altLang="ja-JP" sz="1600" dirty="0"/>
              <a:t>)</a:t>
            </a:r>
            <a:endParaRPr lang="ja-JP" altLang="en-US" sz="1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02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1ACDE-DE68-BD0C-8628-3200BC18B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F7BFCABD-ECC2-72C3-FFDB-4D50E7F1A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t="8460" r="7809" b="11301"/>
          <a:stretch>
            <a:fillRect/>
          </a:stretch>
        </p:blipFill>
        <p:spPr>
          <a:xfrm>
            <a:off x="4139178" y="169059"/>
            <a:ext cx="6024517" cy="335453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477E03B-6760-718B-4FD7-1A3B1139E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115" y="496571"/>
            <a:ext cx="4222798" cy="3855360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56F6C8F-3C36-55FC-3460-13873620B925}"/>
              </a:ext>
            </a:extLst>
          </p:cNvPr>
          <p:cNvSpPr txBox="1"/>
          <p:nvPr/>
        </p:nvSpPr>
        <p:spPr>
          <a:xfrm>
            <a:off x="215377" y="210931"/>
            <a:ext cx="38379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EAGLE</a:t>
            </a:r>
            <a:r>
              <a:rPr lang="en-US" altLang="ja-JP" sz="2000" dirty="0"/>
              <a:t> (Wide Field X-ray Monitor)</a:t>
            </a:r>
            <a:endParaRPr lang="ja-JP" altLang="en-US" sz="2000" dirty="0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3ADC7253-AAAB-8B3B-947F-741E3DC62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831578"/>
              </p:ext>
            </p:extLst>
          </p:nvPr>
        </p:nvGraphicFramePr>
        <p:xfrm>
          <a:off x="295600" y="4320970"/>
          <a:ext cx="3783916" cy="23469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84145">
                  <a:extLst>
                    <a:ext uri="{9D8B030D-6E8A-4147-A177-3AD203B41FA5}">
                      <a16:colId xmlns:a16="http://schemas.microsoft.com/office/drawing/2014/main" val="4286212264"/>
                    </a:ext>
                  </a:extLst>
                </a:gridCol>
                <a:gridCol w="1799771">
                  <a:extLst>
                    <a:ext uri="{9D8B030D-6E8A-4147-A177-3AD203B41FA5}">
                      <a16:colId xmlns:a16="http://schemas.microsoft.com/office/drawing/2014/main" val="2865100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Items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Parameters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183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Energy band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keV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0.4 – 4  keV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5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Telescope type: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Lobster Eye Optics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088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Number of Modules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16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00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0.53  str (16 modules)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810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length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300 mm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870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plane detectors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j-lt"/>
                        </a:rPr>
                        <a:t>pnCCD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 array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8707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Time resolution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&lt; 100 msec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718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Sensitivity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~ 1e-10 (erg/cm2/s)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For 100 sec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76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Position accuracy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3 arcmin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514261"/>
                  </a:ext>
                </a:extLst>
              </a:tr>
            </a:tbl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88E8ED5-8ABC-4181-1360-E09AABD84BDD}"/>
              </a:ext>
            </a:extLst>
          </p:cNvPr>
          <p:cNvGrpSpPr/>
          <p:nvPr/>
        </p:nvGrpSpPr>
        <p:grpSpPr>
          <a:xfrm>
            <a:off x="9616971" y="1928504"/>
            <a:ext cx="2391764" cy="1553553"/>
            <a:chOff x="2464628" y="4067356"/>
            <a:chExt cx="2700744" cy="1754249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B6ED04C-9513-E331-3839-5DECDD37169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464628" y="4067356"/>
              <a:ext cx="2700744" cy="1754249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374DED6-DCAB-C22D-D5B1-ABB218E635AB}"/>
                </a:ext>
              </a:extLst>
            </p:cNvPr>
            <p:cNvSpPr txBox="1"/>
            <p:nvPr/>
          </p:nvSpPr>
          <p:spPr>
            <a:xfrm>
              <a:off x="4422883" y="5395148"/>
              <a:ext cx="688195" cy="34753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20μm</a:t>
              </a:r>
              <a:endParaRPr lang="ja-JP" altLang="en-US" sz="140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3D0F23-CBFC-E84D-C5A8-F1B22E59DD56}"/>
                </a:ext>
              </a:extLst>
            </p:cNvPr>
            <p:cNvSpPr txBox="1"/>
            <p:nvPr/>
          </p:nvSpPr>
          <p:spPr>
            <a:xfrm>
              <a:off x="3169652" y="4451539"/>
              <a:ext cx="585021" cy="34753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5μm</a:t>
              </a:r>
              <a:endParaRPr lang="ja-JP" altLang="en-US" sz="1400"/>
            </a:p>
          </p:txBody>
        </p: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5C7BF492-B353-8522-33FB-9ABB1EE5A5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71393" y="5337818"/>
              <a:ext cx="595387" cy="13176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C231A073-D822-E8DF-F708-A5AB5476FB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5455" y="4864123"/>
              <a:ext cx="289184" cy="4406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49655BF-6978-1E2B-621C-923801D5E75A}"/>
              </a:ext>
            </a:extLst>
          </p:cNvPr>
          <p:cNvSpPr txBox="1"/>
          <p:nvPr/>
        </p:nvSpPr>
        <p:spPr>
          <a:xfrm>
            <a:off x="4121484" y="192926"/>
            <a:ext cx="4171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Micro Pore (Lobster Eye) Optics</a:t>
            </a:r>
            <a:endParaRPr lang="ja-JP" altLang="en-US" sz="2400"/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9CDCCAE5-9200-538B-A4CC-7798FF00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4</a:t>
            </a:fld>
            <a:endParaRPr lang="ja-JP" altLang="en-US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72215314-6A1A-E0E0-BEE5-C98ED5D3B4EA}"/>
              </a:ext>
            </a:extLst>
          </p:cNvPr>
          <p:cNvGrpSpPr/>
          <p:nvPr/>
        </p:nvGrpSpPr>
        <p:grpSpPr>
          <a:xfrm>
            <a:off x="10335418" y="192926"/>
            <a:ext cx="1694502" cy="1685736"/>
            <a:chOff x="10225056" y="192926"/>
            <a:chExt cx="1694502" cy="1685736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216CF9E5-1BEC-A14A-6D50-04699F729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83" t="10103" r="13922" b="5589"/>
            <a:stretch>
              <a:fillRect/>
            </a:stretch>
          </p:blipFill>
          <p:spPr>
            <a:xfrm>
              <a:off x="10225056" y="192926"/>
              <a:ext cx="1694502" cy="1685736"/>
            </a:xfrm>
            <a:prstGeom prst="rect">
              <a:avLst/>
            </a:prstGeom>
          </p:spPr>
        </p:pic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266CC4B-A6CA-F603-BE36-3BA6E69C59E2}"/>
                </a:ext>
              </a:extLst>
            </p:cNvPr>
            <p:cNvSpPr txBox="1"/>
            <p:nvPr/>
          </p:nvSpPr>
          <p:spPr>
            <a:xfrm>
              <a:off x="10388765" y="210931"/>
              <a:ext cx="12965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solidFill>
                    <a:schemeClr val="bg1"/>
                  </a:solidFill>
                </a:rPr>
                <a:t>Focal Image</a:t>
              </a:r>
              <a:endParaRPr kumimoji="1" lang="ja-JP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908CC0F-9DAF-5FCF-C4E2-0D05304C476A}"/>
              </a:ext>
            </a:extLst>
          </p:cNvPr>
          <p:cNvSpPr txBox="1"/>
          <p:nvPr/>
        </p:nvSpPr>
        <p:spPr>
          <a:xfrm>
            <a:off x="4139178" y="3687616"/>
            <a:ext cx="4171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err="1"/>
              <a:t>pnCCD</a:t>
            </a:r>
            <a:r>
              <a:rPr lang="en-US" altLang="ja-JP" sz="2400" dirty="0"/>
              <a:t> (Focal Imaging Detector)</a:t>
            </a:r>
            <a:endParaRPr lang="ja-JP" altLang="en-US" sz="2400"/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12935561-E4AE-08BB-665A-D2B26B6B2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3948" y="4171281"/>
            <a:ext cx="3551086" cy="2449429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1822030-F9A4-4E49-4FCE-3021FA24ADE4}"/>
              </a:ext>
            </a:extLst>
          </p:cNvPr>
          <p:cNvSpPr txBox="1"/>
          <p:nvPr/>
        </p:nvSpPr>
        <p:spPr>
          <a:xfrm>
            <a:off x="5820386" y="5675586"/>
            <a:ext cx="8402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55 mm</a:t>
            </a:r>
            <a:endParaRPr kumimoji="1" lang="ja-JP" altLang="en-US"/>
          </a:p>
        </p:txBody>
      </p:sp>
      <p:graphicFrame>
        <p:nvGraphicFramePr>
          <p:cNvPr id="43" name="表 42">
            <a:extLst>
              <a:ext uri="{FF2B5EF4-FFF2-40B4-BE49-F238E27FC236}">
                <a16:creationId xmlns:a16="http://schemas.microsoft.com/office/drawing/2014/main" id="{67F15FDC-8AB4-BD6C-2B42-0A2659A6C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837201"/>
              </p:ext>
            </p:extLst>
          </p:nvPr>
        </p:nvGraphicFramePr>
        <p:xfrm>
          <a:off x="7773352" y="4301807"/>
          <a:ext cx="431711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386">
                  <a:extLst>
                    <a:ext uri="{9D8B030D-6E8A-4147-A177-3AD203B41FA5}">
                      <a16:colId xmlns:a16="http://schemas.microsoft.com/office/drawing/2014/main" val="198597861"/>
                    </a:ext>
                  </a:extLst>
                </a:gridCol>
                <a:gridCol w="2371725">
                  <a:extLst>
                    <a:ext uri="{9D8B030D-6E8A-4147-A177-3AD203B41FA5}">
                      <a16:colId xmlns:a16="http://schemas.microsoft.com/office/drawing/2014/main" val="3542992919"/>
                    </a:ext>
                  </a:extLst>
                </a:gridCol>
              </a:tblGrid>
              <a:tr h="2174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Requirements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 for the focal plane detector </a:t>
                      </a:r>
                      <a:endParaRPr kumimoji="1" lang="en" altLang="ja-JP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046987"/>
                  </a:ext>
                </a:extLst>
              </a:tr>
              <a:tr h="217453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Sensitive</a:t>
                      </a:r>
                      <a:r>
                        <a:rPr kumimoji="1" lang="ja-JP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1" dirty="0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&gt; 55 ×</a:t>
                      </a:r>
                      <a:r>
                        <a:rPr kumimoji="1" lang="ja-JP" altLang="en-US" sz="1600" b="1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b="1" dirty="0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55 mm</a:t>
                      </a:r>
                      <a:r>
                        <a:rPr kumimoji="1" lang="en-US" altLang="ja-JP" sz="1600" b="1" baseline="30000" dirty="0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600" b="1" baseline="30000">
                        <a:solidFill>
                          <a:srgbClr val="EE7F15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10839"/>
                  </a:ext>
                </a:extLst>
              </a:tr>
              <a:tr h="217453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Pixel</a:t>
                      </a:r>
                      <a:r>
                        <a:rPr kumimoji="1" lang="ja-JP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108</a:t>
                      </a: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μm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155655"/>
                  </a:ext>
                </a:extLst>
              </a:tr>
              <a:tr h="217453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Depletion Layer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450</a:t>
                      </a: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μm</a:t>
                      </a:r>
                      <a:endParaRPr kumimoji="1" lang="ja-JP" altLang="en-US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04782"/>
                  </a:ext>
                </a:extLst>
              </a:tr>
              <a:tr h="217453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Quantum </a:t>
                      </a:r>
                      <a:r>
                        <a:rPr lang="en" altLang="ja-JP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efficiency</a:t>
                      </a:r>
                      <a:endParaRPr kumimoji="1" lang="ja-JP" altLang="en-US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&gt; 90%  @ 0.4 – 4 keV</a:t>
                      </a:r>
                      <a:endParaRPr kumimoji="1" lang="ja-JP" altLang="en-US" sz="1600" b="1">
                        <a:solidFill>
                          <a:srgbClr val="EE7F15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85648"/>
                  </a:ext>
                </a:extLst>
              </a:tr>
              <a:tr h="217453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Frame rate</a:t>
                      </a:r>
                      <a:endParaRPr kumimoji="1" lang="ja-JP" altLang="en-US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61AE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≥ </a:t>
                      </a:r>
                      <a:r>
                        <a:rPr kumimoji="1" lang="en-US" altLang="ja-JP" sz="1600" b="1" dirty="0">
                          <a:solidFill>
                            <a:srgbClr val="EE7F15"/>
                          </a:solidFill>
                          <a:latin typeface="Arial" panose="020B0604020202020204" pitchFamily="34" charset="0"/>
                          <a:ea typeface="Hiragino Kaku Gothic ProN W3" panose="020B0300000000000000" pitchFamily="34" charset="-128"/>
                          <a:cs typeface="Arial" panose="020B0604020202020204" pitchFamily="34" charset="0"/>
                        </a:rPr>
                        <a:t>10 fps</a:t>
                      </a:r>
                      <a:endParaRPr kumimoji="1" lang="ja-JP" altLang="en-US" sz="1600" b="1">
                        <a:solidFill>
                          <a:srgbClr val="EE7F15"/>
                        </a:solidFill>
                        <a:latin typeface="Arial" panose="020B0604020202020204" pitchFamily="34" charset="0"/>
                        <a:ea typeface="Hiragino Kaku Gothic ProN W3" panose="020B03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70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35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09311-A829-8F56-847D-6CFA205F2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0552B065-8BEE-EF26-C3E2-221A400369A5}"/>
              </a:ext>
            </a:extLst>
          </p:cNvPr>
          <p:cNvGraphicFramePr>
            <a:graphicFrameLocks noGrp="1"/>
          </p:cNvGraphicFramePr>
          <p:nvPr/>
        </p:nvGraphicFramePr>
        <p:xfrm>
          <a:off x="289056" y="3765694"/>
          <a:ext cx="4935596" cy="29870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82808">
                  <a:extLst>
                    <a:ext uri="{9D8B030D-6E8A-4147-A177-3AD203B41FA5}">
                      <a16:colId xmlns:a16="http://schemas.microsoft.com/office/drawing/2014/main" val="2588301260"/>
                    </a:ext>
                  </a:extLst>
                </a:gridCol>
                <a:gridCol w="635635">
                  <a:extLst>
                    <a:ext uri="{9D8B030D-6E8A-4147-A177-3AD203B41FA5}">
                      <a16:colId xmlns:a16="http://schemas.microsoft.com/office/drawing/2014/main" val="4258159545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633654458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937340743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765221237"/>
                    </a:ext>
                  </a:extLst>
                </a:gridCol>
                <a:gridCol w="605473">
                  <a:extLst>
                    <a:ext uri="{9D8B030D-6E8A-4147-A177-3AD203B41FA5}">
                      <a16:colId xmlns:a16="http://schemas.microsoft.com/office/drawing/2014/main" val="24367272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  <a:ea typeface="ＭＳ 明朝" panose="02020609040205080304" pitchFamily="49" charset="-128"/>
                          <a:cs typeface="Times New Roman" panose="02020603050405020304" pitchFamily="18" charset="0"/>
                        </a:rPr>
                        <a:t>Items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  <a:ea typeface="ＭＳ 明朝" panose="02020609040205080304" pitchFamily="49" charset="-128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427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Telescope type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Offset Optics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882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Aperture size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30 cm</a:t>
                      </a:r>
                      <a:endParaRPr lang="ja-JP" sz="14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19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Focal length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183.5 cm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726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F number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F6.1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93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15 arcmin × 15 arcmin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357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 err="1">
                          <a:effectLst/>
                          <a:latin typeface="+mn-lt"/>
                        </a:rPr>
                        <a:t>FoV</a:t>
                      </a:r>
                      <a:r>
                        <a:rPr lang="en-US" sz="1400" kern="100" dirty="0">
                          <a:effectLst/>
                          <a:latin typeface="+mn-lt"/>
                        </a:rPr>
                        <a:t> per pixel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2 </a:t>
                      </a:r>
                      <a:r>
                        <a:rPr lang="en-US" sz="1400" kern="100" dirty="0" err="1">
                          <a:effectLst/>
                          <a:latin typeface="+mn-lt"/>
                        </a:rPr>
                        <a:t>acsec</a:t>
                      </a:r>
                      <a:r>
                        <a:rPr lang="en-US" sz="1400" kern="100" dirty="0">
                          <a:effectLst/>
                          <a:latin typeface="+mn-lt"/>
                        </a:rPr>
                        <a:t> × 2 arcsec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0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Image size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3 pixel × 3 pixel 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901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Integration time 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10 minutes (2 minutes x 5 frames)</a:t>
                      </a:r>
                      <a:endParaRPr lang="ja-JP" sz="1400" kern="100" dirty="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034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Observation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Band (</a:t>
                      </a:r>
                      <a:r>
                        <a:rPr lang="en-US" altLang="ja-JP" sz="1400" kern="100" dirty="0" err="1">
                          <a:effectLst/>
                          <a:latin typeface="+mn-lt"/>
                        </a:rPr>
                        <a:t>μm</a:t>
                      </a: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)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</a:rPr>
                        <a:t>0.5</a:t>
                      </a: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−0.9</a:t>
                      </a:r>
                      <a:endParaRPr lang="ja-JP" sz="12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0.9−1.3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1.3−1.7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1.7−2.1 </a:t>
                      </a:r>
                      <a:endParaRPr lang="ja-JP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2.1-</a:t>
                      </a:r>
                      <a:r>
                        <a:rPr kumimoji="1" lang="en-US" altLang="ja-JP" sz="1400" dirty="0">
                          <a:solidFill>
                            <a:srgbClr val="FF0000"/>
                          </a:solidFill>
                        </a:rPr>
                        <a:t>2.5</a:t>
                      </a:r>
                      <a:endParaRPr kumimoji="1" lang="ja-JP" altLang="en-US" sz="120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3409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Limiting Magnitude mag (AB) 10min, 10σ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21.3</a:t>
                      </a:r>
                      <a:endParaRPr lang="ja-JP" sz="1400" b="0" kern="1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20.9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20.6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</a:rPr>
                        <a:t>20.5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20.4</a:t>
                      </a: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4347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Focal detector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 err="1">
                          <a:effectLst/>
                          <a:latin typeface="+mn-lt"/>
                        </a:rPr>
                        <a:t>HyViSi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+mn-lt"/>
                        </a:rPr>
                        <a:t>HgCdTe (H1RG)</a:t>
                      </a:r>
                      <a:endParaRPr lang="ja-JP" altLang="ja-JP" sz="1400" kern="100">
                        <a:effectLst/>
                        <a:latin typeface="+mn-lt"/>
                        <a:ea typeface="ＭＳ 明朝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0859906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19B94152-9BAD-F241-B2E7-AC55128E10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550"/>
          <a:stretch/>
        </p:blipFill>
        <p:spPr>
          <a:xfrm>
            <a:off x="864893" y="507163"/>
            <a:ext cx="3294589" cy="275441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5E738E-228D-30A3-A546-DA09D670D832}"/>
              </a:ext>
            </a:extLst>
          </p:cNvPr>
          <p:cNvSpPr txBox="1"/>
          <p:nvPr/>
        </p:nvSpPr>
        <p:spPr>
          <a:xfrm>
            <a:off x="1202027" y="3300518"/>
            <a:ext cx="333424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5-band simultaneous photometry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843F846-3E12-A6AA-43F0-AAB1D1A9A1B7}"/>
              </a:ext>
            </a:extLst>
          </p:cNvPr>
          <p:cNvSpPr txBox="1"/>
          <p:nvPr/>
        </p:nvSpPr>
        <p:spPr>
          <a:xfrm>
            <a:off x="251872" y="2676903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Telescope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T &lt; 200 K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ADC5E8-C972-3E84-AB85-0C4686BF4BF9}"/>
              </a:ext>
            </a:extLst>
          </p:cNvPr>
          <p:cNvSpPr txBox="1"/>
          <p:nvPr/>
        </p:nvSpPr>
        <p:spPr>
          <a:xfrm>
            <a:off x="3836777" y="2634715"/>
            <a:ext cx="1916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NIR imaging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Detector T &lt; 120 K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370ABE5-E1F0-5497-567D-57F6441F9F1D}"/>
              </a:ext>
            </a:extLst>
          </p:cNvPr>
          <p:cNvSpPr txBox="1"/>
          <p:nvPr/>
        </p:nvSpPr>
        <p:spPr>
          <a:xfrm>
            <a:off x="3943884" y="659913"/>
            <a:ext cx="144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Primary Mirror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 φ300 mm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8" name="スライド番号プレースホルダー 27">
            <a:extLst>
              <a:ext uri="{FF2B5EF4-FFF2-40B4-BE49-F238E27FC236}">
                <a16:creationId xmlns:a16="http://schemas.microsoft.com/office/drawing/2014/main" id="{2D363680-3708-9F56-B22F-3976C42F2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FB6A91-6EA3-478A-8FFE-B9E7D26A74B8}" type="slidenum">
              <a:rPr kumimoji="1" lang="ja-JP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165F4A-0314-351E-AAD9-B42BC69BBAE7}"/>
              </a:ext>
            </a:extLst>
          </p:cNvPr>
          <p:cNvSpPr txBox="1"/>
          <p:nvPr/>
        </p:nvSpPr>
        <p:spPr>
          <a:xfrm>
            <a:off x="285791" y="215156"/>
            <a:ext cx="401385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MONSTER</a:t>
            </a:r>
            <a:r>
              <a:rPr lang="en-US" altLang="ja-JP" sz="200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 (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Near Infrared Telescope)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CCF6C57C-A42C-9642-5276-849C7120A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r="10015"/>
          <a:stretch>
            <a:fillRect/>
          </a:stretch>
        </p:blipFill>
        <p:spPr>
          <a:xfrm rot="5400000">
            <a:off x="6354696" y="1721901"/>
            <a:ext cx="5364598" cy="4634552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4070B5-7FF7-D137-39EE-624FA27D4F3C}"/>
              </a:ext>
            </a:extLst>
          </p:cNvPr>
          <p:cNvSpPr txBox="1"/>
          <p:nvPr/>
        </p:nvSpPr>
        <p:spPr>
          <a:xfrm>
            <a:off x="4429650" y="215156"/>
            <a:ext cx="2443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FF0000"/>
                </a:solidFill>
                <a:highlight>
                  <a:srgbClr val="FFFF00"/>
                </a:highlight>
              </a:rPr>
              <a:t>Kohji TSUMURA’s Talk</a:t>
            </a:r>
            <a:endParaRPr kumimoji="1" lang="ja-JP" altLang="en-US" sz="20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3B3C80C-391B-6025-9869-05B7D002DA86}"/>
              </a:ext>
            </a:extLst>
          </p:cNvPr>
          <p:cNvSpPr txBox="1"/>
          <p:nvPr/>
        </p:nvSpPr>
        <p:spPr>
          <a:xfrm>
            <a:off x="6982067" y="928483"/>
            <a:ext cx="3967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Thermal Vacuum Optical Test (2026.8 – )</a:t>
            </a:r>
            <a:endParaRPr kumimoji="1" lang="ja-JP" altLang="en-US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BA1C9F3A-1B8C-A20D-E7FD-55AEEFAFA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481" y="1309272"/>
            <a:ext cx="2279385" cy="1347095"/>
          </a:xfrm>
          <a:prstGeom prst="rect">
            <a:avLst/>
          </a:prstGeom>
        </p:spPr>
      </p:pic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8AB0507-D93C-B73E-14EE-9E6F1634E40B}"/>
              </a:ext>
            </a:extLst>
          </p:cNvPr>
          <p:cNvSpPr/>
          <p:nvPr/>
        </p:nvSpPr>
        <p:spPr>
          <a:xfrm>
            <a:off x="3507475" y="2115403"/>
            <a:ext cx="532262" cy="423468"/>
          </a:xfrm>
          <a:prstGeom prst="rect">
            <a:avLst/>
          </a:prstGeom>
          <a:noFill/>
          <a:ln>
            <a:solidFill>
              <a:srgbClr val="0000FF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139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97AA4-AF52-6D8E-BDA2-2BAC50480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090C00C7-3654-A1B3-CA53-3178F985C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115" y="496571"/>
            <a:ext cx="4222798" cy="3855360"/>
          </a:xfrm>
          <a:prstGeom prst="rect">
            <a:avLst/>
          </a:prstGeom>
        </p:spPr>
      </p:pic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923B2A69-2264-689C-41F5-C6F525C52F85}"/>
              </a:ext>
            </a:extLst>
          </p:cNvPr>
          <p:cNvGraphicFramePr>
            <a:graphicFrameLocks noGrp="1"/>
          </p:cNvGraphicFramePr>
          <p:nvPr/>
        </p:nvGraphicFramePr>
        <p:xfrm>
          <a:off x="295600" y="4320970"/>
          <a:ext cx="3783916" cy="23469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84145">
                  <a:extLst>
                    <a:ext uri="{9D8B030D-6E8A-4147-A177-3AD203B41FA5}">
                      <a16:colId xmlns:a16="http://schemas.microsoft.com/office/drawing/2014/main" val="4286212264"/>
                    </a:ext>
                  </a:extLst>
                </a:gridCol>
                <a:gridCol w="1799771">
                  <a:extLst>
                    <a:ext uri="{9D8B030D-6E8A-4147-A177-3AD203B41FA5}">
                      <a16:colId xmlns:a16="http://schemas.microsoft.com/office/drawing/2014/main" val="2865100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Items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Parameters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183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Energy band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keV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0.4 – 4  keV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5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Telescope type: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Lobster Eye Optics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088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Number of Modules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16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00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0.53  str (16 modules)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810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length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300 mm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870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plane detectors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j-lt"/>
                        </a:rPr>
                        <a:t>pnCCD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 array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8707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Time resolution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&lt; 100 msec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718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Sensitivity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~ 1e-10 (erg/cm2/s)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For 100 sec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76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Position accuracy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3 arcmin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514261"/>
                  </a:ext>
                </a:extLst>
              </a:tr>
            </a:tbl>
          </a:graphicData>
        </a:graphic>
      </p:graphicFrame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96A05124-CAB1-49B4-DB2C-DB0983541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6</a:t>
            </a:fld>
            <a:endParaRPr lang="ja-JP" altLang="en-US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39A44D74-D03A-CEAF-71D6-95E975A45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612" y="695506"/>
            <a:ext cx="4866759" cy="302875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99E41A78-B199-5100-732F-D5245FC5CA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70177" y="1071629"/>
            <a:ext cx="3008985" cy="2256739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500DE42-5741-0EA4-A48F-3D9843C72AD9}"/>
              </a:ext>
            </a:extLst>
          </p:cNvPr>
          <p:cNvSpPr txBox="1"/>
          <p:nvPr/>
        </p:nvSpPr>
        <p:spPr>
          <a:xfrm>
            <a:off x="4121484" y="192926"/>
            <a:ext cx="4171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Micro Pore (Lobster Eye) Optics</a:t>
            </a:r>
            <a:endParaRPr lang="ja-JP" altLang="en-US" sz="240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7E1EDEF-B23F-86B0-D173-47C86896F5AE}"/>
              </a:ext>
            </a:extLst>
          </p:cNvPr>
          <p:cNvSpPr txBox="1"/>
          <p:nvPr/>
        </p:nvSpPr>
        <p:spPr>
          <a:xfrm>
            <a:off x="9490843" y="268015"/>
            <a:ext cx="2005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Bread Board Model</a:t>
            </a:r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55EE380-4F9F-F076-8D9B-4CBFB7968156}"/>
              </a:ext>
            </a:extLst>
          </p:cNvPr>
          <p:cNvSpPr txBox="1"/>
          <p:nvPr/>
        </p:nvSpPr>
        <p:spPr>
          <a:xfrm>
            <a:off x="6032936" y="952657"/>
            <a:ext cx="59625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LEO 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236CC2D-3DEC-07F5-434C-0DF124888025}"/>
              </a:ext>
            </a:extLst>
          </p:cNvPr>
          <p:cNvSpPr txBox="1"/>
          <p:nvPr/>
        </p:nvSpPr>
        <p:spPr>
          <a:xfrm>
            <a:off x="4656070" y="963163"/>
            <a:ext cx="81624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CMOS </a:t>
            </a:r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E3D4B4-ADE5-33F5-A091-13190761841E}"/>
              </a:ext>
            </a:extLst>
          </p:cNvPr>
          <p:cNvSpPr txBox="1"/>
          <p:nvPr/>
        </p:nvSpPr>
        <p:spPr>
          <a:xfrm>
            <a:off x="7484498" y="952657"/>
            <a:ext cx="165102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X-ray collimator</a:t>
            </a:r>
            <a:endParaRPr kumimoji="1" lang="ja-JP" altLang="en-US"/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8C4B6161-F2AC-7FAD-E817-CB3BE5DCB39C}"/>
              </a:ext>
            </a:extLst>
          </p:cNvPr>
          <p:cNvCxnSpPr>
            <a:cxnSpLocks/>
          </p:cNvCxnSpPr>
          <p:nvPr/>
        </p:nvCxnSpPr>
        <p:spPr>
          <a:xfrm flipH="1">
            <a:off x="6660721" y="1876098"/>
            <a:ext cx="1442755" cy="0"/>
          </a:xfrm>
          <a:prstGeom prst="straightConnector1">
            <a:avLst/>
          </a:prstGeom>
          <a:ln w="25400">
            <a:solidFill>
              <a:srgbClr val="FF0066"/>
            </a:solidFill>
            <a:tailEnd type="stealth" w="lg" len="lg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BE138352-301F-DF40-4727-37199D8C566C}"/>
              </a:ext>
            </a:extLst>
          </p:cNvPr>
          <p:cNvGrpSpPr/>
          <p:nvPr/>
        </p:nvGrpSpPr>
        <p:grpSpPr>
          <a:xfrm>
            <a:off x="4290871" y="3698198"/>
            <a:ext cx="7419955" cy="3081686"/>
            <a:chOff x="4196275" y="3698198"/>
            <a:chExt cx="7419955" cy="3081686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984DC7C-2E11-A6B6-3423-86ECA52DFA1C}"/>
                </a:ext>
              </a:extLst>
            </p:cNvPr>
            <p:cNvSpPr txBox="1"/>
            <p:nvPr/>
          </p:nvSpPr>
          <p:spPr>
            <a:xfrm>
              <a:off x="4305286" y="3698198"/>
              <a:ext cx="25334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000" dirty="0"/>
                <a:t>Alignment Adjustment</a:t>
              </a:r>
              <a:endParaRPr kumimoji="1" lang="ja-JP" altLang="en-US" sz="2000"/>
            </a:p>
          </p:txBody>
        </p:sp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C5DE9BA9-BB31-7D73-045D-EA75F4C5E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96275" y="4110743"/>
              <a:ext cx="2844799" cy="2610733"/>
            </a:xfrm>
            <a:prstGeom prst="rect">
              <a:avLst/>
            </a:prstGeom>
          </p:spPr>
        </p:pic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C71B7BD2-41F2-0CBE-0B8E-14F014EF792B}"/>
                </a:ext>
              </a:extLst>
            </p:cNvPr>
            <p:cNvGrpSpPr/>
            <p:nvPr/>
          </p:nvGrpSpPr>
          <p:grpSpPr>
            <a:xfrm>
              <a:off x="7546035" y="4096488"/>
              <a:ext cx="3932590" cy="1906577"/>
              <a:chOff x="8818852" y="3286684"/>
              <a:chExt cx="3006889" cy="1457784"/>
            </a:xfrm>
          </p:grpSpPr>
          <p:pic>
            <p:nvPicPr>
              <p:cNvPr id="48" name="図 47">
                <a:extLst>
                  <a:ext uri="{FF2B5EF4-FFF2-40B4-BE49-F238E27FC236}">
                    <a16:creationId xmlns:a16="http://schemas.microsoft.com/office/drawing/2014/main" id="{A7829B07-2236-344C-44EA-5B486D8671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18852" y="3286684"/>
                <a:ext cx="1457784" cy="1457784"/>
              </a:xfrm>
              <a:prstGeom prst="rect">
                <a:avLst/>
              </a:prstGeom>
            </p:spPr>
          </p:pic>
          <p:pic>
            <p:nvPicPr>
              <p:cNvPr id="49" name="図 48">
                <a:extLst>
                  <a:ext uri="{FF2B5EF4-FFF2-40B4-BE49-F238E27FC236}">
                    <a16:creationId xmlns:a16="http://schemas.microsoft.com/office/drawing/2014/main" id="{FB0B861C-BEE6-145E-B834-FD79095BDA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67957" y="3286684"/>
                <a:ext cx="1457784" cy="1457784"/>
              </a:xfrm>
              <a:prstGeom prst="rect">
                <a:avLst/>
              </a:prstGeom>
            </p:spPr>
          </p:pic>
        </p:grp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7D4B8FC2-92B2-3E27-E54D-DA45F6BF11D4}"/>
                </a:ext>
              </a:extLst>
            </p:cNvPr>
            <p:cNvSpPr txBox="1"/>
            <p:nvPr/>
          </p:nvSpPr>
          <p:spPr>
            <a:xfrm>
              <a:off x="8097770" y="5979334"/>
              <a:ext cx="872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/>
                <a:t>Before</a:t>
              </a:r>
              <a:endParaRPr kumimoji="1" lang="ja-JP" altLang="en-US" sz="200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83818564-0221-6FDA-1522-C1BE8F391335}"/>
                </a:ext>
              </a:extLst>
            </p:cNvPr>
            <p:cNvSpPr txBox="1"/>
            <p:nvPr/>
          </p:nvSpPr>
          <p:spPr>
            <a:xfrm>
              <a:off x="10142074" y="5972266"/>
              <a:ext cx="714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/>
                <a:t>After</a:t>
              </a:r>
              <a:endParaRPr kumimoji="1" lang="ja-JP" altLang="en-US" sz="2000"/>
            </a:p>
          </p:txBody>
        </p: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DB74F3EC-CF9E-F1AD-D30C-983A023D86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96000" y="5416109"/>
              <a:ext cx="1190020" cy="1060137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stealth" w="lg" len="lg"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784C24AD-B76E-731B-8FA0-72AC97C5BB19}"/>
                </a:ext>
              </a:extLst>
            </p:cNvPr>
            <p:cNvSpPr txBox="1"/>
            <p:nvPr/>
          </p:nvSpPr>
          <p:spPr>
            <a:xfrm>
              <a:off x="9374334" y="6233302"/>
              <a:ext cx="2241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/>
                <a:t>~ 1 arcmin accuracy</a:t>
              </a:r>
              <a:endParaRPr kumimoji="1" lang="ja-JP" altLang="en-US" sz="2000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10727558-B59D-45CC-421F-FA8B950F3AEE}"/>
                </a:ext>
              </a:extLst>
            </p:cNvPr>
            <p:cNvSpPr txBox="1"/>
            <p:nvPr/>
          </p:nvSpPr>
          <p:spPr>
            <a:xfrm>
              <a:off x="7048530" y="6410552"/>
              <a:ext cx="168424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Micro Actuators</a:t>
              </a:r>
              <a:endParaRPr kumimoji="1" lang="ja-JP" altLang="en-US"/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D3043A1-CFF9-21EE-947B-ADA17D2E4F11}"/>
              </a:ext>
            </a:extLst>
          </p:cNvPr>
          <p:cNvSpPr txBox="1"/>
          <p:nvPr/>
        </p:nvSpPr>
        <p:spPr>
          <a:xfrm>
            <a:off x="215377" y="210931"/>
            <a:ext cx="38379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EAGLE</a:t>
            </a:r>
            <a:r>
              <a:rPr lang="en-US" altLang="ja-JP" sz="2000" dirty="0"/>
              <a:t> (Wide Field X-ray Monitor)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64653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2410FA7-CD57-839F-A8AC-A9FDBBEA1B4F}"/>
              </a:ext>
            </a:extLst>
          </p:cNvPr>
          <p:cNvGrpSpPr/>
          <p:nvPr/>
        </p:nvGrpSpPr>
        <p:grpSpPr>
          <a:xfrm>
            <a:off x="8053404" y="715844"/>
            <a:ext cx="4080532" cy="2317883"/>
            <a:chOff x="4427664" y="77009"/>
            <a:chExt cx="4514173" cy="2564206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C74658DE-F4FB-A646-C1C6-D2EF31886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7979" y="78123"/>
              <a:ext cx="1644652" cy="1254546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6AD16646-CE1E-18BD-172B-B528EA44C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5285" y="1366932"/>
              <a:ext cx="1186552" cy="1226348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99FDC902-6CBE-34D4-5234-A8AD83757BFF}"/>
                </a:ext>
              </a:extLst>
            </p:cNvPr>
            <p:cNvSpPr txBox="1"/>
            <p:nvPr/>
          </p:nvSpPr>
          <p:spPr>
            <a:xfrm>
              <a:off x="8047809" y="2228493"/>
              <a:ext cx="819766" cy="40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chemeClr val="bg1"/>
                  </a:solidFill>
                </a:rPr>
                <a:t>ADC </a:t>
              </a:r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44782C2-E4DB-BEAC-11E3-4E5DA5585FF2}"/>
                </a:ext>
              </a:extLst>
            </p:cNvPr>
            <p:cNvSpPr txBox="1"/>
            <p:nvPr/>
          </p:nvSpPr>
          <p:spPr>
            <a:xfrm>
              <a:off x="6504626" y="970474"/>
              <a:ext cx="1682193" cy="40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chemeClr val="bg1"/>
                  </a:solidFill>
                </a:rPr>
                <a:t>Readout FPGA</a:t>
              </a:r>
              <a:endParaRPr lang="ja-JP" altLang="en-US">
                <a:solidFill>
                  <a:schemeClr val="bg1"/>
                </a:solidFill>
              </a:endParaRPr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CF17F11A-B187-33D8-DDBA-F91D964BB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7664" y="1366932"/>
              <a:ext cx="1662036" cy="1226347"/>
            </a:xfrm>
            <a:prstGeom prst="rect">
              <a:avLst/>
            </a:prstGeom>
          </p:spPr>
        </p:pic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2FCB46E1-516D-9BAE-F578-6C5A44495D5B}"/>
                </a:ext>
              </a:extLst>
            </p:cNvPr>
            <p:cNvSpPr txBox="1"/>
            <p:nvPr/>
          </p:nvSpPr>
          <p:spPr>
            <a:xfrm>
              <a:off x="4648945" y="2232634"/>
              <a:ext cx="1438768" cy="40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chemeClr val="bg1"/>
                  </a:solidFill>
                </a:rPr>
                <a:t>PHI Driver</a:t>
              </a:r>
              <a:endParaRPr lang="ja-JP" altLang="en-US">
                <a:solidFill>
                  <a:schemeClr val="bg1"/>
                </a:solidFill>
              </a:endParaRPr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C206E606-3786-7316-A322-05EB330C1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5683"/>
            <a:stretch/>
          </p:blipFill>
          <p:spPr>
            <a:xfrm>
              <a:off x="6151605" y="1377728"/>
              <a:ext cx="1541775" cy="1217348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8B154583-A265-31E5-C42D-698EBD92F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78512" y="77009"/>
              <a:ext cx="1369575" cy="1231527"/>
            </a:xfrm>
            <a:prstGeom prst="rect">
              <a:avLst/>
            </a:prstGeom>
          </p:spPr>
        </p:pic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7781D67-3F1E-96C1-0910-52DD7DA8091F}"/>
                </a:ext>
              </a:extLst>
            </p:cNvPr>
            <p:cNvSpPr txBox="1"/>
            <p:nvPr/>
          </p:nvSpPr>
          <p:spPr>
            <a:xfrm>
              <a:off x="6124791" y="2224748"/>
              <a:ext cx="1730565" cy="40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chemeClr val="bg1"/>
                  </a:solidFill>
                </a:rPr>
                <a:t>Power Supply</a:t>
              </a:r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2F65022B-1E33-1E56-E5D1-785818710CC9}"/>
                </a:ext>
              </a:extLst>
            </p:cNvPr>
            <p:cNvSpPr txBox="1"/>
            <p:nvPr/>
          </p:nvSpPr>
          <p:spPr>
            <a:xfrm>
              <a:off x="5326784" y="968866"/>
              <a:ext cx="943140" cy="40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chemeClr val="bg1"/>
                  </a:solidFill>
                </a:rPr>
                <a:t>pnCCD</a:t>
              </a:r>
              <a:endParaRPr lang="ja-JP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3BCE4D01-7BC1-FA00-5735-78BE0DED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7</a:t>
            </a:fld>
            <a:endParaRPr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84287A1-C84A-E4CA-C7F6-5797F45C7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5115" y="496571"/>
            <a:ext cx="4222798" cy="3855360"/>
          </a:xfrm>
          <a:prstGeom prst="rect">
            <a:avLst/>
          </a:prstGeom>
        </p:spPr>
      </p:pic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DCAAB85A-6ED8-CE40-A107-474AD988C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83762"/>
              </p:ext>
            </p:extLst>
          </p:nvPr>
        </p:nvGraphicFramePr>
        <p:xfrm>
          <a:off x="295600" y="4320970"/>
          <a:ext cx="3783916" cy="23469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84145">
                  <a:extLst>
                    <a:ext uri="{9D8B030D-6E8A-4147-A177-3AD203B41FA5}">
                      <a16:colId xmlns:a16="http://schemas.microsoft.com/office/drawing/2014/main" val="4286212264"/>
                    </a:ext>
                  </a:extLst>
                </a:gridCol>
                <a:gridCol w="1799771">
                  <a:extLst>
                    <a:ext uri="{9D8B030D-6E8A-4147-A177-3AD203B41FA5}">
                      <a16:colId xmlns:a16="http://schemas.microsoft.com/office/drawing/2014/main" val="2865100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Items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Parameters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183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Energy band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keV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0.4 – 4  keV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5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Telescope type: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Lobster Eye Optics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088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Number of Modules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16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00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0.53  str (16 modules)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810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length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300 mm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870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plane detectors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j-lt"/>
                        </a:rPr>
                        <a:t>pnCCD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 array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8707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Time resolution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&lt; 100 msec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718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Sensitivity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~ 1e-10 (erg/cm2/s)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For 100 sec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76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Position accuracy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3 arcmin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514261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BF3CD06-237E-A555-CC1F-FB9D792444FD}"/>
              </a:ext>
            </a:extLst>
          </p:cNvPr>
          <p:cNvSpPr txBox="1"/>
          <p:nvPr/>
        </p:nvSpPr>
        <p:spPr>
          <a:xfrm>
            <a:off x="215377" y="210931"/>
            <a:ext cx="38379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EAGLE</a:t>
            </a:r>
            <a:r>
              <a:rPr lang="en-US" altLang="ja-JP" sz="2000" dirty="0"/>
              <a:t> (Wide Field X-ray Monitor)</a:t>
            </a:r>
            <a:endParaRPr lang="ja-JP" altLang="en-US" sz="2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97E951-A53F-9E9B-6467-A4A4F0C43B22}"/>
              </a:ext>
            </a:extLst>
          </p:cNvPr>
          <p:cNvSpPr txBox="1"/>
          <p:nvPr/>
        </p:nvSpPr>
        <p:spPr>
          <a:xfrm>
            <a:off x="4192924" y="192926"/>
            <a:ext cx="4171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err="1"/>
              <a:t>pnCCD</a:t>
            </a:r>
            <a:r>
              <a:rPr lang="en-US" altLang="ja-JP" sz="2400" dirty="0"/>
              <a:t> (Focal Imaging Detector) </a:t>
            </a:r>
            <a:endParaRPr lang="ja-JP" altLang="en-US" sz="240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D6637BEE-6DC4-018B-ABF5-82ADA5A23E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4711" y="1048921"/>
            <a:ext cx="3823192" cy="1984806"/>
          </a:xfrm>
          <a:prstGeom prst="rect">
            <a:avLst/>
          </a:prstGeom>
        </p:spPr>
      </p:pic>
      <p:pic>
        <p:nvPicPr>
          <p:cNvPr id="16" name="図 15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1206A9C1-BA99-9A97-7DB2-FF0CC0D6ED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1" t="12138" r="33957" b="10778"/>
          <a:stretch>
            <a:fillRect/>
          </a:stretch>
        </p:blipFill>
        <p:spPr>
          <a:xfrm rot="5400000">
            <a:off x="5245774" y="2754607"/>
            <a:ext cx="1832820" cy="361851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F5EA1D7-958D-F5BF-91B9-A09D6C0D8FAD}"/>
              </a:ext>
            </a:extLst>
          </p:cNvPr>
          <p:cNvSpPr txBox="1"/>
          <p:nvPr/>
        </p:nvSpPr>
        <p:spPr>
          <a:xfrm>
            <a:off x="4725991" y="6565319"/>
            <a:ext cx="308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@+</a:t>
            </a:r>
            <a:r>
              <a:rPr lang="en-US" altLang="ja-JP" dirty="0">
                <a:solidFill>
                  <a:schemeClr val="bg1"/>
                </a:solidFill>
              </a:rPr>
              <a:t>3 </a:t>
            </a:r>
            <a:r>
              <a:rPr lang="en-US" altLang="ja-JP" dirty="0" err="1">
                <a:solidFill>
                  <a:schemeClr val="bg1"/>
                </a:solidFill>
              </a:rPr>
              <a:t>degC</a:t>
            </a:r>
            <a:r>
              <a:rPr kumimoji="1" lang="ja-JP" altLang="en-US">
                <a:solidFill>
                  <a:schemeClr val="bg1"/>
                </a:solidFill>
              </a:rPr>
              <a:t>、</a:t>
            </a:r>
            <a:r>
              <a:rPr kumimoji="1" lang="en-US" altLang="ja-JP" dirty="0">
                <a:solidFill>
                  <a:schemeClr val="bg1"/>
                </a:solidFill>
              </a:rPr>
              <a:t>150 </a:t>
            </a:r>
            <a:r>
              <a:rPr kumimoji="1" lang="en-US" altLang="ja-JP" dirty="0" err="1">
                <a:solidFill>
                  <a:schemeClr val="bg1"/>
                </a:solidFill>
              </a:rPr>
              <a:t>ms</a:t>
            </a:r>
            <a:r>
              <a:rPr lang="en-US" altLang="ja-JP" dirty="0">
                <a:solidFill>
                  <a:schemeClr val="bg1"/>
                </a:solidFill>
              </a:rPr>
              <a:t> exposure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9AAAAD7-D785-5020-4435-081E103AD56A}"/>
              </a:ext>
            </a:extLst>
          </p:cNvPr>
          <p:cNvSpPr txBox="1"/>
          <p:nvPr/>
        </p:nvSpPr>
        <p:spPr>
          <a:xfrm>
            <a:off x="4352925" y="5772970"/>
            <a:ext cx="782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We have obtained </a:t>
            </a:r>
            <a:r>
              <a:rPr lang="en-US" altLang="ja-JP" sz="2000" dirty="0" err="1"/>
              <a:t>pnCCD</a:t>
            </a:r>
            <a:r>
              <a:rPr lang="en-US" altLang="ja-JP" sz="2000" dirty="0"/>
              <a:t> driving technology using in-house electronics.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9FC4E56-723B-66A6-E807-A830AAC35C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0073" y="3566983"/>
            <a:ext cx="3971826" cy="210893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F8D6EFE-FBED-B5DC-DCEE-BDB2CED199F6}"/>
              </a:ext>
            </a:extLst>
          </p:cNvPr>
          <p:cNvSpPr txBox="1"/>
          <p:nvPr/>
        </p:nvSpPr>
        <p:spPr>
          <a:xfrm>
            <a:off x="4372843" y="3229371"/>
            <a:ext cx="207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 imaging movie</a:t>
            </a:r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0592B2A-9A03-4D6B-CFC4-89F9E519225D}"/>
              </a:ext>
            </a:extLst>
          </p:cNvPr>
          <p:cNvSpPr txBox="1"/>
          <p:nvPr/>
        </p:nvSpPr>
        <p:spPr>
          <a:xfrm>
            <a:off x="8222598" y="3204779"/>
            <a:ext cx="2745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X-ray</a:t>
            </a:r>
            <a:r>
              <a:rPr kumimoji="1" lang="ja-JP" altLang="en-US"/>
              <a:t> </a:t>
            </a:r>
            <a:r>
              <a:rPr kumimoji="1" lang="en-US" altLang="ja-JP" dirty="0"/>
              <a:t>spectrum of Mn-Kα/β</a:t>
            </a:r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CC1791-413C-C313-9D80-7FDD636C007F}"/>
              </a:ext>
            </a:extLst>
          </p:cNvPr>
          <p:cNvSpPr txBox="1"/>
          <p:nvPr/>
        </p:nvSpPr>
        <p:spPr>
          <a:xfrm>
            <a:off x="4208930" y="941294"/>
            <a:ext cx="382425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        Small </a:t>
            </a:r>
            <a:r>
              <a:rPr kumimoji="1" lang="en-US" altLang="ja-JP" dirty="0" err="1"/>
              <a:t>pnCCD</a:t>
            </a:r>
            <a:r>
              <a:rPr kumimoji="1" lang="en-US" altLang="ja-JP" dirty="0"/>
              <a:t> and Readout LSIs       </a:t>
            </a:r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1AEBA6C-8D14-23B5-10C5-5A2C223B1625}"/>
              </a:ext>
            </a:extLst>
          </p:cNvPr>
          <p:cNvSpPr txBox="1"/>
          <p:nvPr/>
        </p:nvSpPr>
        <p:spPr>
          <a:xfrm>
            <a:off x="9077730" y="282537"/>
            <a:ext cx="20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In-house Electronics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55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E52819C-CD31-C472-B239-50C592BB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8</a:t>
            </a:fld>
            <a:endParaRPr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3A20E15-3338-C7F1-C086-F88398E9C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115" y="496571"/>
            <a:ext cx="4222798" cy="3855360"/>
          </a:xfrm>
          <a:prstGeom prst="rect">
            <a:avLst/>
          </a:prstGeom>
        </p:spPr>
      </p:pic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95F80E90-3D4F-0D2C-7BBD-9CB22B902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83762"/>
              </p:ext>
            </p:extLst>
          </p:nvPr>
        </p:nvGraphicFramePr>
        <p:xfrm>
          <a:off x="295600" y="4320970"/>
          <a:ext cx="3783916" cy="23469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84145">
                  <a:extLst>
                    <a:ext uri="{9D8B030D-6E8A-4147-A177-3AD203B41FA5}">
                      <a16:colId xmlns:a16="http://schemas.microsoft.com/office/drawing/2014/main" val="4286212264"/>
                    </a:ext>
                  </a:extLst>
                </a:gridCol>
                <a:gridCol w="1799771">
                  <a:extLst>
                    <a:ext uri="{9D8B030D-6E8A-4147-A177-3AD203B41FA5}">
                      <a16:colId xmlns:a16="http://schemas.microsoft.com/office/drawing/2014/main" val="2865100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Items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Parameters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183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Energy band 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keV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)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0.4 – 4  keV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5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Telescope type: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Lobster Eye Optics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088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Number of Modules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16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00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Field of View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0.53  str (16 modules)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810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length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300 mm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870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Focal plane detectors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j-lt"/>
                        </a:rPr>
                        <a:t>pnCCD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 array</a:t>
                      </a:r>
                      <a:endParaRPr lang="ja-JP" sz="140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8707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Time resolution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&lt; 100 msec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718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Sensitivity</a:t>
                      </a:r>
                      <a:endParaRPr lang="ja-JP" sz="1400" dirty="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~ 1e-10 (erg/cm2/s)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For 100 sec</a:t>
                      </a:r>
                      <a:endParaRPr lang="ja-JP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76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n-lt"/>
                          <a:ea typeface="ＭＳ 明朝" panose="02020609040205080304" pitchFamily="49" charset="-128"/>
                        </a:rPr>
                        <a:t>Position accuracy</a:t>
                      </a:r>
                      <a:endParaRPr lang="ja-JP" sz="1400">
                        <a:effectLst/>
                        <a:latin typeface="+mn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  <a:latin typeface="+mj-lt"/>
                          <a:ea typeface="ＭＳ 明朝" panose="02020609040205080304" pitchFamily="49" charset="-128"/>
                        </a:rPr>
                        <a:t>3 arcmin</a:t>
                      </a:r>
                      <a:endParaRPr lang="ja-JP" sz="1400" dirty="0">
                        <a:effectLst/>
                        <a:latin typeface="+mj-lt"/>
                        <a:ea typeface="ＭＳ 明朝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514261"/>
                  </a:ext>
                </a:extLst>
              </a:tr>
            </a:tbl>
          </a:graphicData>
        </a:graphic>
      </p:graphicFrame>
      <p:pic>
        <p:nvPicPr>
          <p:cNvPr id="13" name="図 12">
            <a:extLst>
              <a:ext uri="{FF2B5EF4-FFF2-40B4-BE49-F238E27FC236}">
                <a16:creationId xmlns:a16="http://schemas.microsoft.com/office/drawing/2014/main" id="{0AB83483-AD85-C35A-C3DF-1B129D758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4"/>
          <a:stretch>
            <a:fillRect/>
          </a:stretch>
        </p:blipFill>
        <p:spPr>
          <a:xfrm>
            <a:off x="7857051" y="3572728"/>
            <a:ext cx="3954675" cy="3187162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CEE8209-9ADD-36E4-4F1D-C12929962FAB}"/>
              </a:ext>
            </a:extLst>
          </p:cNvPr>
          <p:cNvSpPr txBox="1"/>
          <p:nvPr/>
        </p:nvSpPr>
        <p:spPr>
          <a:xfrm>
            <a:off x="7857051" y="2024373"/>
            <a:ext cx="4333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We evaluated requirements are satisfied </a:t>
            </a:r>
          </a:p>
          <a:p>
            <a:pPr>
              <a:spcBef>
                <a:spcPts val="600"/>
              </a:spcBef>
            </a:pP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ja-JP" dirty="0">
                <a:latin typeface="Arial" panose="020B0604020202020204" pitchFamily="34" charset="0"/>
                <a:cs typeface="Arial" panose="020B0604020202020204" pitchFamily="34" charset="0"/>
              </a:rPr>
              <a:t>Lower detection limit (LD) </a:t>
            </a:r>
            <a:r>
              <a:rPr lang="en" altLang="ja-JP" b="1" dirty="0">
                <a:solidFill>
                  <a:srgbClr val="EE7F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0.3 keV</a:t>
            </a:r>
          </a:p>
          <a:p>
            <a:pPr>
              <a:spcBef>
                <a:spcPts val="600"/>
              </a:spcBef>
            </a:pPr>
            <a:r>
              <a:rPr lang="ja-JP" altLang="en-US">
                <a:latin typeface="Arial" panose="020B0604020202020204" pitchFamily="34" charset="0"/>
                <a:cs typeface="Arial" panose="020B0604020202020204" pitchFamily="34" charset="0"/>
              </a:rPr>
              <a:t>・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ja-JP" dirty="0">
                <a:latin typeface="Arial" panose="020B0604020202020204" pitchFamily="34" charset="0"/>
                <a:cs typeface="Arial" panose="020B0604020202020204" pitchFamily="34" charset="0"/>
              </a:rPr>
              <a:t>Energy resolution </a:t>
            </a:r>
            <a:r>
              <a:rPr lang="en" altLang="ja-JP" b="1" dirty="0">
                <a:solidFill>
                  <a:srgbClr val="EE7F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150 eV @ 5.9 keV</a:t>
            </a:r>
          </a:p>
        </p:txBody>
      </p:sp>
      <p:pic>
        <p:nvPicPr>
          <p:cNvPr id="17" name="図 16" descr="屋内, エンジン, 大きい, 座る が含まれている画像&#10;&#10;自動的に生成された説明">
            <a:extLst>
              <a:ext uri="{FF2B5EF4-FFF2-40B4-BE49-F238E27FC236}">
                <a16:creationId xmlns:a16="http://schemas.microsoft.com/office/drawing/2014/main" id="{79020E2D-762E-C120-42A2-FC5146507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884" y="894309"/>
            <a:ext cx="3491941" cy="2622041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42AACBF-04A0-A5D3-7106-48C6BAFFCC46}"/>
              </a:ext>
            </a:extLst>
          </p:cNvPr>
          <p:cNvSpPr txBox="1"/>
          <p:nvPr/>
        </p:nvSpPr>
        <p:spPr>
          <a:xfrm>
            <a:off x="4192923" y="192926"/>
            <a:ext cx="6252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Large-format </a:t>
            </a:r>
            <a:r>
              <a:rPr lang="en-US" altLang="ja-JP" sz="2400" dirty="0" err="1"/>
              <a:t>pnCCD</a:t>
            </a:r>
            <a:r>
              <a:rPr lang="en-US" altLang="ja-JP" sz="2400" dirty="0"/>
              <a:t> (Focal Imaging Detector) </a:t>
            </a:r>
            <a:endParaRPr lang="ja-JP" altLang="en-US" sz="2400"/>
          </a:p>
        </p:txBody>
      </p:sp>
      <p:pic>
        <p:nvPicPr>
          <p:cNvPr id="19" name="図 18" descr="グラフ, ヒストグラム&#10;&#10;自動的に生成された説明">
            <a:extLst>
              <a:ext uri="{FF2B5EF4-FFF2-40B4-BE49-F238E27FC236}">
                <a16:creationId xmlns:a16="http://schemas.microsoft.com/office/drawing/2014/main" id="{B4BD3FD9-9402-4D7A-2B1B-9C8CAAEC5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376" y="3666084"/>
            <a:ext cx="3954675" cy="3055392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A1AF498-BC5A-E811-3DCE-AEAC73603CC9}"/>
              </a:ext>
            </a:extLst>
          </p:cNvPr>
          <p:cNvSpPr txBox="1"/>
          <p:nvPr/>
        </p:nvSpPr>
        <p:spPr>
          <a:xfrm>
            <a:off x="5575882" y="3148446"/>
            <a:ext cx="215257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@ </a:t>
            </a:r>
            <a:r>
              <a:rPr kumimoji="1" lang="en-US" altLang="ja-JP" sz="1600" dirty="0" err="1"/>
              <a:t>PNSensor</a:t>
            </a:r>
            <a:r>
              <a:rPr lang="en-US" altLang="ja-JP" sz="1600" dirty="0"/>
              <a:t> (Germany)</a:t>
            </a:r>
            <a:endParaRPr kumimoji="1" lang="ja-JP" altLang="en-US" sz="16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AB80631-829C-8275-D900-A8DCF8457CDB}"/>
              </a:ext>
            </a:extLst>
          </p:cNvPr>
          <p:cNvSpPr txBox="1"/>
          <p:nvPr/>
        </p:nvSpPr>
        <p:spPr>
          <a:xfrm>
            <a:off x="8435544" y="4271845"/>
            <a:ext cx="2009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@ -60 </a:t>
            </a:r>
            <a:r>
              <a:rPr kumimoji="1" lang="en-US" altLang="ja-JP" dirty="0" err="1"/>
              <a:t>degC</a:t>
            </a:r>
            <a:r>
              <a:rPr kumimoji="1" lang="en-US" altLang="ja-JP" dirty="0"/>
              <a:t>,   10 Hz</a:t>
            </a:r>
            <a:endParaRPr kumimoji="1" lang="ja-JP" altLang="en-US"/>
          </a:p>
        </p:txBody>
      </p:sp>
      <p:sp>
        <p:nvSpPr>
          <p:cNvPr id="23" name="右矢印 22">
            <a:extLst>
              <a:ext uri="{FF2B5EF4-FFF2-40B4-BE49-F238E27FC236}">
                <a16:creationId xmlns:a16="http://schemas.microsoft.com/office/drawing/2014/main" id="{4423099B-2730-A776-EB37-197A7C91E439}"/>
              </a:ext>
            </a:extLst>
          </p:cNvPr>
          <p:cNvSpPr/>
          <p:nvPr/>
        </p:nvSpPr>
        <p:spPr>
          <a:xfrm>
            <a:off x="6800846" y="4734533"/>
            <a:ext cx="1900237" cy="994755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dirty="0">
                <a:solidFill>
                  <a:schemeClr val="tx1"/>
                </a:solidFill>
              </a:rPr>
              <a:t> Gain Correction</a:t>
            </a:r>
          </a:p>
          <a:p>
            <a:r>
              <a:rPr lang="en-US" altLang="ja-JP" sz="1600" dirty="0">
                <a:solidFill>
                  <a:schemeClr val="tx1"/>
                </a:solidFill>
              </a:rPr>
              <a:t> CTI Correction</a:t>
            </a:r>
            <a:endParaRPr lang="ja-JP" altLang="en-US" sz="1600">
              <a:solidFill>
                <a:schemeClr val="tx1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18EA87-9AD6-246A-4914-6F34FBA4B5DE}"/>
              </a:ext>
            </a:extLst>
          </p:cNvPr>
          <p:cNvSpPr txBox="1"/>
          <p:nvPr/>
        </p:nvSpPr>
        <p:spPr>
          <a:xfrm>
            <a:off x="7857051" y="966979"/>
            <a:ext cx="3996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We started the development of large-format </a:t>
            </a:r>
            <a:r>
              <a:rPr lang="en-US" altLang="ja-JP" sz="2400" dirty="0" err="1"/>
              <a:t>pnCCDs</a:t>
            </a:r>
            <a:r>
              <a:rPr lang="en-US" altLang="ja-JP" sz="2400" dirty="0"/>
              <a:t>.</a:t>
            </a:r>
            <a:endParaRPr kumimoji="1" lang="ja-JP" altLang="en-US" sz="24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75B22F2-83B1-749C-4A61-B472620E126B}"/>
              </a:ext>
            </a:extLst>
          </p:cNvPr>
          <p:cNvSpPr txBox="1"/>
          <p:nvPr/>
        </p:nvSpPr>
        <p:spPr>
          <a:xfrm>
            <a:off x="215377" y="210931"/>
            <a:ext cx="383793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</a:rPr>
              <a:t>EAGLE</a:t>
            </a:r>
            <a:r>
              <a:rPr lang="en-US" altLang="ja-JP" sz="2000" dirty="0"/>
              <a:t> (Wide Field X-ray Monitor)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8566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83F1E6E5-F952-FA89-CB1F-E1BEAF99B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" y="768839"/>
            <a:ext cx="5650652" cy="566235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988BAC5-7D0B-1EF4-38D6-CCEF0963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B6A91-6EA3-478A-8FFE-B9E7D26A74B8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5EF766-3AE8-1728-14D6-725F3F27EA3F}"/>
              </a:ext>
            </a:extLst>
          </p:cNvPr>
          <p:cNvSpPr txBox="1"/>
          <p:nvPr/>
        </p:nvSpPr>
        <p:spPr>
          <a:xfrm>
            <a:off x="172248" y="117681"/>
            <a:ext cx="5280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/>
              <a:t>Simulation Studies for Trigger </a:t>
            </a:r>
            <a:r>
              <a:rPr lang="en-US" altLang="ja-JP" sz="2400" dirty="0"/>
              <a:t>Algorithms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9CD2CD9-B1AF-5430-EB7E-E3EFA3C88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47" y="655232"/>
            <a:ext cx="6178451" cy="168885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A8110C1-511D-4E9A-5DEB-C569BAAE1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73" y="3389589"/>
            <a:ext cx="6553927" cy="3041601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4B7A9230-42EE-73F1-9DB7-1262D3F745A2}"/>
              </a:ext>
            </a:extLst>
          </p:cNvPr>
          <p:cNvGrpSpPr/>
          <p:nvPr/>
        </p:nvGrpSpPr>
        <p:grpSpPr>
          <a:xfrm>
            <a:off x="8682189" y="3300385"/>
            <a:ext cx="3184333" cy="731058"/>
            <a:chOff x="8682189" y="3228945"/>
            <a:chExt cx="3184333" cy="73105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966F6BE-DB9E-C45A-EC00-30BB3C80B6CE}"/>
                </a:ext>
              </a:extLst>
            </p:cNvPr>
            <p:cNvSpPr txBox="1"/>
            <p:nvPr/>
          </p:nvSpPr>
          <p:spPr>
            <a:xfrm>
              <a:off x="8682189" y="3228945"/>
              <a:ext cx="24004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FF0000"/>
                  </a:solidFill>
                </a:rPr>
                <a:t>Localization Accuracy</a:t>
              </a:r>
              <a:endParaRPr kumimoji="1" lang="ja-JP" altLang="en-US" sz="2000">
                <a:solidFill>
                  <a:srgbClr val="FF0000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A3086FBE-1051-D61A-F527-69DCA3E6C9F8}"/>
                </a:ext>
              </a:extLst>
            </p:cNvPr>
            <p:cNvSpPr txBox="1"/>
            <p:nvPr/>
          </p:nvSpPr>
          <p:spPr>
            <a:xfrm>
              <a:off x="8682189" y="3590671"/>
              <a:ext cx="3184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- 80 photons,  1,000 simulations</a:t>
              </a:r>
              <a:endParaRPr kumimoji="1" lang="ja-JP" altLang="en-US"/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63CBE09-18E1-5B7E-0C9D-E98A73D21A7F}"/>
              </a:ext>
            </a:extLst>
          </p:cNvPr>
          <p:cNvSpPr txBox="1"/>
          <p:nvPr/>
        </p:nvSpPr>
        <p:spPr>
          <a:xfrm>
            <a:off x="5995986" y="2344088"/>
            <a:ext cx="55415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・</a:t>
            </a:r>
            <a:r>
              <a:rPr kumimoji="1" lang="en-US" altLang="ja-JP" dirty="0"/>
              <a:t> Masking the known bright X-ray sources</a:t>
            </a:r>
            <a:br>
              <a:rPr kumimoji="1" lang="en-US" altLang="ja-JP" dirty="0"/>
            </a:br>
            <a:r>
              <a:rPr kumimoji="1" lang="ja-JP" altLang="en-US"/>
              <a:t>・</a:t>
            </a:r>
            <a:r>
              <a:rPr kumimoji="1" lang="en-US" altLang="ja-JP" dirty="0"/>
              <a:t> Search for NEW X-ray sources using a fixed-size window</a:t>
            </a:r>
            <a:br>
              <a:rPr kumimoji="1" lang="en-US" altLang="ja-JP" dirty="0"/>
            </a:br>
            <a:r>
              <a:rPr kumimoji="1" lang="en-US" altLang="ja-JP" dirty="0"/>
              <a:t>   that is shifted </a:t>
            </a:r>
            <a:r>
              <a:rPr lang="en-US" altLang="ja-JP" dirty="0"/>
              <a:t>across the X-ray image.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691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47503</TotalTime>
  <Words>1651</Words>
  <Application>Microsoft Macintosh PowerPoint</Application>
  <PresentationFormat>ワイド画面</PresentationFormat>
  <Paragraphs>392</Paragraphs>
  <Slides>15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15</vt:i4>
      </vt:variant>
    </vt:vector>
  </HeadingPairs>
  <TitlesOfParts>
    <vt:vector size="25" baseType="lpstr">
      <vt:lpstr>Hiragino Kaku Gothic Pro W3</vt:lpstr>
      <vt:lpstr>ＭＳ Ｐゴシック</vt:lpstr>
      <vt:lpstr>ＭＳ ゴシック</vt:lpstr>
      <vt:lpstr>Times</vt:lpstr>
      <vt:lpstr>游ゴシック</vt:lpstr>
      <vt:lpstr>Arial</vt:lpstr>
      <vt:lpstr>Calibri</vt:lpstr>
      <vt:lpstr>Helvetica Neue</vt:lpstr>
      <vt:lpstr>1_Office ​​テーマ</vt:lpstr>
      <vt:lpstr>3_Office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金沢大学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yonetoku</dc:creator>
  <cp:lastModifiedBy>米徳 大輔</cp:lastModifiedBy>
  <cp:revision>781</cp:revision>
  <cp:lastPrinted>2026-08-31T23:52:02Z</cp:lastPrinted>
  <dcterms:created xsi:type="dcterms:W3CDTF">2015-06-04T02:31:54Z</dcterms:created>
  <dcterms:modified xsi:type="dcterms:W3CDTF">2026-09-01T01:16:44Z</dcterms:modified>
</cp:coreProperties>
</file>