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254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hor and Date"/>
          <p:cNvSpPr txBox="1"/>
          <p:nvPr>
            <p:ph type="body" sz="quarter" idx="21" hasCustomPrompt="1"/>
          </p:nvPr>
        </p:nvSpPr>
        <p:spPr>
          <a:xfrm>
            <a:off x="698500" y="8657488"/>
            <a:ext cx="11607801" cy="461060"/>
          </a:xfrm>
          <a:prstGeom prst="rect">
            <a:avLst/>
          </a:prstGeom>
        </p:spPr>
        <p:txBody>
          <a:bodyPr anchor="b"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b="1" sz="2304"/>
            </a:lvl1pPr>
          </a:lstStyle>
          <a:p>
            <a:pPr/>
            <a:r>
              <a:t>Author and Date</a:t>
            </a:r>
          </a:p>
        </p:txBody>
      </p:sp>
      <p:sp>
        <p:nvSpPr>
          <p:cNvPr id="13" name="Presentation Title"/>
          <p:cNvSpPr txBox="1"/>
          <p:nvPr>
            <p:ph type="title" hasCustomPrompt="1"/>
          </p:nvPr>
        </p:nvSpPr>
        <p:spPr>
          <a:xfrm>
            <a:off x="698500" y="1854200"/>
            <a:ext cx="11609057" cy="3302000"/>
          </a:xfrm>
          <a:prstGeom prst="rect">
            <a:avLst/>
          </a:prstGeom>
        </p:spPr>
        <p:txBody>
          <a:bodyPr anchor="b"/>
          <a:lstStyle>
            <a:lvl1pPr>
              <a:defRPr spc="-164" sz="82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4" name="Body Level One…"/>
          <p:cNvSpPr txBox="1"/>
          <p:nvPr>
            <p:ph type="body" sz="quarter" idx="1" hasCustomPrompt="1"/>
          </p:nvPr>
        </p:nvSpPr>
        <p:spPr>
          <a:xfrm>
            <a:off x="698500" y="5105400"/>
            <a:ext cx="11607800" cy="145639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" name="Slide Number"/>
          <p:cNvSpPr txBox="1"/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698500" y="3568700"/>
            <a:ext cx="11607800" cy="26177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/>
          <p:nvPr>
            <p:ph type="body" sz="quarter" idx="21" hasCustomPrompt="1"/>
          </p:nvPr>
        </p:nvSpPr>
        <p:spPr>
          <a:xfrm>
            <a:off x="698500" y="6209979"/>
            <a:ext cx="11607800" cy="67180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Fact information</a:t>
            </a:r>
          </a:p>
        </p:txBody>
      </p:sp>
      <p:sp>
        <p:nvSpPr>
          <p:cNvPr id="107" name="Body Level One…"/>
          <p:cNvSpPr txBox="1"/>
          <p:nvPr>
            <p:ph type="body" idx="1" hasCustomPrompt="1"/>
          </p:nvPr>
        </p:nvSpPr>
        <p:spPr>
          <a:xfrm>
            <a:off x="698500" y="999066"/>
            <a:ext cx="11607800" cy="521091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sz="half" idx="1" hasCustomPrompt="1"/>
          </p:nvPr>
        </p:nvSpPr>
        <p:spPr>
          <a:xfrm>
            <a:off x="736600" y="3721100"/>
            <a:ext cx="11531600" cy="2324100"/>
          </a:xfrm>
          <a:prstGeom prst="rect">
            <a:avLst/>
          </a:prstGeom>
        </p:spPr>
        <p:txBody>
          <a:bodyPr anchor="ctr"/>
          <a:lstStyle>
            <a:lvl1pPr marL="457200" indent="-3429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457200" indent="1143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457200" indent="5715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457200" indent="10287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457200" indent="14859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Attribution"/>
          <p:cNvSpPr txBox="1"/>
          <p:nvPr>
            <p:ph type="body" sz="quarter" idx="21" hasCustomPrompt="1"/>
          </p:nvPr>
        </p:nvSpPr>
        <p:spPr>
          <a:xfrm>
            <a:off x="1219200" y="6426200"/>
            <a:ext cx="11049000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b="1" sz="2304"/>
            </a:lvl1pPr>
          </a:lstStyle>
          <a:p>
            <a:pPr/>
            <a:r>
              <a:t>Attribution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pappardelle pasta with parsley butter, roasted hazelnuts and shaved parmesan cheese"/>
          <p:cNvSpPr/>
          <p:nvPr>
            <p:ph type="pic" idx="21"/>
          </p:nvPr>
        </p:nvSpPr>
        <p:spPr>
          <a:xfrm>
            <a:off x="-2082800" y="687558"/>
            <a:ext cx="11165190" cy="837389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Bowl of salad with fried rice, boiled eggs and chopsticks"/>
          <p:cNvSpPr/>
          <p:nvPr>
            <p:ph type="pic" sz="half" idx="22"/>
          </p:nvPr>
        </p:nvSpPr>
        <p:spPr>
          <a:xfrm>
            <a:off x="6597650" y="292100"/>
            <a:ext cx="5740400" cy="45923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Bowl with salmon cakes, salad and houmous"/>
          <p:cNvSpPr/>
          <p:nvPr>
            <p:ph type="pic" idx="23"/>
          </p:nvPr>
        </p:nvSpPr>
        <p:spPr>
          <a:xfrm>
            <a:off x="4984750" y="2749413"/>
            <a:ext cx="7937500" cy="92382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 and chopsticks"/>
          <p:cNvSpPr/>
          <p:nvPr>
            <p:ph type="pic" idx="21"/>
          </p:nvPr>
        </p:nvSpPr>
        <p:spPr>
          <a:xfrm>
            <a:off x="-1016000" y="-1054100"/>
            <a:ext cx="14427200" cy="115417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 sz="13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vocados and limes"/>
          <p:cNvSpPr/>
          <p:nvPr>
            <p:ph type="pic" idx="21"/>
          </p:nvPr>
        </p:nvSpPr>
        <p:spPr>
          <a:xfrm>
            <a:off x="-376767" y="-915894"/>
            <a:ext cx="17835652" cy="1068219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3" name="Presentation Title"/>
          <p:cNvSpPr txBox="1"/>
          <p:nvPr>
            <p:ph type="title" hasCustomPrompt="1"/>
          </p:nvPr>
        </p:nvSpPr>
        <p:spPr>
          <a:xfrm>
            <a:off x="698500" y="5181600"/>
            <a:ext cx="11607800" cy="3302000"/>
          </a:xfrm>
          <a:prstGeom prst="rect">
            <a:avLst/>
          </a:prstGeom>
        </p:spPr>
        <p:txBody>
          <a:bodyPr anchor="b"/>
          <a:lstStyle>
            <a:lvl1pPr>
              <a:defRPr spc="-164" sz="82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698500" y="8432800"/>
            <a:ext cx="11607800" cy="68976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Author and Date"/>
          <p:cNvSpPr txBox="1"/>
          <p:nvPr>
            <p:ph type="body" sz="quarter" idx="22" hasCustomPrompt="1"/>
          </p:nvPr>
        </p:nvSpPr>
        <p:spPr>
          <a:xfrm>
            <a:off x="698500" y="571500"/>
            <a:ext cx="11607801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b="1" sz="2304"/>
            </a:lvl1pPr>
          </a:lstStyle>
          <a:p>
            <a:pPr/>
            <a:r>
              <a:t>Author and Date</a:t>
            </a:r>
          </a:p>
        </p:txBody>
      </p:sp>
      <p:sp>
        <p:nvSpPr>
          <p:cNvPr id="26" name="Slide Number"/>
          <p:cNvSpPr txBox="1"/>
          <p:nvPr>
            <p:ph type="sldNum" sz="quarter" idx="2"/>
          </p:nvPr>
        </p:nvSpPr>
        <p:spPr>
          <a:xfrm>
            <a:off x="6349999" y="9220199"/>
            <a:ext cx="297893" cy="287479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Bowl with salmon cakes, salad and houmous "/>
          <p:cNvSpPr/>
          <p:nvPr>
            <p:ph type="pic" idx="21"/>
          </p:nvPr>
        </p:nvSpPr>
        <p:spPr>
          <a:xfrm>
            <a:off x="5319129" y="495299"/>
            <a:ext cx="7543801" cy="878005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698500" y="5003800"/>
            <a:ext cx="5105400" cy="4044566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Title"/>
          <p:cNvSpPr txBox="1"/>
          <p:nvPr>
            <p:ph type="title" hasCustomPrompt="1"/>
          </p:nvPr>
        </p:nvSpPr>
        <p:spPr>
          <a:xfrm>
            <a:off x="698500" y="692534"/>
            <a:ext cx="5105400" cy="4387466"/>
          </a:xfrm>
          <a:prstGeom prst="rect">
            <a:avLst/>
          </a:prstGeom>
        </p:spPr>
        <p:txBody>
          <a:bodyPr anchor="b"/>
          <a:lstStyle>
            <a:lvl1pPr>
              <a:defRPr spc="-119" sz="6000"/>
            </a:lvl1pPr>
          </a:lstStyle>
          <a:p>
            <a:pPr/>
            <a:r>
              <a:t>Slide Title</a:t>
            </a:r>
          </a:p>
        </p:txBody>
      </p:sp>
      <p:sp>
        <p:nvSpPr>
          <p:cNvPr id="36" name="Slide Number"/>
          <p:cNvSpPr txBox="1"/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xfrm>
            <a:off x="698500" y="2959100"/>
            <a:ext cx="11607800" cy="6096000"/>
          </a:xfrm>
          <a:prstGeom prst="rect">
            <a:avLst/>
          </a:prstGeom>
        </p:spPr>
        <p:txBody>
          <a:bodyPr numCol="2" spcCol="589358"/>
          <a:lstStyle>
            <a:lvl1pPr>
              <a:defRPr sz="3000"/>
            </a:lvl1pPr>
            <a:lvl2pPr>
              <a:defRPr sz="3000"/>
            </a:lvl2pPr>
            <a:lvl3pPr>
              <a:defRPr sz="3000"/>
            </a:lvl3pPr>
            <a:lvl4pPr>
              <a:defRPr sz="3000"/>
            </a:lvl4pPr>
            <a:lvl5pPr>
              <a:defRPr sz="3000"/>
            </a:lvl5pPr>
          </a:lstStyle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wl of pappardelle pasta with parsley butter, roasted hazelnuts and shaved parmesan cheese"/>
          <p:cNvSpPr/>
          <p:nvPr>
            <p:ph type="pic" idx="21"/>
          </p:nvPr>
        </p:nvSpPr>
        <p:spPr>
          <a:xfrm>
            <a:off x="6172200" y="596900"/>
            <a:ext cx="6448425" cy="8597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1" name="Slide Title"/>
          <p:cNvSpPr txBox="1"/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>
            <a:lvl1pPr>
              <a:defRPr spc="-119" sz="6000"/>
            </a:lvl1pPr>
          </a:lstStyle>
          <a:p>
            <a:pPr/>
            <a:r>
              <a:t>Slide Title</a:t>
            </a:r>
          </a:p>
        </p:txBody>
      </p:sp>
      <p:sp>
        <p:nvSpPr>
          <p:cNvPr id="62" name="Slide Subtitle"/>
          <p:cNvSpPr txBox="1"/>
          <p:nvPr>
            <p:ph type="body" sz="quarter" idx="22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Slide Subtitle</a:t>
            </a:r>
          </a:p>
        </p:txBody>
      </p:sp>
      <p:sp>
        <p:nvSpPr>
          <p:cNvPr id="63" name="Body Level One…"/>
          <p:cNvSpPr txBox="1"/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  <a:lvl2pPr>
              <a:defRPr sz="3000"/>
            </a:lvl2pPr>
            <a:lvl3pPr>
              <a:defRPr sz="3000"/>
            </a:lvl3pPr>
            <a:lvl4pPr>
              <a:defRPr sz="3000"/>
            </a:lvl4pPr>
            <a:lvl5pPr>
              <a:defRPr sz="3000"/>
            </a:lvl5pPr>
          </a:lstStyle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698500" y="3225800"/>
            <a:ext cx="11607800" cy="3302000"/>
          </a:xfrm>
          <a:prstGeom prst="rect">
            <a:avLst/>
          </a:prstGeom>
        </p:spPr>
        <p:txBody>
          <a:bodyPr anchor="ctr"/>
          <a:lstStyle>
            <a:lvl1pPr>
              <a:defRPr b="0"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 spc="-119" sz="6000"/>
            </a:lvl1pPr>
          </a:lstStyle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698500" y="444500"/>
            <a:ext cx="11607800" cy="1016000"/>
          </a:xfrm>
          <a:prstGeom prst="rect">
            <a:avLst/>
          </a:prstGeom>
        </p:spPr>
        <p:txBody>
          <a:bodyPr/>
          <a:lstStyle>
            <a:lvl1pPr>
              <a:defRPr spc="-119" sz="6000"/>
            </a:lvl1pPr>
          </a:lstStyle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698500" y="1409700"/>
            <a:ext cx="11607801" cy="671802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xfrm>
            <a:off x="698500" y="2959100"/>
            <a:ext cx="11607800" cy="6096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300"/>
              </a:spcBef>
              <a:buSzTx/>
              <a:buNone/>
              <a:defRPr spc="-38" sz="3800"/>
            </a:lvl1pPr>
            <a:lvl2pPr marL="0" indent="457200">
              <a:spcBef>
                <a:spcPts val="1300"/>
              </a:spcBef>
              <a:buSzTx/>
              <a:buNone/>
              <a:defRPr spc="-38" sz="3800"/>
            </a:lvl2pPr>
            <a:lvl3pPr marL="0" indent="914400">
              <a:spcBef>
                <a:spcPts val="1300"/>
              </a:spcBef>
              <a:buSzTx/>
              <a:buNone/>
              <a:defRPr spc="-38" sz="3800"/>
            </a:lvl3pPr>
            <a:lvl4pPr marL="0" indent="1371600">
              <a:spcBef>
                <a:spcPts val="1300"/>
              </a:spcBef>
              <a:buSzTx/>
              <a:buNone/>
              <a:defRPr spc="-38" sz="3800"/>
            </a:lvl4pPr>
            <a:lvl5pPr marL="0" indent="1828800">
              <a:spcBef>
                <a:spcPts val="1300"/>
              </a:spcBef>
              <a:buSzTx/>
              <a:buNone/>
              <a:defRPr spc="-38" sz="38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698500" y="1689100"/>
            <a:ext cx="11607800" cy="736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2pPr marL="762000" indent="-381000"/>
            <a:lvl3pPr marL="1143000" indent="-381000"/>
            <a:lvl4pPr marL="1524000" indent="-381000"/>
            <a:lvl5pPr marL="1905000" indent="-381000"/>
          </a:lstStyle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Slide Title"/>
          <p:cNvSpPr txBox="1"/>
          <p:nvPr>
            <p:ph type="title" hasCustomPrompt="1"/>
          </p:nvPr>
        </p:nvSpPr>
        <p:spPr>
          <a:xfrm>
            <a:off x="698500" y="440266"/>
            <a:ext cx="116078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4" name="Paul K. H. Yeung"/>
          <p:cNvSpPr txBox="1"/>
          <p:nvPr/>
        </p:nvSpPr>
        <p:spPr>
          <a:xfrm>
            <a:off x="10605084" y="126999"/>
            <a:ext cx="2147579" cy="389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b">
            <a:spAutoFit/>
          </a:bodyPr>
          <a:lstStyle>
            <a:lvl1pPr algn="r" defTabSz="587022">
              <a:defRPr i="1" sz="2200"/>
            </a:lvl1pPr>
          </a:lstStyle>
          <a:p>
            <a:pPr/>
            <a:r>
              <a:t>Paul K. H. Yeung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6328884" y="9183166"/>
            <a:ext cx="340259" cy="32451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79" strike="noStrike" sz="4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79" strike="noStrike" sz="4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79" strike="noStrike" sz="4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79" strike="noStrike" sz="4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79" strike="noStrike" sz="4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79" strike="noStrike" sz="4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79" strike="noStrike" sz="4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79" strike="noStrike" sz="4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173393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79" strike="noStrike" sz="4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81000" marR="0" indent="-381000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264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716280" marR="0" indent="-335280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264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097280" marR="0" indent="-335280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264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478280" marR="0" indent="-335280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264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859279" marR="0" indent="-335279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264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240279" marR="0" indent="-335279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264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621279" marR="0" indent="-335279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264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002279" marR="0" indent="-335279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264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3383279" marR="0" indent="-335279" algn="l" defTabSz="173393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264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9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5.g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gif"/><Relationship Id="rId3" Type="http://schemas.openxmlformats.org/officeDocument/2006/relationships/image" Target="../media/image2.gif"/><Relationship Id="rId4" Type="http://schemas.openxmlformats.org/officeDocument/2006/relationships/image" Target="../media/image3.g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g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Paul K. H. Yeung &amp; Takayuki Saito (ICRR, UTokyo)…"/>
          <p:cNvSpPr txBox="1"/>
          <p:nvPr>
            <p:ph type="body" idx="21"/>
          </p:nvPr>
        </p:nvSpPr>
        <p:spPr>
          <a:xfrm>
            <a:off x="697871" y="4381500"/>
            <a:ext cx="11607802" cy="3302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anchor="t"/>
          <a:lstStyle/>
          <a:p>
            <a:pPr defTabSz="825500">
              <a:defRPr i="1" sz="4000"/>
            </a:pPr>
            <a:r>
              <a:rPr u="sng"/>
              <a:t>Paul K. H. Yeung</a:t>
            </a:r>
            <a:r>
              <a:rPr b="0"/>
              <a:t> &amp; Takayuki Saito (ICRR, UTokyo)</a:t>
            </a:r>
            <a:endParaRPr b="0"/>
          </a:p>
          <a:p>
            <a:pPr defTabSz="825500">
              <a:defRPr i="1" sz="1600"/>
            </a:pPr>
          </a:p>
          <a:p>
            <a:pPr defTabSz="825500">
              <a:defRPr b="0" i="1" sz="3200"/>
            </a:pPr>
            <a:r>
              <a:t>Discussed with Dmitry Khangulyan &amp; Ievgen Vovk</a:t>
            </a:r>
          </a:p>
        </p:txBody>
      </p:sp>
      <p:sp>
        <p:nvSpPr>
          <p:cNvPr id="153" name="A common four-beam geometry reveals altitude-stratified GeV pulses in canonical young pulsars"/>
          <p:cNvSpPr txBox="1"/>
          <p:nvPr>
            <p:ph type="ctrTitle"/>
          </p:nvPr>
        </p:nvSpPr>
        <p:spPr>
          <a:xfrm>
            <a:off x="697871" y="863600"/>
            <a:ext cx="11609058" cy="3302000"/>
          </a:xfrm>
          <a:prstGeom prst="rect">
            <a:avLst/>
          </a:prstGeom>
        </p:spPr>
        <p:txBody>
          <a:bodyPr/>
          <a:lstStyle>
            <a:lvl1pPr>
              <a:defRPr spc="-116" sz="5800"/>
            </a:lvl1pPr>
          </a:lstStyle>
          <a:p>
            <a:pPr/>
            <a:r>
              <a:t>A common four-beam geometry reveals altitude-stratified GeV pulses in canonical young pulsars</a:t>
            </a:r>
          </a:p>
        </p:txBody>
      </p:sp>
      <p:sp>
        <p:nvSpPr>
          <p:cNvPr id="154" name="Relevant publications:…"/>
          <p:cNvSpPr txBox="1"/>
          <p:nvPr/>
        </p:nvSpPr>
        <p:spPr>
          <a:xfrm>
            <a:off x="4255382" y="7013404"/>
            <a:ext cx="4402151" cy="2401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defTabSz="825500">
              <a:defRPr sz="3000">
                <a:solidFill>
                  <a:srgbClr val="000000"/>
                </a:solidFill>
              </a:defRPr>
            </a:pPr>
            <a:r>
              <a:t>Relevant publications:</a:t>
            </a:r>
          </a:p>
          <a:p>
            <a:pPr algn="r" defTabSz="825500">
              <a:defRPr sz="3000">
                <a:solidFill>
                  <a:srgbClr val="000000"/>
                </a:solidFill>
              </a:defRPr>
            </a:pPr>
            <a:r>
              <a:rPr i="1"/>
              <a:t>Yeung+2025,</a:t>
            </a:r>
            <a:endParaRPr i="1"/>
          </a:p>
          <a:p>
            <a:pPr algn="r" defTabSz="825500">
              <a:defRPr sz="3000">
                <a:solidFill>
                  <a:srgbClr val="000000"/>
                </a:solidFill>
              </a:defRPr>
            </a:pPr>
            <a:r>
              <a:rPr i="1"/>
              <a:t>MNRAS, 541, 2053;</a:t>
            </a:r>
            <a:endParaRPr i="1"/>
          </a:p>
          <a:p>
            <a:pPr algn="r" defTabSz="825500">
              <a:defRPr b="1" sz="3000">
                <a:solidFill>
                  <a:srgbClr val="000000"/>
                </a:solidFill>
              </a:defRPr>
            </a:pPr>
            <a:r>
              <a:rPr i="1"/>
              <a:t>Yeung+2026, </a:t>
            </a:r>
            <a:endParaRPr i="1"/>
          </a:p>
          <a:p>
            <a:pPr algn="r" defTabSz="825500">
              <a:defRPr b="1" sz="3000">
                <a:solidFill>
                  <a:srgbClr val="000000"/>
                </a:solidFill>
              </a:defRPr>
            </a:pPr>
            <a:r>
              <a:rPr i="1"/>
              <a:t>ApJ, 1007, 119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Assume double site and double beams per hemisphere  (i.e. Beam1&amp;3 from north; Beam2&amp;4 from south)…"/>
          <p:cNvSpPr txBox="1"/>
          <p:nvPr>
            <p:ph type="body" idx="1"/>
          </p:nvPr>
        </p:nvSpPr>
        <p:spPr>
          <a:xfrm>
            <a:off x="698500" y="1193800"/>
            <a:ext cx="11607801" cy="7366000"/>
          </a:xfrm>
          <a:prstGeom prst="rect">
            <a:avLst/>
          </a:prstGeom>
        </p:spPr>
        <p:txBody>
          <a:bodyPr/>
          <a:lstStyle/>
          <a:p>
            <a:pPr/>
            <a:r>
              <a:t>Assume double site and double beams per hemisphere </a:t>
            </a:r>
            <a:br/>
            <a:r>
              <a:t>(i.e. Beam1&amp;3 from north; Beam2&amp;4 from south)</a:t>
            </a:r>
          </a:p>
          <a:p>
            <a:pPr/>
            <a:r>
              <a:t>Parametrise the direction of particles’ drift motion as well, allowing escaping plasma. </a:t>
            </a:r>
          </a:p>
          <a:p>
            <a:pPr/>
            <a:r>
              <a:t>For each beam shape, assume a simpler function of Generalised Normal Distribution (GND). Assign amplitude a power-law energy-dependence, while assuming width &amp; sharpness to be “locally uniform”.</a:t>
            </a:r>
          </a:p>
        </p:txBody>
      </p:sp>
      <p:sp>
        <p:nvSpPr>
          <p:cNvPr id="234" name="Mechanism-Independent Model v2.0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Mechanism-Independent Model v2.0</a:t>
            </a:r>
          </a:p>
        </p:txBody>
      </p:sp>
      <p:sp>
        <p:nvSpPr>
          <p:cNvPr id="2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236" name="Table 1"/>
          <p:cNvGraphicFramePr/>
          <p:nvPr/>
        </p:nvGraphicFramePr>
        <p:xfrm>
          <a:off x="342900" y="4773729"/>
          <a:ext cx="12679867" cy="2757434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0" rtl="0">
                <a:tableStyleId>{C7B018BB-80A7-4F77-B60F-C8B233D01FF8}</a:tableStyleId>
              </a:tblPr>
              <a:tblGrid>
                <a:gridCol w="1539875"/>
                <a:gridCol w="1259897"/>
                <a:gridCol w="1259897"/>
                <a:gridCol w="1259897"/>
                <a:gridCol w="1399886"/>
                <a:gridCol w="1399886"/>
                <a:gridCol w="1399886"/>
                <a:gridCol w="1399886"/>
                <a:gridCol w="1399886"/>
              </a:tblGrid>
              <a:tr h="449095">
                <a:tc>
                  <a:txBody>
                    <a:bodyPr/>
                    <a:lstStyle/>
                    <a:p>
                      <a:pPr>
                        <a:defRPr sz="2200"/>
                      </a:pPr>
                    </a:p>
                  </a:txBody>
                  <a:tcPr marL="50800" marR="50800" marT="50800" marB="50800" anchor="ctr" anchorCtr="0" horzOverflow="overflow"/>
                </a:tc>
                <a:tc gridSpan="3">
                  <a:txBody>
                    <a:bodyPr/>
                    <a:lstStyle/>
                    <a:p>
                      <a:pPr>
                        <a:defRPr b="0" sz="1800"/>
                      </a:pPr>
                      <a:r>
                        <a:rPr b="1" sz="2200"/>
                        <a:t>Emission site location</a:t>
                      </a:r>
                    </a:p>
                  </a:txBody>
                  <a:tcPr marL="50800" marR="50800" marT="50800" marB="50800" anchor="ctr" anchorCtr="0" horzOverflow="overflow"/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>
                        <a:defRPr b="0" sz="1800"/>
                      </a:pPr>
                      <a:r>
                        <a:rPr b="1" sz="2200"/>
                        <a:t>Particles’ drift motion</a:t>
                      </a:r>
                    </a:p>
                  </a:txBody>
                  <a:tcPr marL="50800" marR="50800" marT="50800" marB="50800" anchor="ctr" anchorCtr="0" horzOverflow="overflow"/>
                </a:tc>
                <a:tc hMerge="1">
                  <a:tcPr/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>
                        <a:defRPr b="0" sz="1800"/>
                      </a:pPr>
                      <a:r>
                        <a:rPr b="1" sz="2200"/>
                        <a:t>Beam axis</a:t>
                      </a:r>
                    </a:p>
                  </a:txBody>
                  <a:tcPr marL="50800" marR="50800" marT="50800" marB="50800" anchor="ctr" anchorCtr="0" horzOverflow="overflow"/>
                </a:tc>
                <a:tc hMerge="1">
                  <a:tcPr/>
                </a:tc>
              </a:tr>
              <a:tr h="449376">
                <a:tc>
                  <a:txBody>
                    <a:bodyPr/>
                    <a:lstStyle/>
                    <a:p>
                      <a:pPr>
                        <a:defRPr b="0" sz="1800"/>
                      </a:pPr>
                      <a:r>
                        <a:rPr b="1" sz="2200"/>
                        <a:t>Beam1&amp;2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θB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t0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γLor1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θM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θN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θC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θQ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449376">
                <a:tc>
                  <a:txBody>
                    <a:bodyPr/>
                    <a:lstStyle/>
                    <a:p>
                      <a:pPr>
                        <a:defRPr b="0" sz="1800"/>
                      </a:pPr>
                      <a:r>
                        <a:rPr b="1" sz="2200"/>
                        <a:t>Beam3&amp;4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φB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T0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γLor3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φM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φN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φC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φQ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graphicFrame>
        <p:nvGraphicFramePr>
          <p:cNvPr id="237" name="Table 1-1"/>
          <p:cNvGraphicFramePr/>
          <p:nvPr/>
        </p:nvGraphicFramePr>
        <p:xfrm>
          <a:off x="380477" y="6284918"/>
          <a:ext cx="8586446" cy="1360550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0" rtl="0">
                <a:tableStyleId>{C7B018BB-80A7-4F77-B60F-C8B233D01FF8}</a:tableStyleId>
              </a:tblPr>
              <a:tblGrid>
                <a:gridCol w="1397000"/>
                <a:gridCol w="1778000"/>
                <a:gridCol w="1778000"/>
                <a:gridCol w="1778000"/>
                <a:gridCol w="1778000"/>
              </a:tblGrid>
              <a:tr h="449095">
                <a:tc>
                  <a:txBody>
                    <a:bodyPr/>
                    <a:lstStyle/>
                    <a:p>
                      <a:pPr>
                        <a:defRPr sz="2200"/>
                      </a:pPr>
                    </a:p>
                  </a:txBody>
                  <a:tcPr marL="50800" marR="50800" marT="50800" marB="50800" anchor="ctr" anchorCtr="0" horzOverflow="overflow"/>
                </a:tc>
                <a:tc gridSpan="4">
                  <a:txBody>
                    <a:bodyPr/>
                    <a:lstStyle/>
                    <a:p>
                      <a:pPr>
                        <a:defRPr b="0" sz="1800"/>
                      </a:pPr>
                      <a:r>
                        <a:rPr b="1" sz="2200"/>
                        <a:t>Energy-dependent beam shape</a:t>
                      </a:r>
                    </a:p>
                  </a:txBody>
                  <a:tcPr marL="50800" marR="50800" marT="50800" marB="50800" anchor="ctr" anchorCtr="0" horzOverflow="overflow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449376">
                <a:tc>
                  <a:txBody>
                    <a:bodyPr/>
                    <a:lstStyle/>
                    <a:p>
                      <a:pPr>
                        <a:defRPr b="0" sz="1800"/>
                      </a:pPr>
                      <a:r>
                        <a:rPr b="1" sz="2200"/>
                        <a:t>Beam1&amp;2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A1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η1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Ψc,1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β1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449376">
                <a:tc>
                  <a:txBody>
                    <a:bodyPr/>
                    <a:lstStyle/>
                    <a:p>
                      <a:pPr>
                        <a:defRPr b="0" sz="1800"/>
                      </a:pPr>
                      <a:r>
                        <a:rPr b="1" sz="2200"/>
                        <a:t>Beam3&amp;4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A3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η3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Ψc,3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2200"/>
                        <a:t>β3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grpSp>
        <p:nvGrpSpPr>
          <p:cNvPr id="240" name="Group"/>
          <p:cNvGrpSpPr/>
          <p:nvPr/>
        </p:nvGrpSpPr>
        <p:grpSpPr>
          <a:xfrm>
            <a:off x="8516037" y="6226177"/>
            <a:ext cx="4654571" cy="3325534"/>
            <a:chOff x="-555280" y="0"/>
            <a:chExt cx="4654569" cy="3325532"/>
          </a:xfrm>
        </p:grpSpPr>
        <p:pic>
          <p:nvPicPr>
            <p:cNvPr id="238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7616" r="0" b="4644"/>
            <a:stretch>
              <a:fillRect/>
            </a:stretch>
          </p:blipFill>
          <p:spPr>
            <a:xfrm>
              <a:off x="0" y="0"/>
              <a:ext cx="4099289" cy="26975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39" name="GND…"/>
            <p:cNvSpPr txBox="1"/>
            <p:nvPr/>
          </p:nvSpPr>
          <p:spPr>
            <a:xfrm>
              <a:off x="-555281" y="44701"/>
              <a:ext cx="4090604" cy="32808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r">
                <a:lnSpc>
                  <a:spcPct val="90000"/>
                </a:lnSpc>
                <a:defRPr sz="2700">
                  <a:solidFill>
                    <a:srgbClr val="000000"/>
                  </a:solidFill>
                </a:defRPr>
              </a:pPr>
              <a:r>
                <a:t>GND</a:t>
              </a:r>
            </a:p>
            <a:p>
              <a:pPr algn="r">
                <a:lnSpc>
                  <a:spcPct val="90000"/>
                </a:lnSpc>
                <a:defRPr sz="2700">
                  <a:solidFill>
                    <a:srgbClr val="000000"/>
                  </a:solidFill>
                </a:defRPr>
              </a:pPr>
            </a:p>
            <a:p>
              <a:pPr algn="r">
                <a:lnSpc>
                  <a:spcPct val="90000"/>
                </a:lnSpc>
                <a:defRPr sz="2700">
                  <a:solidFill>
                    <a:srgbClr val="000000"/>
                  </a:solidFill>
                </a:defRPr>
              </a:pPr>
            </a:p>
            <a:p>
              <a:pPr algn="r">
                <a:lnSpc>
                  <a:spcPct val="90000"/>
                </a:lnSpc>
                <a:defRPr sz="2700">
                  <a:solidFill>
                    <a:srgbClr val="000000"/>
                  </a:solidFill>
                </a:defRPr>
              </a:pPr>
            </a:p>
            <a:p>
              <a:pPr algn="r">
                <a:lnSpc>
                  <a:spcPct val="90000"/>
                </a:lnSpc>
                <a:defRPr sz="2700">
                  <a:solidFill>
                    <a:srgbClr val="000000"/>
                  </a:solidFill>
                </a:defRPr>
              </a:pPr>
            </a:p>
            <a:p>
              <a:pPr algn="r">
                <a:lnSpc>
                  <a:spcPct val="90000"/>
                </a:lnSpc>
                <a:defRPr sz="2700">
                  <a:solidFill>
                    <a:srgbClr val="000000"/>
                  </a:solidFill>
                </a:defRPr>
              </a:pPr>
            </a:p>
            <a:p>
              <a:pPr algn="r">
                <a:lnSpc>
                  <a:spcPct val="90000"/>
                </a:lnSpc>
                <a:defRPr>
                  <a:solidFill>
                    <a:srgbClr val="000000"/>
                  </a:solidFill>
                </a:defRPr>
              </a:pPr>
            </a:p>
            <a:p>
              <a:pPr algn="r">
                <a:lnSpc>
                  <a:spcPct val="90000"/>
                </a:lnSpc>
                <a:defRPr sz="2400">
                  <a:solidFill>
                    <a:srgbClr val="000000"/>
                  </a:solidFill>
                </a:defRPr>
              </a:pPr>
              <a:r>
                <a:t>(From Wikipedia)</a:t>
              </a:r>
            </a:p>
          </p:txBody>
        </p:sp>
      </p:grpSp>
      <p:sp>
        <p:nvSpPr>
          <p:cNvPr id="241" name="Amplitude      PL index (E-dep)        width            sharpness"/>
          <p:cNvSpPr txBox="1"/>
          <p:nvPr/>
        </p:nvSpPr>
        <p:spPr>
          <a:xfrm>
            <a:off x="1553236" y="7620353"/>
            <a:ext cx="7134861" cy="39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2000">
                <a:solidFill>
                  <a:srgbClr val="0433FF"/>
                </a:solidFill>
              </a:defRPr>
            </a:lvl1pPr>
          </a:lstStyle>
          <a:p>
            <a:pPr/>
            <a:r>
              <a:t>     Amplitude      PL index (E-dep)        width            sharpness</a:t>
            </a:r>
          </a:p>
        </p:txBody>
      </p:sp>
      <p:pic>
        <p:nvPicPr>
          <p:cNvPr id="242" name="Screenshot 2025-12-13 at 13.52.05.png" descr="Screenshot 2025-12-13 at 13.52.0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7000" y="8004028"/>
            <a:ext cx="5549545" cy="12164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Screenshot 2025-12-13 at 13.52.27.png" descr="Screenshot 2025-12-13 at 13.52.2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374815" y="8619558"/>
            <a:ext cx="2454468" cy="5038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Emission site is at a separation (d) from pulsar center…"/>
          <p:cNvSpPr txBox="1"/>
          <p:nvPr>
            <p:ph type="body" idx="1"/>
          </p:nvPr>
        </p:nvSpPr>
        <p:spPr>
          <a:xfrm>
            <a:off x="254000" y="1689100"/>
            <a:ext cx="11607800" cy="7366000"/>
          </a:xfrm>
          <a:prstGeom prst="rect">
            <a:avLst/>
          </a:prstGeom>
        </p:spPr>
        <p:txBody>
          <a:bodyPr/>
          <a:lstStyle/>
          <a:p>
            <a:pPr marL="579119" indent="-579119" defTabSz="2316421">
              <a:spcBef>
                <a:spcPts val="2800"/>
              </a:spcBef>
              <a:defRPr sz="3040"/>
            </a:pPr>
            <a:r>
              <a:t>Emission site is at a separation </a:t>
            </a:r>
            <a:r>
              <a:rPr i="1">
                <a:latin typeface="Times New Roman"/>
                <a:ea typeface="Times New Roman"/>
                <a:cs typeface="Times New Roman"/>
                <a:sym typeface="Times New Roman"/>
              </a:rPr>
              <a:t>(d)</a:t>
            </a:r>
            <a:r>
              <a:t> from pulsar center</a:t>
            </a:r>
          </a:p>
          <a:p>
            <a:pPr marL="579119" indent="-579119" defTabSz="2316421">
              <a:spcBef>
                <a:spcPts val="2800"/>
              </a:spcBef>
              <a:defRPr sz="3040"/>
            </a:pPr>
            <a:r>
              <a:t>Times taken for North &amp; South beams to reach </a:t>
            </a:r>
            <a:br/>
            <a:r>
              <a:t>us are different</a:t>
            </a:r>
          </a:p>
          <a:p>
            <a:pPr marL="579119" indent="-579119" defTabSz="2316421">
              <a:spcBef>
                <a:spcPts val="2800"/>
              </a:spcBef>
              <a:defRPr sz="3040"/>
            </a:pPr>
            <a:r>
              <a:t>Photons’ travel times vary from phase to phase</a:t>
            </a:r>
          </a:p>
          <a:p>
            <a:pPr marL="579119" indent="-579119" defTabSz="2316421">
              <a:spcBef>
                <a:spcPts val="2800"/>
              </a:spcBef>
              <a:defRPr b="1" sz="3040"/>
            </a:pPr>
            <a:r>
              <a:t>Time in detector frame </a:t>
            </a:r>
            <a:r>
              <a:rPr i="1">
                <a:latin typeface="Times New Roman"/>
                <a:ea typeface="Times New Roman"/>
                <a:cs typeface="Times New Roman"/>
                <a:sym typeface="Times New Roman"/>
              </a:rPr>
              <a:t>(t</a:t>
            </a:r>
            <a:r>
              <a:rPr baseline="-5999" i="1">
                <a:latin typeface="Times New Roman"/>
                <a:ea typeface="Times New Roman"/>
                <a:cs typeface="Times New Roman"/>
                <a:sym typeface="Times New Roman"/>
              </a:rPr>
              <a:t>det</a:t>
            </a:r>
            <a:r>
              <a:rPr i="1"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t> changes </a:t>
            </a:r>
            <a:br/>
            <a:r>
              <a:t>non-linearly with time in pulsar frame </a:t>
            </a:r>
            <a:r>
              <a:rPr i="1">
                <a:latin typeface="Times New Roman"/>
                <a:ea typeface="Times New Roman"/>
                <a:cs typeface="Times New Roman"/>
                <a:sym typeface="Times New Roman"/>
              </a:rPr>
              <a:t>(t</a:t>
            </a:r>
            <a:r>
              <a:rPr baseline="-5999" i="1">
                <a:latin typeface="Times New Roman"/>
                <a:ea typeface="Times New Roman"/>
                <a:cs typeface="Times New Roman"/>
                <a:sym typeface="Times New Roman"/>
              </a:rPr>
              <a:t>psr</a:t>
            </a:r>
            <a:r>
              <a:rPr i="1"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</a:p>
          <a:p>
            <a:pPr marL="579119" indent="-579119" defTabSz="2316421">
              <a:spcBef>
                <a:spcPts val="2800"/>
              </a:spcBef>
              <a:defRPr sz="3040"/>
            </a:pPr>
          </a:p>
          <a:p>
            <a:pPr marL="579119" indent="-579119" defTabSz="2316421">
              <a:spcBef>
                <a:spcPts val="2800"/>
              </a:spcBef>
              <a:defRPr sz="3040"/>
            </a:pPr>
            <a:r>
              <a:t>Time Delay </a:t>
            </a:r>
            <a:r>
              <a:rPr i="1"/>
              <a:t>partially</a:t>
            </a:r>
            <a:r>
              <a:t> accounts for:</a:t>
            </a:r>
          </a:p>
          <a:p>
            <a:pPr lvl="2" marL="1737360" indent="-579119" defTabSz="2316421">
              <a:spcBef>
                <a:spcPts val="2800"/>
              </a:spcBef>
              <a:defRPr sz="3040"/>
            </a:pPr>
            <a:r>
              <a:t>P2−P1 phase intervals &lt; 0.5 ;</a:t>
            </a:r>
          </a:p>
          <a:p>
            <a:pPr lvl="2" marL="1737360" indent="-579119" defTabSz="2316421">
              <a:spcBef>
                <a:spcPts val="2800"/>
              </a:spcBef>
              <a:defRPr sz="3040"/>
            </a:pPr>
            <a:r>
              <a:t>Leading Wing—Trailing Wing </a:t>
            </a:r>
            <a:br/>
            <a:r>
              <a:t>(LW—TW) Asymmetry</a:t>
            </a:r>
          </a:p>
        </p:txBody>
      </p:sp>
      <p:sp>
        <p:nvSpPr>
          <p:cNvPr id="246" name="Light-Travel-Time Dela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Light-Travel-Time Delay</a:t>
            </a:r>
          </a:p>
        </p:txBody>
      </p:sp>
      <p:sp>
        <p:nvSpPr>
          <p:cNvPr id="2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250" name="Group"/>
          <p:cNvGrpSpPr/>
          <p:nvPr/>
        </p:nvGrpSpPr>
        <p:grpSpPr>
          <a:xfrm>
            <a:off x="8707967" y="4197572"/>
            <a:ext cx="4157578" cy="5345976"/>
            <a:chOff x="-231454" y="-1227976"/>
            <a:chExt cx="4157576" cy="5345975"/>
          </a:xfrm>
        </p:grpSpPr>
        <p:pic>
          <p:nvPicPr>
            <p:cNvPr id="248" name="los-rot78.6762337147264deg_rot-mag11.850840207031762deg.pdf" descr="los-rot78.6762337147264deg_rot-mag11.850840207031762deg.pdf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231455" y="-1227977"/>
              <a:ext cx="4157578" cy="41427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9" name="Absolute relation:…"/>
            <p:cNvSpPr txBox="1"/>
            <p:nvPr/>
          </p:nvSpPr>
          <p:spPr>
            <a:xfrm>
              <a:off x="-228647" y="2814317"/>
              <a:ext cx="4151962" cy="13036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/>
            <a:p>
              <a:pPr algn="l" defTabSz="2438338">
                <a:defRPr sz="2600">
                  <a:solidFill>
                    <a:srgbClr val="000000"/>
                  </a:solidFill>
                </a:defRPr>
              </a:pPr>
              <a:r>
                <a:t>Absolute relation:</a:t>
              </a:r>
            </a:p>
            <a:p>
              <a:pPr algn="l" defTabSz="2438338">
                <a:defRPr sz="2600">
                  <a:solidFill>
                    <a:srgbClr val="000000"/>
                  </a:solidFill>
                </a:defRPr>
              </a:pPr>
              <a:r>
                <a:t>P2 phase − P1 phase = </a:t>
              </a:r>
            </a:p>
            <a:p>
              <a:pPr algn="l" defTabSz="2438338">
                <a:defRPr sz="2600">
                  <a:solidFill>
                    <a:srgbClr val="000000"/>
                  </a:solidFill>
                </a:defRPr>
              </a:pPr>
              <a:r>
                <a:t>0.5 − d*cos(θ</a:t>
              </a:r>
              <a:r>
                <a:rPr baseline="-5999"/>
                <a:t>B</a:t>
              </a:r>
              <a:r>
                <a:t>)*cos(Θ</a:t>
              </a:r>
              <a:r>
                <a:rPr baseline="-5999"/>
                <a:t>A</a:t>
              </a:r>
              <a:r>
                <a:t>)/R</a:t>
              </a:r>
              <a:r>
                <a:rPr baseline="-5999"/>
                <a:t>LC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Emission site moves towards us and away from us periodically…"/>
          <p:cNvSpPr txBox="1"/>
          <p:nvPr>
            <p:ph type="body" idx="1"/>
          </p:nvPr>
        </p:nvSpPr>
        <p:spPr>
          <a:xfrm>
            <a:off x="698500" y="1406071"/>
            <a:ext cx="11607800" cy="7932058"/>
          </a:xfrm>
          <a:prstGeom prst="rect">
            <a:avLst/>
          </a:prstGeom>
        </p:spPr>
        <p:txBody>
          <a:bodyPr/>
          <a:lstStyle/>
          <a:p>
            <a:pPr marL="609599" indent="-609599" defTabSz="2438338">
              <a:spcBef>
                <a:spcPts val="3000"/>
              </a:spcBef>
              <a:defRPr sz="3000"/>
            </a:pPr>
            <a:r>
              <a:t>Emission site moves towards us and away from us periodically</a:t>
            </a:r>
          </a:p>
          <a:p>
            <a:pPr marL="609599" indent="-609599" defTabSz="2438338">
              <a:spcBef>
                <a:spcPts val="3000"/>
              </a:spcBef>
              <a:defRPr sz="3000"/>
            </a:pPr>
            <a:r>
              <a:t>Observed beam is redshifted &amp; blueshifted alternately</a:t>
            </a:r>
          </a:p>
          <a:p>
            <a:pPr marL="609599" indent="-609599" defTabSz="2438338">
              <a:spcBef>
                <a:spcPts val="3000"/>
              </a:spcBef>
              <a:defRPr sz="3000"/>
            </a:pPr>
            <a:r>
              <a:t>The level of redshift/blueshift varies from phase to phase</a:t>
            </a:r>
          </a:p>
          <a:p>
            <a:pPr marL="609599" indent="-609599" defTabSz="2438338">
              <a:spcBef>
                <a:spcPts val="3000"/>
              </a:spcBef>
              <a:defRPr b="1" sz="3000"/>
            </a:pPr>
            <a:r>
              <a:t>Photons with the same detected energy </a:t>
            </a:r>
            <a:r>
              <a:rPr i="1">
                <a:latin typeface="Times New Roman"/>
                <a:ea typeface="Times New Roman"/>
                <a:cs typeface="Times New Roman"/>
                <a:sym typeface="Times New Roman"/>
              </a:rPr>
              <a:t>(E</a:t>
            </a:r>
            <a:r>
              <a:rPr baseline="-5999" i="1">
                <a:latin typeface="Times New Roman"/>
                <a:ea typeface="Times New Roman"/>
                <a:cs typeface="Times New Roman"/>
                <a:sym typeface="Times New Roman"/>
              </a:rPr>
              <a:t>det</a:t>
            </a:r>
            <a:r>
              <a:rPr i="1"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t> at different phases correspond to different pre-shift energies </a:t>
            </a:r>
            <a:r>
              <a:rPr i="1">
                <a:latin typeface="Times New Roman"/>
                <a:ea typeface="Times New Roman"/>
                <a:cs typeface="Times New Roman"/>
                <a:sym typeface="Times New Roman"/>
              </a:rPr>
              <a:t>(E</a:t>
            </a:r>
            <a:r>
              <a:rPr baseline="-5999" i="1">
                <a:latin typeface="Times New Roman"/>
                <a:ea typeface="Times New Roman"/>
                <a:cs typeface="Times New Roman"/>
                <a:sym typeface="Times New Roman"/>
              </a:rPr>
              <a:t>psr</a:t>
            </a:r>
            <a:r>
              <a:rPr i="1"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</a:p>
          <a:p>
            <a:pPr marL="609599" indent="-609599" defTabSz="2438338">
              <a:spcBef>
                <a:spcPts val="3000"/>
              </a:spcBef>
              <a:defRPr sz="3000"/>
            </a:pPr>
          </a:p>
          <a:p>
            <a:pPr marL="609599" indent="-609599" defTabSz="2438338">
              <a:spcBef>
                <a:spcPts val="3000"/>
              </a:spcBef>
              <a:defRPr sz="3000"/>
            </a:pPr>
          </a:p>
          <a:p>
            <a:pPr marL="609599" indent="-609599" defTabSz="2438338">
              <a:spcBef>
                <a:spcPts val="3000"/>
              </a:spcBef>
              <a:defRPr sz="3000"/>
            </a:pPr>
          </a:p>
          <a:p>
            <a:pPr marL="609599" indent="-609599" defTabSz="2438338">
              <a:spcBef>
                <a:spcPts val="3000"/>
              </a:spcBef>
              <a:defRPr sz="3000"/>
            </a:pPr>
          </a:p>
          <a:p>
            <a:pPr marL="609599" indent="-609599" defTabSz="2438338">
              <a:spcBef>
                <a:spcPts val="3000"/>
              </a:spcBef>
              <a:defRPr sz="3000"/>
            </a:pPr>
            <a:r>
              <a:t>Doppler Shift further modulates P2−P1 phase intervals &amp; LW—TW Asymmetry</a:t>
            </a:r>
          </a:p>
        </p:txBody>
      </p:sp>
      <p:sp>
        <p:nvSpPr>
          <p:cNvPr id="253" name="Phase-Dependent Doppler Shif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Phase-Dependent Doppler Shift</a:t>
            </a:r>
          </a:p>
        </p:txBody>
      </p:sp>
      <p:sp>
        <p:nvSpPr>
          <p:cNvPr id="254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55" name="“Four Seasons in One Day”"/>
          <p:cNvSpPr txBox="1"/>
          <p:nvPr/>
        </p:nvSpPr>
        <p:spPr>
          <a:xfrm>
            <a:off x="5849307" y="4757293"/>
            <a:ext cx="5383277" cy="5851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800"/>
              </a:spcBef>
              <a:defRPr b="1" i="1" sz="3200">
                <a:gradFill flip="none" rotWithShape="1">
                  <a:gsLst>
                    <a:gs pos="0">
                      <a:schemeClr val="accent4">
                        <a:hueOff val="-858837"/>
                        <a:lumOff val="-9791"/>
                      </a:schemeClr>
                    </a:gs>
                    <a:gs pos="100000">
                      <a:srgbClr val="0433FF"/>
                    </a:gs>
                  </a:gsLst>
                  <a:lin ang="4200000" scaled="0"/>
                </a:gradFill>
              </a:defRPr>
            </a:lvl1pPr>
          </a:lstStyle>
          <a:p>
            <a:pPr>
              <a:defRPr i="0" sz="1900">
                <a:solidFill>
                  <a:srgbClr val="000000"/>
                </a:solidFill>
              </a:defRPr>
            </a:pPr>
            <a:r>
              <a:rPr i="1" sz="3200">
                <a:gradFill flip="none" rotWithShape="1">
                  <a:gsLst>
                    <a:gs pos="0">
                      <a:schemeClr val="accent4">
                        <a:hueOff val="-858837"/>
                        <a:lumOff val="-9791"/>
                      </a:schemeClr>
                    </a:gs>
                    <a:gs pos="100000">
                      <a:srgbClr val="0433FF"/>
                    </a:gs>
                  </a:gsLst>
                  <a:lin ang="4200000" scaled="0"/>
                </a:gradFill>
              </a:rPr>
              <a:t>“Four Seasons in One Day”</a:t>
            </a:r>
          </a:p>
        </p:txBody>
      </p:sp>
      <p:pic>
        <p:nvPicPr>
          <p:cNvPr id="256" name="ChatGPT Image Dec 7, 2025, 10_45_30 PM.png" descr="ChatGPT Image Dec 7, 2025, 10_45_30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03759" y="4165784"/>
            <a:ext cx="4735439" cy="47354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3 young pulsars: Crab, Vela &amp; Dragonfly (&lt;20 kyr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3200"/>
            </a:pPr>
            <a:r>
              <a:t>3 young pulsars: Crab, Vela &amp; Dragonfly (&lt;20 kyr)</a:t>
            </a:r>
          </a:p>
          <a:p>
            <a:pPr lvl="2">
              <a:buChar char="-"/>
              <a:defRPr sz="3200"/>
            </a:pPr>
            <a:r>
              <a:t>Age trends: </a:t>
            </a:r>
            <a:br/>
            <a:r>
              <a:t>Very young Crab vs. Adolescent Vela &amp; Dragonfly</a:t>
            </a:r>
          </a:p>
          <a:p>
            <a:pPr>
              <a:defRPr sz="3200"/>
            </a:pPr>
            <a:r>
              <a:t>Below 3 GeV —&gt; Suppress inverse-Compton</a:t>
            </a:r>
          </a:p>
          <a:p>
            <a:pPr>
              <a:defRPr sz="3200"/>
            </a:pPr>
            <a:r>
              <a:t>Divide 60 MeV—3 GeV into 4 segments:</a:t>
            </a:r>
            <a:br/>
            <a:r>
              <a:t>60—150 MeV, 0.15—0.36 GeV, 0.36-0.9 GeV &amp; 0.9—3 GeV</a:t>
            </a:r>
          </a:p>
          <a:p>
            <a:pPr>
              <a:defRPr sz="3200"/>
            </a:pPr>
            <a:r>
              <a:t>Magnetosphere vs. Outflow</a:t>
            </a:r>
          </a:p>
          <a:p>
            <a:pPr>
              <a:defRPr sz="3200"/>
            </a:pPr>
            <a:r>
              <a:t>Systematic errors</a:t>
            </a:r>
          </a:p>
        </p:txBody>
      </p:sp>
      <p:sp>
        <p:nvSpPr>
          <p:cNvPr id="259" name="Data Samples &amp; Scop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716590">
              <a:defRPr spc="-118" sz="5940"/>
            </a:lvl1pPr>
          </a:lstStyle>
          <a:p>
            <a:pPr/>
            <a:r>
              <a:t>Data Samples &amp; Scope</a:t>
            </a:r>
          </a:p>
        </p:txBody>
      </p:sp>
      <p:sp>
        <p:nvSpPr>
          <p:cNvPr id="2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Crab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100" sz="5000"/>
            </a:lvl1pPr>
          </a:lstStyle>
          <a:p>
            <a:pPr/>
            <a:r>
              <a:t>Crab</a:t>
            </a:r>
          </a:p>
        </p:txBody>
      </p:sp>
      <p:sp>
        <p:nvSpPr>
          <p:cNvPr id="2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268" name="Group"/>
          <p:cNvGrpSpPr/>
          <p:nvPr/>
        </p:nvGrpSpPr>
        <p:grpSpPr>
          <a:xfrm>
            <a:off x="152400" y="1471543"/>
            <a:ext cx="12700001" cy="6810514"/>
            <a:chOff x="0" y="0"/>
            <a:chExt cx="12699999" cy="6810513"/>
          </a:xfrm>
        </p:grpSpPr>
        <p:pic>
          <p:nvPicPr>
            <p:cNvPr id="264" name="17yrCrabFermi_Data_0.06-0.15GeV_250.dat_UltimateToyModel_Quadruple_v1.85.pdf" descr="17yrCrabFermi_Data_0.06-0.15GeV_250.dat_UltimateToyModel_Quadruple_v1.85.pdf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3064732" cy="68105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5" name="17yrCrabFermi_Data_0.15-0.36GeV_250.dat_UltimateToyModel_Quadruple_v1.85.pdf" descr="17yrCrabFermi_Data_0.15-0.36GeV_250.dat_UltimateToyModel_Quadruple_v1.85.pd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0" b="0"/>
            <a:stretch>
              <a:fillRect/>
            </a:stretch>
          </p:blipFill>
          <p:spPr>
            <a:xfrm>
              <a:off x="3211756" y="0"/>
              <a:ext cx="3064732" cy="68105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6" name="17yrCrabFermi_Data_0.36-0.9GeV_250.dat_UltimateToyModel_Quadruple_v1.85.pdf" descr="17yrCrabFermi_Data_0.36-0.9GeV_250.dat_UltimateToyModel_Quadruple_v1.85.pdf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6423512" y="0"/>
              <a:ext cx="3064732" cy="68105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7" name="17yrCrabFermi_Data_0.9-3GeV_250.dat_UltimateToyModel_Quadruple_v1.85.pdf" descr="17yrCrabFermi_Data_0.9-3GeV_250.dat_UltimateToyModel_Quadruple_v1.85.pdf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0" r="0" b="0"/>
            <a:stretch>
              <a:fillRect/>
            </a:stretch>
          </p:blipFill>
          <p:spPr>
            <a:xfrm>
              <a:off x="9635268" y="0"/>
              <a:ext cx="3064732" cy="68105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69" name="Beam3 &amp; Beam4 are “modulation” components,…"/>
          <p:cNvSpPr txBox="1"/>
          <p:nvPr/>
        </p:nvSpPr>
        <p:spPr>
          <a:xfrm>
            <a:off x="546100" y="8297333"/>
            <a:ext cx="10208362" cy="870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 defTabSz="2438338">
              <a:lnSpc>
                <a:spcPct val="80000"/>
              </a:lnSpc>
              <a:defRPr b="1" spc="-56" sz="2800">
                <a:solidFill>
                  <a:srgbClr val="000000"/>
                </a:solidFill>
              </a:defRPr>
            </a:pPr>
            <a:r>
              <a:rPr>
                <a:solidFill>
                  <a:srgbClr val="942192"/>
                </a:solidFill>
              </a:rPr>
              <a:t>Beam3</a:t>
            </a:r>
            <a:r>
              <a:t> &amp; </a:t>
            </a:r>
            <a:r>
              <a:rPr>
                <a:solidFill>
                  <a:srgbClr val="FF2600"/>
                </a:solidFill>
              </a:rPr>
              <a:t>Beam4</a:t>
            </a:r>
            <a:r>
              <a:t> are “modulation” components, </a:t>
            </a:r>
          </a:p>
          <a:p>
            <a:pPr algn="l" defTabSz="2438338">
              <a:lnSpc>
                <a:spcPct val="80000"/>
              </a:lnSpc>
              <a:defRPr b="1" spc="-56" sz="2800">
                <a:solidFill>
                  <a:srgbClr val="000000"/>
                </a:solidFill>
              </a:defRPr>
            </a:pPr>
            <a:r>
              <a:t>accounting for bridges, overlapping with sharp primary peaks.</a:t>
            </a:r>
          </a:p>
        </p:txBody>
      </p:sp>
      <p:sp>
        <p:nvSpPr>
          <p:cNvPr id="270" name="Spin axis—l.o.s. angle (ΘA) = 55.7°…"/>
          <p:cNvSpPr txBox="1"/>
          <p:nvPr/>
        </p:nvSpPr>
        <p:spPr>
          <a:xfrm>
            <a:off x="3718449" y="512972"/>
            <a:ext cx="6439714" cy="872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 defTabSz="2438338">
              <a:lnSpc>
                <a:spcPct val="80000"/>
              </a:lnSpc>
              <a:defRPr b="1" spc="-56" sz="2800">
                <a:solidFill>
                  <a:srgbClr val="000000"/>
                </a:solidFill>
              </a:defRPr>
            </a:pPr>
            <a:r>
              <a:t>Spin axis—l.o.s. angle (Θ</a:t>
            </a:r>
            <a:r>
              <a:rPr baseline="-5999"/>
              <a:t>A</a:t>
            </a:r>
            <a:r>
              <a:t>) = 55.7°</a:t>
            </a:r>
          </a:p>
          <a:p>
            <a:pPr algn="l" defTabSz="2438338">
              <a:lnSpc>
                <a:spcPct val="80000"/>
              </a:lnSpc>
              <a:defRPr b="1" spc="-56" sz="2800">
                <a:solidFill>
                  <a:srgbClr val="000000"/>
                </a:solidFill>
              </a:defRPr>
            </a:pPr>
            <a:r>
              <a:t>PWN Torus: 61°–63° </a:t>
            </a:r>
            <a:r>
              <a:rPr b="0" i="1"/>
              <a:t>(Ng &amp; Romani 2004)</a:t>
            </a:r>
          </a:p>
        </p:txBody>
      </p:sp>
      <p:sp>
        <p:nvSpPr>
          <p:cNvPr id="271" name="Credits to Jodrell Bank for monthly ephemerides"/>
          <p:cNvSpPr txBox="1"/>
          <p:nvPr/>
        </p:nvSpPr>
        <p:spPr>
          <a:xfrm>
            <a:off x="7350438" y="9145777"/>
            <a:ext cx="5575809" cy="39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i="1" sz="2000"/>
            </a:lvl1pPr>
          </a:lstStyle>
          <a:p>
            <a:pPr/>
            <a:r>
              <a:t>Credits to Jodrell Bank for monthly ephemerides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Vel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100" sz="5000"/>
            </a:lvl1pPr>
          </a:lstStyle>
          <a:p>
            <a:pPr/>
            <a:r>
              <a:t>Vela</a:t>
            </a:r>
          </a:p>
        </p:txBody>
      </p:sp>
      <p:sp>
        <p:nvSpPr>
          <p:cNvPr id="2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279" name="Group"/>
          <p:cNvGrpSpPr/>
          <p:nvPr/>
        </p:nvGrpSpPr>
        <p:grpSpPr>
          <a:xfrm>
            <a:off x="152399" y="1471543"/>
            <a:ext cx="12700001" cy="6810514"/>
            <a:chOff x="0" y="0"/>
            <a:chExt cx="12699999" cy="6810513"/>
          </a:xfrm>
        </p:grpSpPr>
        <p:pic>
          <p:nvPicPr>
            <p:cNvPr id="275" name="17yrVelaFermi_Data_0.06-0.15GeV_500.dat_UltimateToyModel_Quadruple_v1.85.pdf" descr="17yrVelaFermi_Data_0.06-0.15GeV_500.dat_UltimateToyModel_Quadruple_v1.85.pdf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3064732" cy="68105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6" name="17yrVelaFermi_Data_0.15-0.36GeV_500.dat_UltimateToyModel_Quadruple_v1.85.pdf" descr="17yrVelaFermi_Data_0.15-0.36GeV_500.dat_UltimateToyModel_Quadruple_v1.85.pd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0" b="0"/>
            <a:stretch>
              <a:fillRect/>
            </a:stretch>
          </p:blipFill>
          <p:spPr>
            <a:xfrm>
              <a:off x="3211756" y="0"/>
              <a:ext cx="3064732" cy="68105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7" name="17yrVelaFermi_Data_0.36-0.9GeV_500.dat_UltimateToyModel_Quadruple_v1.85.pdf" descr="17yrVelaFermi_Data_0.36-0.9GeV_500.dat_UltimateToyModel_Quadruple_v1.85.pdf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6423512" y="0"/>
              <a:ext cx="3064732" cy="68105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8" name="17yrVelaFermi_Data_0.9-3GeV_500.dat_UltimateToyModel_Quadruple_v1.85.pdf" descr="17yrVelaFermi_Data_0.9-3GeV_500.dat_UltimateToyModel_Quadruple_v1.85.pdf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0" r="0" b="0"/>
            <a:stretch>
              <a:fillRect/>
            </a:stretch>
          </p:blipFill>
          <p:spPr>
            <a:xfrm>
              <a:off x="9635268" y="0"/>
              <a:ext cx="3064732" cy="68105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80" name="Beam3 &amp; Beam4 are “ripple” components,…"/>
          <p:cNvSpPr txBox="1"/>
          <p:nvPr/>
        </p:nvSpPr>
        <p:spPr>
          <a:xfrm>
            <a:off x="546100" y="8297333"/>
            <a:ext cx="10208362" cy="870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 defTabSz="2438338">
              <a:lnSpc>
                <a:spcPct val="80000"/>
              </a:lnSpc>
              <a:defRPr b="1" spc="-56" sz="2800">
                <a:solidFill>
                  <a:srgbClr val="000000"/>
                </a:solidFill>
              </a:defRPr>
            </a:pPr>
            <a:r>
              <a:rPr>
                <a:solidFill>
                  <a:srgbClr val="942192"/>
                </a:solidFill>
              </a:rPr>
              <a:t>Beam3</a:t>
            </a:r>
            <a:r>
              <a:t> &amp; </a:t>
            </a:r>
            <a:r>
              <a:rPr>
                <a:solidFill>
                  <a:srgbClr val="FF2600"/>
                </a:solidFill>
              </a:rPr>
              <a:t>Beam4</a:t>
            </a:r>
            <a:r>
              <a:t> are “ripple” components, </a:t>
            </a:r>
          </a:p>
          <a:p>
            <a:pPr algn="l" defTabSz="2438338">
              <a:lnSpc>
                <a:spcPct val="80000"/>
              </a:lnSpc>
              <a:defRPr b="1" spc="-56" sz="2800">
                <a:solidFill>
                  <a:srgbClr val="000000"/>
                </a:solidFill>
              </a:defRPr>
            </a:pPr>
            <a:r>
              <a:t>accounting for bridges, overlapping with sharp primary peaks.</a:t>
            </a:r>
          </a:p>
        </p:txBody>
      </p:sp>
      <p:sp>
        <p:nvSpPr>
          <p:cNvPr id="281" name="Spin axis—l.o.s. angle (ΘA) = 54.9°…"/>
          <p:cNvSpPr txBox="1"/>
          <p:nvPr/>
        </p:nvSpPr>
        <p:spPr>
          <a:xfrm>
            <a:off x="3718449" y="512972"/>
            <a:ext cx="6439714" cy="872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 defTabSz="2438338">
              <a:lnSpc>
                <a:spcPct val="80000"/>
              </a:lnSpc>
              <a:defRPr b="1" spc="-56" sz="2800">
                <a:solidFill>
                  <a:srgbClr val="000000"/>
                </a:solidFill>
              </a:defRPr>
            </a:pPr>
            <a:r>
              <a:t>Spin axis—l.o.s. angle (Θ</a:t>
            </a:r>
            <a:r>
              <a:rPr baseline="-5999"/>
              <a:t>A</a:t>
            </a:r>
            <a:r>
              <a:t>) = 54.9°</a:t>
            </a:r>
          </a:p>
          <a:p>
            <a:pPr algn="l" defTabSz="2438338">
              <a:lnSpc>
                <a:spcPct val="80000"/>
              </a:lnSpc>
              <a:defRPr b="1" spc="-56" sz="2800">
                <a:solidFill>
                  <a:srgbClr val="000000"/>
                </a:solidFill>
              </a:defRPr>
            </a:pPr>
            <a:r>
              <a:t>PWN Torus: 63°–64° </a:t>
            </a:r>
            <a:r>
              <a:rPr b="0" i="1"/>
              <a:t>(Ng &amp; Romani 2004)</a:t>
            </a:r>
          </a:p>
        </p:txBody>
      </p:sp>
      <p:sp>
        <p:nvSpPr>
          <p:cNvPr id="282" name="Credits to Matthew Kerr for an optimised ephemeris"/>
          <p:cNvSpPr txBox="1"/>
          <p:nvPr/>
        </p:nvSpPr>
        <p:spPr>
          <a:xfrm>
            <a:off x="6950642" y="9145777"/>
            <a:ext cx="5975605" cy="39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i="1" sz="2000"/>
            </a:lvl1pPr>
          </a:lstStyle>
          <a:p>
            <a:pPr/>
            <a:r>
              <a:t>Credits to Matthew Kerr for an optimised ephemeris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Dragonfl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100" sz="5000"/>
            </a:lvl1pPr>
          </a:lstStyle>
          <a:p>
            <a:pPr/>
            <a:r>
              <a:t>Dragonfly</a:t>
            </a:r>
          </a:p>
        </p:txBody>
      </p:sp>
      <p:sp>
        <p:nvSpPr>
          <p:cNvPr id="2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290" name="Group"/>
          <p:cNvGrpSpPr/>
          <p:nvPr/>
        </p:nvGrpSpPr>
        <p:grpSpPr>
          <a:xfrm>
            <a:off x="152399" y="1471543"/>
            <a:ext cx="12700001" cy="6810514"/>
            <a:chOff x="0" y="0"/>
            <a:chExt cx="12699999" cy="6810513"/>
          </a:xfrm>
        </p:grpSpPr>
        <p:pic>
          <p:nvPicPr>
            <p:cNvPr id="286" name="Dragonfly_LC_Fermi_0.06-0.15GeV_80.dat_UltimateToyModel_Quadruple_v1.85.pdf" descr="Dragonfly_LC_Fermi_0.06-0.15GeV_80.dat_UltimateToyModel_Quadruple_v1.85.pdf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3064732" cy="68105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7" name="Dragonfly_LC_Fermi_0.15-0.36GeV_80.dat_UltimateToyModel_Quadruple_v1.85.pdf" descr="Dragonfly_LC_Fermi_0.15-0.36GeV_80.dat_UltimateToyModel_Quadruple_v1.85.pd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0" b="0"/>
            <a:stretch>
              <a:fillRect/>
            </a:stretch>
          </p:blipFill>
          <p:spPr>
            <a:xfrm>
              <a:off x="3211756" y="0"/>
              <a:ext cx="3064732" cy="68105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8" name="Dragonfly_LC_Fermi_0.36-0.9GeV_80.dat_UltimateToyModel_Quadruple_v1.85.pdf" descr="Dragonfly_LC_Fermi_0.36-0.9GeV_80.dat_UltimateToyModel_Quadruple_v1.85.pdf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0"/>
            <a:stretch>
              <a:fillRect/>
            </a:stretch>
          </p:blipFill>
          <p:spPr>
            <a:xfrm>
              <a:off x="6423512" y="0"/>
              <a:ext cx="3064732" cy="68105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9" name="Dragonfly_LC_Fermi_0.9-3GeV_80.dat_UltimateToyModel_Quadruple_v1.85.pdf" descr="Dragonfly_LC_Fermi_0.9-3GeV_80.dat_UltimateToyModel_Quadruple_v1.85.pdf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0" t="0" r="0" b="0"/>
            <a:stretch>
              <a:fillRect/>
            </a:stretch>
          </p:blipFill>
          <p:spPr>
            <a:xfrm>
              <a:off x="9635268" y="0"/>
              <a:ext cx="3064732" cy="68105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91" name="Beam3 &amp; Beam4 are “ripple” components,…"/>
          <p:cNvSpPr txBox="1"/>
          <p:nvPr/>
        </p:nvSpPr>
        <p:spPr>
          <a:xfrm>
            <a:off x="546100" y="8297333"/>
            <a:ext cx="10208362" cy="870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 defTabSz="2438338">
              <a:lnSpc>
                <a:spcPct val="80000"/>
              </a:lnSpc>
              <a:defRPr b="1" spc="-56" sz="2800">
                <a:solidFill>
                  <a:srgbClr val="000000"/>
                </a:solidFill>
              </a:defRPr>
            </a:pPr>
            <a:r>
              <a:rPr>
                <a:solidFill>
                  <a:srgbClr val="942192"/>
                </a:solidFill>
              </a:rPr>
              <a:t>Beam3</a:t>
            </a:r>
            <a:r>
              <a:t> &amp; </a:t>
            </a:r>
            <a:r>
              <a:rPr>
                <a:solidFill>
                  <a:srgbClr val="FF2600"/>
                </a:solidFill>
              </a:rPr>
              <a:t>Beam4</a:t>
            </a:r>
            <a:r>
              <a:t> are “ripple” components,</a:t>
            </a:r>
          </a:p>
          <a:p>
            <a:pPr algn="l" defTabSz="2438338">
              <a:lnSpc>
                <a:spcPct val="80000"/>
              </a:lnSpc>
              <a:defRPr b="1" spc="-56" sz="2800">
                <a:solidFill>
                  <a:srgbClr val="000000"/>
                </a:solidFill>
              </a:defRPr>
            </a:pPr>
            <a:r>
              <a:t>accounting for bridges, overlapping with sharp primary peaks.</a:t>
            </a:r>
          </a:p>
        </p:txBody>
      </p:sp>
      <p:sp>
        <p:nvSpPr>
          <p:cNvPr id="292" name="Spin axis—l.o.s. angle (ΘA) = 80.9°…"/>
          <p:cNvSpPr txBox="1"/>
          <p:nvPr/>
        </p:nvSpPr>
        <p:spPr>
          <a:xfrm>
            <a:off x="3718449" y="512972"/>
            <a:ext cx="9150097" cy="872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algn="l" defTabSz="2438338">
              <a:lnSpc>
                <a:spcPct val="80000"/>
              </a:lnSpc>
              <a:defRPr b="1" spc="-56" sz="2800">
                <a:solidFill>
                  <a:srgbClr val="000000"/>
                </a:solidFill>
              </a:defRPr>
            </a:pPr>
            <a:r>
              <a:t>Spin axis—l.o.s. angle (Θ</a:t>
            </a:r>
            <a:r>
              <a:rPr baseline="-5999"/>
              <a:t>A</a:t>
            </a:r>
            <a:r>
              <a:t>) = 80.9°</a:t>
            </a:r>
          </a:p>
          <a:p>
            <a:pPr algn="l" defTabSz="2438338">
              <a:lnSpc>
                <a:spcPct val="80000"/>
              </a:lnSpc>
              <a:defRPr b="1" spc="-56" sz="2800">
                <a:solidFill>
                  <a:srgbClr val="000000"/>
                </a:solidFill>
              </a:defRPr>
            </a:pPr>
            <a:r>
              <a:t>PWN Torus: 85°—88° </a:t>
            </a:r>
            <a:r>
              <a:rPr b="0" i="1"/>
              <a:t>(Van Etten et al. 2008; Jin et al. 2023)</a:t>
            </a:r>
          </a:p>
        </p:txBody>
      </p:sp>
      <p:sp>
        <p:nvSpPr>
          <p:cNvPr id="293" name="Credits to Fermi 3PC for an event list"/>
          <p:cNvSpPr txBox="1"/>
          <p:nvPr/>
        </p:nvSpPr>
        <p:spPr>
          <a:xfrm>
            <a:off x="8644314" y="9145777"/>
            <a:ext cx="4281933" cy="399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r">
              <a:defRPr i="1" sz="2000"/>
            </a:lvl1pPr>
          </a:lstStyle>
          <a:p>
            <a:pPr/>
            <a:r>
              <a:t>Credits to Fermi 3PC for an event list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Away from the beam axis, the count rate generally drops.…"/>
          <p:cNvSpPr txBox="1"/>
          <p:nvPr>
            <p:ph type="body" idx="1"/>
          </p:nvPr>
        </p:nvSpPr>
        <p:spPr>
          <a:xfrm>
            <a:off x="254000" y="1397000"/>
            <a:ext cx="8942297" cy="7835935"/>
          </a:xfrm>
          <a:prstGeom prst="rect">
            <a:avLst/>
          </a:prstGeom>
        </p:spPr>
        <p:txBody>
          <a:bodyPr/>
          <a:lstStyle/>
          <a:p>
            <a:pPr marL="609600" indent="-609600" defTabSz="2438338">
              <a:spcBef>
                <a:spcPts val="3000"/>
              </a:spcBef>
              <a:defRPr sz="3600"/>
            </a:pPr>
            <a:r>
              <a:t>Away from the beam axis, the count rate generally drops.</a:t>
            </a:r>
          </a:p>
          <a:p>
            <a:pPr marL="609600" indent="-609600" defTabSz="2438338">
              <a:spcBef>
                <a:spcPts val="3000"/>
              </a:spcBef>
              <a:defRPr sz="3600"/>
            </a:pPr>
            <a:r>
              <a:t>This angle-dependent decrement could be countered/overcome by energy-dependent increment. </a:t>
            </a:r>
          </a:p>
          <a:p>
            <a:pPr marL="609600" indent="-609600" defTabSz="2438338">
              <a:spcBef>
                <a:spcPts val="3000"/>
              </a:spcBef>
              <a:defRPr sz="3600"/>
            </a:pPr>
            <a:r>
              <a:t>The interplay between energy-dependent beam shape &amp; Doppler Boost could lead to an </a:t>
            </a:r>
            <a:r>
              <a:rPr b="1"/>
              <a:t>extensive tail</a:t>
            </a:r>
            <a:r>
              <a:t> or even </a:t>
            </a:r>
            <a:r>
              <a:rPr b="1"/>
              <a:t>sub-spikes</a:t>
            </a:r>
            <a:r>
              <a:t> of a pulse component.</a:t>
            </a:r>
          </a:p>
          <a:p>
            <a:pPr marL="609600" indent="-609600" defTabSz="2438338">
              <a:spcBef>
                <a:spcPts val="3000"/>
              </a:spcBef>
              <a:defRPr sz="3600"/>
            </a:pPr>
            <a:r>
              <a:t>This effect is more conspicuous for Beams3—4. </a:t>
            </a:r>
          </a:p>
        </p:txBody>
      </p:sp>
      <p:sp>
        <p:nvSpPr>
          <p:cNvPr id="296" name="Magic of Doppler Boos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100" sz="5000"/>
            </a:lvl1pPr>
          </a:lstStyle>
          <a:p>
            <a:pPr/>
            <a:r>
              <a:t>Magic of Doppler Boost</a:t>
            </a:r>
          </a:p>
        </p:txBody>
      </p:sp>
      <p:sp>
        <p:nvSpPr>
          <p:cNvPr id="29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98" name="Vela_4phaseograms.pdf" descr="Vela_4phaseograms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220200" y="482600"/>
            <a:ext cx="3657600" cy="9144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Schematic_NatAstron.pdf" descr="Schematic_NatAstron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7833" y="1116713"/>
            <a:ext cx="10609134" cy="8391991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Schematic Diagrams"/>
          <p:cNvSpPr txBox="1"/>
          <p:nvPr>
            <p:ph type="title"/>
          </p:nvPr>
        </p:nvSpPr>
        <p:spPr>
          <a:xfrm>
            <a:off x="190500" y="440266"/>
            <a:ext cx="11607800" cy="1016001"/>
          </a:xfrm>
          <a:prstGeom prst="rect">
            <a:avLst/>
          </a:prstGeom>
        </p:spPr>
        <p:txBody>
          <a:bodyPr/>
          <a:lstStyle/>
          <a:p>
            <a:pPr/>
            <a:r>
              <a:t>Schematic Diagrams</a:t>
            </a:r>
          </a:p>
        </p:txBody>
      </p:sp>
      <p:sp>
        <p:nvSpPr>
          <p:cNvPr id="302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Definitions of Parameter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Definitions of Parameters</a:t>
            </a:r>
          </a:p>
        </p:txBody>
      </p:sp>
      <p:sp>
        <p:nvSpPr>
          <p:cNvPr id="305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306" name="All fit with 4 bands: 0.06—0.15, 0.15—0.35, 0.35—0.85 &amp; 0.85—3 GeV; Effectively excluding inverse-Compton"/>
          <p:cNvGraphicFramePr/>
          <p:nvPr/>
        </p:nvGraphicFramePr>
        <p:xfrm>
          <a:off x="119216" y="1688196"/>
          <a:ext cx="12888340" cy="6415308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847529"/>
                <a:gridCol w="1573821"/>
                <a:gridCol w="1204315"/>
                <a:gridCol w="8140700"/>
              </a:tblGrid>
              <a:tr h="351147">
                <a:tc gridSpan="2"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Spin axis—l.o.s.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ΘA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angle between our l.o.s. and the pulsar’s rotational axis.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351147">
                <a:tc rowSpan="8"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Beam1 &amp; Beam2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 rowSpan="3"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Emission site location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d*sin(θB)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average radial separation of the emission site from the pulsar centre.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351147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d*cos(θB)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average vertical separation of the emission site from the pulsar centre.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68143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t0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phase (in the detector frame) corresponding to the moment when the Beam1’s emission site is at its closest approach to our l.o.s.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351147">
                <a:tc vMerge="1">
                  <a:tcPr/>
                </a:tc>
                <a:tc rowSpan="3"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Bulk motion (related to Doppler Shift)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γLor1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average Lorentz factor of the collective motion of the emission site.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351147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θM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bulk velocity vector’s zenith angle measured from the rotational axis.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351147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θN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azimuthal angle by which the bulk velocity vector is ahead of the emission site.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351147">
                <a:tc vMerge="1">
                  <a:tcPr/>
                </a:tc>
                <a:tc rowSpan="2"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Beam axis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θC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beam axis’s zenith angle measured from the rotational axis.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351147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θQ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azimuthal angle by which the beam axis is ahead of the emission site.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351147">
                <a:tc rowSpan="8"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Beam3 &amp; Beam4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 rowSpan="3"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Emission site location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D*sin(φB)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average radial separation of the emission site from the pulsar centre.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351147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D*cos(φB)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average vertical separation of the emission site from the pulsar centre.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68143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T0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phase (in the detector frame) corresponding to the moment when the Beam3’s emission site is at its closest approach to our l.o.s.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351147">
                <a:tc vMerge="1">
                  <a:tcPr/>
                </a:tc>
                <a:tc rowSpan="3"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Bulk motion (related to Doppler Shift)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γLor3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average Lorentz factor of the collective motion of the emission site.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351147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φM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bulk velocity vector’s zenith angle measured from the rotational axis.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351147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φN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azimuthal angle by which the bulk velocity vector is ahead of the emission site.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351147">
                <a:tc vMerge="1">
                  <a:tcPr/>
                </a:tc>
                <a:tc rowSpan="2"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Beam axis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φC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beam axis’s zenith angle measured from the rotational axis.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351147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b="1" sz="1700"/>
                        <a:t>φQ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1700"/>
                        <a:t>The azimuthal angle by which the beam axis is ahead of the emission site.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  <p:sp>
        <p:nvSpPr>
          <p:cNvPr id="307" name="Clarifications: Magnetic poles are Not parametrised. Rotational axis = Zenith."/>
          <p:cNvSpPr txBox="1"/>
          <p:nvPr/>
        </p:nvSpPr>
        <p:spPr>
          <a:xfrm>
            <a:off x="80819" y="8623920"/>
            <a:ext cx="12843162" cy="462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 defTabSz="2438338">
              <a:defRPr sz="2400">
                <a:solidFill>
                  <a:srgbClr val="000000"/>
                </a:solidFill>
              </a:defRPr>
            </a:pPr>
            <a:r>
              <a:rPr b="1"/>
              <a:t>Clarifications:</a:t>
            </a:r>
            <a:r>
              <a:t> Magnetic poles are Not parametrised. Rotational axis = Zenith.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ircle"/>
          <p:cNvSpPr/>
          <p:nvPr/>
        </p:nvSpPr>
        <p:spPr>
          <a:xfrm>
            <a:off x="-4489652" y="387350"/>
            <a:ext cx="8189554" cy="8189553"/>
          </a:xfrm>
          <a:prstGeom prst="ellipse">
            <a:avLst/>
          </a:prstGeom>
          <a:ln w="63500">
            <a:solidFill>
              <a:srgbClr val="0433FF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7" name="Rectangle"/>
          <p:cNvSpPr/>
          <p:nvPr/>
        </p:nvSpPr>
        <p:spPr>
          <a:xfrm>
            <a:off x="-1194833" y="-443217"/>
            <a:ext cx="5219045" cy="475065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8" name="Pulsar is rotating rapidly…"/>
          <p:cNvSpPr txBox="1"/>
          <p:nvPr>
            <p:ph type="body" sz="quarter" idx="1"/>
          </p:nvPr>
        </p:nvSpPr>
        <p:spPr>
          <a:xfrm>
            <a:off x="230479" y="1380745"/>
            <a:ext cx="6763606" cy="2511282"/>
          </a:xfrm>
          <a:prstGeom prst="rect">
            <a:avLst/>
          </a:prstGeom>
        </p:spPr>
        <p:txBody>
          <a:bodyPr/>
          <a:lstStyle/>
          <a:p>
            <a:pPr marL="609600" indent="-609600" defTabSz="2438338">
              <a:spcBef>
                <a:spcPts val="4500"/>
              </a:spcBef>
            </a:pPr>
            <a:r>
              <a:t>Pulsar is rotating rapidly</a:t>
            </a:r>
          </a:p>
          <a:p>
            <a:pPr lvl="2" marL="1828800" indent="-609600" defTabSz="2438338">
              <a:spcBef>
                <a:spcPts val="4500"/>
              </a:spcBef>
            </a:pPr>
            <a:r>
              <a:t>Equivalently, our line of sight (l.o.s.) is revolving around pulsar</a:t>
            </a:r>
          </a:p>
        </p:txBody>
      </p:sp>
      <p:sp>
        <p:nvSpPr>
          <p:cNvPr id="159" name="Why is pulsar emission periodic? Observer’s perspectiv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508519">
              <a:defRPr spc="-69" sz="3480"/>
            </a:pPr>
            <a:r>
              <a:t>Why is pulsar emission periodic? </a:t>
            </a:r>
            <a:r>
              <a:rPr i="1"/>
              <a:t>Observer’s perspective</a:t>
            </a:r>
          </a:p>
        </p:txBody>
      </p:sp>
      <p:sp>
        <p:nvSpPr>
          <p:cNvPr id="160" name="Slide Number"/>
          <p:cNvSpPr txBox="1"/>
          <p:nvPr>
            <p:ph type="sldNum" sz="quarter" idx="2"/>
          </p:nvPr>
        </p:nvSpPr>
        <p:spPr>
          <a:xfrm>
            <a:off x="12102067" y="13230918"/>
            <a:ext cx="179866" cy="27709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3" tIns="27093" rIns="27093" bIns="27093"/>
          <a:lstStyle/>
          <a:p>
            <a:pPr/>
            <a:fld id="{86CB4B4D-7CA3-9044-876B-883B54F8677D}" type="slidenum"/>
          </a:p>
        </p:txBody>
      </p:sp>
      <p:grpSp>
        <p:nvGrpSpPr>
          <p:cNvPr id="166" name="Group"/>
          <p:cNvGrpSpPr/>
          <p:nvPr/>
        </p:nvGrpSpPr>
        <p:grpSpPr>
          <a:xfrm>
            <a:off x="7007085" y="2394664"/>
            <a:ext cx="5997716" cy="5976372"/>
            <a:chOff x="0" y="0"/>
            <a:chExt cx="5997714" cy="5976370"/>
          </a:xfrm>
        </p:grpSpPr>
        <p:pic>
          <p:nvPicPr>
            <p:cNvPr id="161" name="los-rot80.2217550764815deg_rot-mag23.569658848154635deg.pdf" descr="los-rot80.2217550764815deg_rot-mag23.569658848154635deg.pdf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0" y="0"/>
              <a:ext cx="5997715" cy="597637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2" name="Oval"/>
            <p:cNvSpPr/>
            <p:nvPr/>
          </p:nvSpPr>
          <p:spPr>
            <a:xfrm>
              <a:off x="1041718" y="3919596"/>
              <a:ext cx="824379" cy="499156"/>
            </a:xfrm>
            <a:prstGeom prst="ellipse">
              <a:avLst/>
            </a:prstGeom>
            <a:noFill/>
            <a:ln w="76200" cap="flat">
              <a:solidFill>
                <a:srgbClr val="FF26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163" name="Oval"/>
            <p:cNvSpPr/>
            <p:nvPr/>
          </p:nvSpPr>
          <p:spPr>
            <a:xfrm>
              <a:off x="3012879" y="4581354"/>
              <a:ext cx="824379" cy="499156"/>
            </a:xfrm>
            <a:prstGeom prst="ellipse">
              <a:avLst/>
            </a:prstGeom>
            <a:noFill/>
            <a:ln w="76200" cap="flat">
              <a:solidFill>
                <a:srgbClr val="FF26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164" name="Oval"/>
            <p:cNvSpPr/>
            <p:nvPr/>
          </p:nvSpPr>
          <p:spPr>
            <a:xfrm>
              <a:off x="4952863" y="3919596"/>
              <a:ext cx="824379" cy="499156"/>
            </a:xfrm>
            <a:prstGeom prst="ellipse">
              <a:avLst/>
            </a:prstGeom>
            <a:noFill/>
            <a:ln w="76200" cap="flat">
              <a:solidFill>
                <a:srgbClr val="FF2600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165" name="The moments of peak detections"/>
            <p:cNvSpPr txBox="1"/>
            <p:nvPr/>
          </p:nvSpPr>
          <p:spPr>
            <a:xfrm>
              <a:off x="978893" y="4361735"/>
              <a:ext cx="2061601" cy="7922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2438338">
                <a:defRPr b="1" sz="1979">
                  <a:solidFill>
                    <a:srgbClr val="FF2600"/>
                  </a:solidFill>
                </a:defRPr>
              </a:lvl1pPr>
            </a:lstStyle>
            <a:p>
              <a:pPr/>
              <a:r>
                <a:t>The moments of peak detections</a:t>
              </a:r>
            </a:p>
          </p:txBody>
        </p:sp>
      </p:grpSp>
      <p:sp>
        <p:nvSpPr>
          <p:cNvPr id="167" name="Circle"/>
          <p:cNvSpPr/>
          <p:nvPr/>
        </p:nvSpPr>
        <p:spPr>
          <a:xfrm>
            <a:off x="3052490" y="6888867"/>
            <a:ext cx="327707" cy="327708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8" name="Circle"/>
          <p:cNvSpPr/>
          <p:nvPr/>
        </p:nvSpPr>
        <p:spPr>
          <a:xfrm>
            <a:off x="2397076" y="6233453"/>
            <a:ext cx="1638533" cy="1638534"/>
          </a:xfrm>
          <a:prstGeom prst="ellipse">
            <a:avLst/>
          </a:prstGeom>
          <a:ln w="1270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9" name="Circle"/>
          <p:cNvSpPr/>
          <p:nvPr/>
        </p:nvSpPr>
        <p:spPr>
          <a:xfrm>
            <a:off x="2732391" y="6568769"/>
            <a:ext cx="967902" cy="967902"/>
          </a:xfrm>
          <a:prstGeom prst="ellipse">
            <a:avLst/>
          </a:prstGeom>
          <a:ln w="254000">
            <a:solidFill>
              <a:srgbClr val="000000"/>
            </a:solidFill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0" name="Circle"/>
          <p:cNvSpPr/>
          <p:nvPr/>
        </p:nvSpPr>
        <p:spPr>
          <a:xfrm>
            <a:off x="2085207" y="5921584"/>
            <a:ext cx="2262273" cy="2262273"/>
          </a:xfrm>
          <a:prstGeom prst="ellipse">
            <a:avLst/>
          </a:prstGeom>
          <a:ln w="508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71437" tIns="71437" rIns="71437" bIns="71437" anchor="ctr"/>
          <a:lstStyle/>
          <a:p>
            <a:pPr defTabSz="821531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1" name="Circle"/>
          <p:cNvSpPr/>
          <p:nvPr/>
        </p:nvSpPr>
        <p:spPr>
          <a:xfrm>
            <a:off x="1808725" y="5645102"/>
            <a:ext cx="2815236" cy="2815237"/>
          </a:xfrm>
          <a:prstGeom prst="ellipse">
            <a:avLst/>
          </a:prstGeom>
          <a:ln w="50800" cap="rnd">
            <a:solidFill>
              <a:srgbClr val="000000"/>
            </a:solidFill>
            <a:custDash>
              <a:ds d="100000" sp="200000"/>
            </a:custDash>
          </a:ln>
        </p:spPr>
        <p:txBody>
          <a:bodyPr lIns="71437" tIns="71437" rIns="71437" bIns="71437" anchor="ctr"/>
          <a:lstStyle/>
          <a:p>
            <a:pPr defTabSz="821531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2" name="Cross section of a pulsar’s beam"/>
          <p:cNvSpPr txBox="1"/>
          <p:nvPr/>
        </p:nvSpPr>
        <p:spPr>
          <a:xfrm>
            <a:off x="395860" y="8470521"/>
            <a:ext cx="5199251" cy="440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2438339">
              <a:defRPr sz="1979">
                <a:solidFill>
                  <a:srgbClr val="000000"/>
                </a:solidFill>
              </a:defRPr>
            </a:lvl1pPr>
          </a:lstStyle>
          <a:p>
            <a:pPr/>
            <a:r>
              <a:t>Cross section of a pulsar’s beam</a:t>
            </a:r>
          </a:p>
        </p:txBody>
      </p:sp>
      <p:sp>
        <p:nvSpPr>
          <p:cNvPr id="173" name="Trajectory of l.o.s. cuts through the beam periodically"/>
          <p:cNvSpPr txBox="1"/>
          <p:nvPr/>
        </p:nvSpPr>
        <p:spPr>
          <a:xfrm>
            <a:off x="1097099" y="4430584"/>
            <a:ext cx="2713832" cy="12043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2438339">
              <a:defRPr sz="2200">
                <a:solidFill>
                  <a:srgbClr val="0433FF"/>
                </a:solidFill>
              </a:defRPr>
            </a:lvl1pPr>
          </a:lstStyle>
          <a:p>
            <a:pPr/>
            <a:r>
              <a:t>Trajectory of l.o.s. cuts through the beam periodically</a:t>
            </a:r>
          </a:p>
        </p:txBody>
      </p:sp>
      <p:pic>
        <p:nvPicPr>
          <p:cNvPr id="174" name="Rectangle Rectangle" descr="Rectangle Rectangle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5441" y="4294260"/>
            <a:ext cx="5760089" cy="4649841"/>
          </a:xfrm>
          <a:prstGeom prst="rect">
            <a:avLst/>
          </a:prstGeom>
        </p:spPr>
      </p:pic>
      <p:sp>
        <p:nvSpPr>
          <p:cNvPr id="181" name="Connection Line"/>
          <p:cNvSpPr/>
          <p:nvPr/>
        </p:nvSpPr>
        <p:spPr>
          <a:xfrm>
            <a:off x="1030675" y="7682549"/>
            <a:ext cx="1491681" cy="9043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7455" y="19408"/>
                  <a:pt x="14655" y="12208"/>
                  <a:pt x="21600" y="0"/>
                </a:cubicBezTo>
              </a:path>
            </a:pathLst>
          </a:custGeom>
          <a:ln w="127000">
            <a:solidFill>
              <a:srgbClr val="0433FF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177" name="Eye"/>
          <p:cNvSpPr/>
          <p:nvPr/>
        </p:nvSpPr>
        <p:spPr>
          <a:xfrm>
            <a:off x="1169290" y="7804362"/>
            <a:ext cx="834904" cy="4353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6707" y="0"/>
                  <a:pt x="2918" y="3569"/>
                  <a:pt x="407" y="9790"/>
                </a:cubicBezTo>
                <a:lnTo>
                  <a:pt x="0" y="10800"/>
                </a:lnTo>
                <a:lnTo>
                  <a:pt x="407" y="11810"/>
                </a:lnTo>
                <a:cubicBezTo>
                  <a:pt x="2918" y="18032"/>
                  <a:pt x="6707" y="21600"/>
                  <a:pt x="10800" y="21600"/>
                </a:cubicBezTo>
                <a:cubicBezTo>
                  <a:pt x="14893" y="21600"/>
                  <a:pt x="18680" y="18032"/>
                  <a:pt x="21192" y="11810"/>
                </a:cubicBezTo>
                <a:lnTo>
                  <a:pt x="21600" y="10800"/>
                </a:lnTo>
                <a:lnTo>
                  <a:pt x="21192" y="9790"/>
                </a:lnTo>
                <a:cubicBezTo>
                  <a:pt x="18680" y="3569"/>
                  <a:pt x="14893" y="0"/>
                  <a:pt x="10800" y="0"/>
                </a:cubicBezTo>
                <a:close/>
                <a:moveTo>
                  <a:pt x="8667" y="3677"/>
                </a:moveTo>
                <a:cubicBezTo>
                  <a:pt x="7382" y="5094"/>
                  <a:pt x="6517" y="7753"/>
                  <a:pt x="6517" y="10800"/>
                </a:cubicBezTo>
                <a:cubicBezTo>
                  <a:pt x="6517" y="13847"/>
                  <a:pt x="7382" y="16502"/>
                  <a:pt x="8667" y="17920"/>
                </a:cubicBezTo>
                <a:cubicBezTo>
                  <a:pt x="6166" y="17019"/>
                  <a:pt x="3899" y="14543"/>
                  <a:pt x="2199" y="10800"/>
                </a:cubicBezTo>
                <a:cubicBezTo>
                  <a:pt x="3899" y="7057"/>
                  <a:pt x="6166" y="4577"/>
                  <a:pt x="8667" y="3677"/>
                </a:cubicBezTo>
                <a:close/>
                <a:moveTo>
                  <a:pt x="12931" y="3677"/>
                </a:moveTo>
                <a:cubicBezTo>
                  <a:pt x="15432" y="4577"/>
                  <a:pt x="17699" y="7057"/>
                  <a:pt x="19400" y="10800"/>
                </a:cubicBezTo>
                <a:cubicBezTo>
                  <a:pt x="17699" y="14543"/>
                  <a:pt x="15432" y="17019"/>
                  <a:pt x="12931" y="17920"/>
                </a:cubicBezTo>
                <a:cubicBezTo>
                  <a:pt x="14216" y="16502"/>
                  <a:pt x="15081" y="13847"/>
                  <a:pt x="15081" y="10800"/>
                </a:cubicBezTo>
                <a:cubicBezTo>
                  <a:pt x="15081" y="7753"/>
                  <a:pt x="14216" y="5094"/>
                  <a:pt x="12931" y="3677"/>
                </a:cubicBezTo>
                <a:close/>
                <a:moveTo>
                  <a:pt x="12219" y="6169"/>
                </a:moveTo>
                <a:cubicBezTo>
                  <a:pt x="12805" y="6169"/>
                  <a:pt x="13279" y="7078"/>
                  <a:pt x="13279" y="8201"/>
                </a:cubicBezTo>
                <a:cubicBezTo>
                  <a:pt x="13279" y="9324"/>
                  <a:pt x="12805" y="10234"/>
                  <a:pt x="12219" y="10234"/>
                </a:cubicBezTo>
                <a:cubicBezTo>
                  <a:pt x="11634" y="10234"/>
                  <a:pt x="11159" y="9324"/>
                  <a:pt x="11159" y="8201"/>
                </a:cubicBezTo>
                <a:cubicBezTo>
                  <a:pt x="11159" y="7078"/>
                  <a:pt x="11634" y="6169"/>
                  <a:pt x="12219" y="6169"/>
                </a:cubicBezTo>
                <a:close/>
              </a:path>
            </a:pathLst>
          </a:custGeom>
          <a:solidFill>
            <a:srgbClr val="0433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8" name="A beam’s “real” peak is never observable"/>
          <p:cNvSpPr txBox="1"/>
          <p:nvPr/>
        </p:nvSpPr>
        <p:spPr>
          <a:xfrm>
            <a:off x="5893364" y="8248879"/>
            <a:ext cx="7104186" cy="11173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609600" indent="-609600" algn="l" defTabSz="2438338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sz="2640">
                <a:solidFill>
                  <a:srgbClr val="000000"/>
                </a:solidFill>
              </a:defRPr>
            </a:pPr>
            <a:r>
              <a:t>A beam’s “real” peak is </a:t>
            </a:r>
            <a:r>
              <a:rPr i="1"/>
              <a:t>never</a:t>
            </a:r>
            <a:r>
              <a:t> observable</a:t>
            </a:r>
          </a:p>
        </p:txBody>
      </p:sp>
      <p:sp>
        <p:nvSpPr>
          <p:cNvPr id="179" name="Rectangle"/>
          <p:cNvSpPr/>
          <p:nvPr/>
        </p:nvSpPr>
        <p:spPr>
          <a:xfrm>
            <a:off x="-1115024" y="7934412"/>
            <a:ext cx="1250772" cy="129021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2" name="Connection Line"/>
          <p:cNvSpPr/>
          <p:nvPr/>
        </p:nvSpPr>
        <p:spPr>
          <a:xfrm>
            <a:off x="2961047" y="6198874"/>
            <a:ext cx="5339343" cy="688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786" fill="norm" stroke="1" extrusionOk="0">
                <a:moveTo>
                  <a:pt x="0" y="16786"/>
                </a:moveTo>
                <a:cubicBezTo>
                  <a:pt x="6634" y="-1414"/>
                  <a:pt x="13834" y="-4814"/>
                  <a:pt x="21600" y="6587"/>
                </a:cubicBezTo>
              </a:path>
            </a:pathLst>
          </a:custGeom>
          <a:ln w="50800">
            <a:solidFill>
              <a:srgbClr val="FF2600"/>
            </a:solidFill>
            <a:miter lim="400000"/>
            <a:headEnd type="triangle"/>
            <a:tailEnd type="triangle"/>
          </a:ln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Beams 1–2 originate radially close to the light-cylinder wall, suggesting emission from the outermost magnetospheric zones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Beams 1–2 originate radially close to the light-cylinder wall, suggesting emission from the </a:t>
            </a:r>
            <a:r>
              <a:rPr b="1"/>
              <a:t>outermost magnetospheric zones</a:t>
            </a:r>
            <a:r>
              <a:t>.</a:t>
            </a:r>
          </a:p>
          <a:p>
            <a:pPr/>
            <a:r>
              <a:t>θN ≃ 80°−100° ==&gt; </a:t>
            </a:r>
            <a:r>
              <a:rPr b="1"/>
              <a:t>Bulk motions remain nearly tangential</a:t>
            </a:r>
            <a:r>
              <a:t> and strongly tied to quasi-rigidly co-rotating field-line bundles near the last closed field lines.</a:t>
            </a:r>
          </a:p>
          <a:p>
            <a:pPr/>
            <a:r>
              <a:t>θM declines with age ==&gt; Flows roughly follow </a:t>
            </a:r>
            <a:r>
              <a:rPr b="1"/>
              <a:t>field lines</a:t>
            </a:r>
            <a:r>
              <a:t> whose </a:t>
            </a:r>
            <a:r>
              <a:rPr b="1"/>
              <a:t>tangents in older systems progressively align with the equatorial plane.</a:t>
            </a:r>
          </a:p>
        </p:txBody>
      </p:sp>
      <p:sp>
        <p:nvSpPr>
          <p:cNvPr id="310" name="Magnetosphere (Beams 1–2) &amp; Age Trend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Magnetosphere (Beams 1–2) &amp; Age Trends</a:t>
            </a:r>
          </a:p>
        </p:txBody>
      </p:sp>
      <p:sp>
        <p:nvSpPr>
          <p:cNvPr id="3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Beams 3–4 arise at smaller cylindrical radii but higher vertical altitudes, implying a rotation-decoupled outflow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Beams 3–4 arise at smaller cylindrical radii but higher vertical altitudes, implying a </a:t>
            </a:r>
            <a:r>
              <a:rPr b="1"/>
              <a:t>rotation-decoupled outflow</a:t>
            </a:r>
            <a:r>
              <a:t>.</a:t>
            </a:r>
          </a:p>
          <a:p>
            <a:pPr/>
            <a:r>
              <a:rPr b="1"/>
              <a:t>The vertical migration of Beams 3–4 traces the weakening magnetic confinement with age:</a:t>
            </a:r>
            <a:r>
              <a:t> </a:t>
            </a:r>
          </a:p>
          <a:p>
            <a:pPr lvl="1">
              <a:buChar char="-"/>
            </a:pPr>
            <a:r>
              <a:t>Very young Crab’s high magnetization and strong field-tension keep the outflow zones still entangled with the outer magnetosphere; </a:t>
            </a:r>
          </a:p>
          <a:p>
            <a:pPr lvl="1">
              <a:buChar char="-"/>
            </a:pPr>
            <a:r>
              <a:t>Adolescent Vela and Dragonfly (with reduced magnetisation &amp; reduced field-tension) allow vertical inflation of the emission zone and and clearer outflow-dominated geometry.</a:t>
            </a:r>
          </a:p>
          <a:p>
            <a:pPr/>
            <a:r>
              <a:t>Two sites at one hemisphere are nearly co-longitudinal: |Δφ</a:t>
            </a:r>
            <a:r>
              <a:rPr baseline="-5999"/>
              <a:t>site</a:t>
            </a:r>
            <a:r>
              <a:t>| ≲ 12°.</a:t>
            </a:r>
          </a:p>
        </p:txBody>
      </p:sp>
      <p:sp>
        <p:nvSpPr>
          <p:cNvPr id="314" name="Outflow (Beams 3–4) &amp; Age Trend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Outflow (Beams 3–4) &amp; Age Trends</a:t>
            </a:r>
          </a:p>
        </p:txBody>
      </p:sp>
      <p:sp>
        <p:nvSpPr>
          <p:cNvPr id="315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Hoop stress of the toroidal magnetic field naturally narrows high-latitude outflows toward the spin axis, giving smaller radial separations at higher altitudes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2000"/>
              </a:spcBef>
            </a:pPr>
            <a:r>
              <a:rPr b="1"/>
              <a:t>Hoop stress of the toroidal magnetic field</a:t>
            </a:r>
            <a:r>
              <a:t> naturally narrows high-latitude outflows toward the spin axis, giving smaller radial separations at higher altitudes.</a:t>
            </a:r>
          </a:p>
          <a:p>
            <a:pPr>
              <a:spcBef>
                <a:spcPts val="2000"/>
              </a:spcBef>
            </a:pPr>
          </a:p>
          <a:p>
            <a:pPr>
              <a:spcBef>
                <a:spcPts val="2000"/>
              </a:spcBef>
            </a:pPr>
            <a:r>
              <a:t>Two beam axes at one hemisphere are azimuthally (i.e. longitudinally) separated by Δφ</a:t>
            </a:r>
            <a:r>
              <a:rPr baseline="-5999"/>
              <a:t>beam</a:t>
            </a:r>
            <a:r>
              <a:t> ≃ 40°–65°.</a:t>
            </a:r>
          </a:p>
          <a:p>
            <a:pPr lvl="1">
              <a:spcBef>
                <a:spcPts val="2000"/>
              </a:spcBef>
              <a:buChar char="-"/>
            </a:pPr>
            <a:r>
              <a:t>Outflow-transition layer is swept back by plasma inertia and a growing toroidal field component.</a:t>
            </a:r>
          </a:p>
        </p:txBody>
      </p:sp>
      <p:sp>
        <p:nvSpPr>
          <p:cNvPr id="318" name="Toroidal Magnetic Fiel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Toroidal Magnetic Field</a:t>
            </a:r>
          </a:p>
        </p:txBody>
      </p:sp>
      <p:sp>
        <p:nvSpPr>
          <p:cNvPr id="3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Fitted γLor should be regarded as an effective Lorentz factor along the beam direction.…"/>
          <p:cNvSpPr txBox="1"/>
          <p:nvPr>
            <p:ph type="body" idx="1"/>
          </p:nvPr>
        </p:nvSpPr>
        <p:spPr>
          <a:xfrm>
            <a:off x="698500" y="1193800"/>
            <a:ext cx="11607800" cy="8055670"/>
          </a:xfrm>
          <a:prstGeom prst="rect">
            <a:avLst/>
          </a:prstGeom>
        </p:spPr>
        <p:txBody>
          <a:bodyPr/>
          <a:lstStyle/>
          <a:p>
            <a:pPr/>
            <a:r>
              <a:t>Fitted γ</a:t>
            </a:r>
            <a:r>
              <a:rPr baseline="-5999"/>
              <a:t>Lor</a:t>
            </a:r>
            <a:r>
              <a:t> should be regarded as an </a:t>
            </a:r>
            <a:r>
              <a:rPr b="1"/>
              <a:t>effective</a:t>
            </a:r>
            <a:r>
              <a:t> Lorentz factor along the beam direction.</a:t>
            </a:r>
          </a:p>
          <a:p>
            <a:pPr/>
            <a:r>
              <a:t>In general, the pulse-emitting plasma is </a:t>
            </a:r>
            <a:r>
              <a:rPr b="1"/>
              <a:t>mildly relativistic</a:t>
            </a:r>
            <a:r>
              <a:t> </a:t>
            </a:r>
            <a:br/>
            <a:r>
              <a:t>(1.03 ≲ γ</a:t>
            </a:r>
            <a:r>
              <a:rPr baseline="-5999"/>
              <a:t>Lor</a:t>
            </a:r>
            <a:r>
              <a:t> ≲ 1.5) for all three pulsars. </a:t>
            </a:r>
          </a:p>
          <a:p>
            <a:pPr lvl="1">
              <a:buChar char="-"/>
            </a:pPr>
            <a:r>
              <a:t>==&gt; Pulsed emissions are likely associated with magnetosphere &amp; outflow-transition layer.</a:t>
            </a:r>
          </a:p>
          <a:p>
            <a:pPr lvl="1" marL="381000"/>
            <a:r>
              <a:t>Relatively large bulk Lorentz factor (γ</a:t>
            </a:r>
            <a:r>
              <a:rPr baseline="-5999"/>
              <a:t>Lor</a:t>
            </a:r>
            <a:r>
              <a:t> &gt; 10) is inferred for </a:t>
            </a:r>
            <a:br/>
            <a:r>
              <a:t>primary pair in Vela </a:t>
            </a:r>
          </a:p>
          <a:p>
            <a:pPr lvl="1">
              <a:buChar char="-"/>
            </a:pPr>
            <a:r>
              <a:t>==&gt; Consistent with particularly fast flows in the outer magnetosphere</a:t>
            </a:r>
          </a:p>
          <a:p>
            <a:pPr lvl="1">
              <a:buChar char="-"/>
            </a:pPr>
            <a:r>
              <a:t>Coincidently, primary site of Vela is around the edge of the light cylinder (d*sinθ</a:t>
            </a:r>
            <a:r>
              <a:rPr baseline="-5999"/>
              <a:t>B</a:t>
            </a:r>
            <a:r>
              <a:t> ≃ 1.0 R</a:t>
            </a:r>
            <a:r>
              <a:rPr baseline="-5999"/>
              <a:t>LC</a:t>
            </a:r>
            <a:r>
              <a:t>)</a:t>
            </a:r>
          </a:p>
          <a:p>
            <a:pPr lvl="1" marL="381000"/>
            <a:r>
              <a:t>True flow in the transition layer may well contain ultra-relativistic components, but turbulence, pitch-angle spreads and the extended current-sheet geometry can dilute the net beaming towards the observer</a:t>
            </a:r>
          </a:p>
        </p:txBody>
      </p:sp>
      <p:sp>
        <p:nvSpPr>
          <p:cNvPr id="322" name="Mildly Relativistic &amp; Highly Relativistic Bulk Flow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Mildly Relativistic &amp; Highly Relativistic Bulk Flow</a:t>
            </a:r>
          </a:p>
        </p:txBody>
      </p:sp>
      <p:sp>
        <p:nvSpPr>
          <p:cNvPr id="3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Angular separation between a beam axis and a bulk flow direction are computed using the scalar product formula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Angular separation between a beam axis and a bulk flow direction are computed using the scalar product formula.</a:t>
            </a:r>
          </a:p>
          <a:p>
            <a:pPr/>
          </a:p>
          <a:p>
            <a:pPr/>
          </a:p>
          <a:p>
            <a:pPr/>
            <a:r>
              <a:t>Observed γ-ray beams trace bulk flows, rather than being strongly smeared by large pitch angles or long propagation distances.</a:t>
            </a:r>
          </a:p>
          <a:p>
            <a:pPr/>
            <a:r>
              <a:t>Along beam axis: Intrinsically brightest emission pattern.</a:t>
            </a:r>
          </a:p>
          <a:p>
            <a:pPr/>
            <a:r>
              <a:t>Along bulk-flow direction: Maximal Doppler boosting.</a:t>
            </a:r>
          </a:p>
        </p:txBody>
      </p:sp>
      <p:sp>
        <p:nvSpPr>
          <p:cNvPr id="326" name="Beam–Motion Alignmen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Beam–Motion Alignment</a:t>
            </a:r>
          </a:p>
        </p:txBody>
      </p:sp>
      <p:sp>
        <p:nvSpPr>
          <p:cNvPr id="3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328" name="Table 1"/>
          <p:cNvGraphicFramePr/>
          <p:nvPr/>
        </p:nvGraphicFramePr>
        <p:xfrm>
          <a:off x="2551477" y="2603500"/>
          <a:ext cx="7914546" cy="2126004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0" rtl="0">
                <a:tableStyleId>{C7B018BB-80A7-4F77-B60F-C8B233D01FF8}</a:tableStyleId>
              </a:tblPr>
              <a:tblGrid>
                <a:gridCol w="1975461"/>
                <a:gridCol w="1975461"/>
                <a:gridCol w="1975461"/>
                <a:gridCol w="1975461"/>
              </a:tblGrid>
              <a:tr h="573148">
                <a:tc>
                  <a:txBody>
                    <a:bodyPr/>
                    <a:lstStyle/>
                    <a:p>
                      <a:pPr>
                        <a:defRPr sz="3000"/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b="0" sz="1800"/>
                      </a:pPr>
                      <a:r>
                        <a:rPr b="1" sz="3000"/>
                        <a:t>Crab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b="0" sz="1800"/>
                      </a:pPr>
                      <a:r>
                        <a:rPr b="1" sz="3000"/>
                        <a:t>Vela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b="0" sz="1800"/>
                      </a:pPr>
                      <a:r>
                        <a:rPr b="1" sz="3000"/>
                        <a:t>Dragonfly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73148">
                <a:tc>
                  <a:txBody>
                    <a:bodyPr/>
                    <a:lstStyle/>
                    <a:p>
                      <a:pPr>
                        <a:defRPr b="0" sz="1800"/>
                      </a:pPr>
                      <a:r>
                        <a:rPr b="1" sz="3000"/>
                        <a:t>Δθ (°)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000"/>
                        <a:t>3.9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000"/>
                        <a:t>23.9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000"/>
                        <a:t>1.0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573148">
                <a:tc>
                  <a:txBody>
                    <a:bodyPr/>
                    <a:lstStyle/>
                    <a:p>
                      <a:pPr>
                        <a:defRPr b="0" sz="1800"/>
                      </a:pPr>
                      <a:r>
                        <a:rPr b="1" sz="3000"/>
                        <a:t>Δϕ (°)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000"/>
                        <a:t>10.3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000"/>
                        <a:t>2.6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000"/>
                        <a:t>2.1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Beams 1–2 are rooted near the last closed field lines and following extended trajectories that graze the light-cylinder boundary ==&gt; Compatible with curvature radiation  (e.g. outer gap/slot gap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 b="1"/>
              <a:t>Beams 1–2</a:t>
            </a:r>
            <a:r>
              <a:t> are rooted near the last closed field lines and following extended trajectories that graze the light-cylinder boundary</a:t>
            </a:r>
            <a:br/>
            <a:r>
              <a:t>==&gt; Compatible with </a:t>
            </a:r>
            <a:r>
              <a:rPr b="1"/>
              <a:t>curvature radiation </a:t>
            </a:r>
            <a:br>
              <a:rPr b="1"/>
            </a:br>
            <a:r>
              <a:t>(e.g. outer gap/slot gap)</a:t>
            </a:r>
          </a:p>
          <a:p>
            <a:pPr/>
            <a:r>
              <a:rPr b="1"/>
              <a:t>Beams 3–4</a:t>
            </a:r>
            <a:r>
              <a:t> emerge at larger |z| in regions where the magnetic field is predominantly toroidal and the flow has entered the wind zone</a:t>
            </a:r>
            <a:br/>
            <a:r>
              <a:t>==&gt; Suited to </a:t>
            </a:r>
            <a:r>
              <a:rPr b="1"/>
              <a:t>synchrotron radiation</a:t>
            </a:r>
            <a:br>
              <a:rPr b="1"/>
            </a:br>
            <a:r>
              <a:t>(e.g. wind current sheet)</a:t>
            </a:r>
          </a:p>
          <a:p>
            <a:pPr/>
            <a:endParaRPr b="1"/>
          </a:p>
          <a:p>
            <a:pPr/>
            <a:endParaRPr b="1"/>
          </a:p>
          <a:p>
            <a:pPr/>
            <a:r>
              <a:t>Inverse-Compton is very minor below 3 GeV</a:t>
            </a:r>
          </a:p>
        </p:txBody>
      </p:sp>
      <p:sp>
        <p:nvSpPr>
          <p:cNvPr id="331" name="Speculations on magnetic-field configuration and radiation mechanism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439161">
              <a:defRPr spc="-66" sz="3320"/>
            </a:lvl1pPr>
          </a:lstStyle>
          <a:p>
            <a:pPr/>
            <a:r>
              <a:t>Speculations on magnetic-field configuration and radiation mechanisms</a:t>
            </a:r>
          </a:p>
        </p:txBody>
      </p:sp>
      <p:sp>
        <p:nvSpPr>
          <p:cNvPr id="3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North–south symmetry: local, not global (r ≲ RLC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North–south symmetry: local, not global (r ≲ R</a:t>
            </a:r>
            <a:r>
              <a:rPr baseline="-5999"/>
              <a:t>LC</a:t>
            </a:r>
            <a:r>
              <a:t>)</a:t>
            </a:r>
          </a:p>
          <a:p>
            <a:pPr lvl="2"/>
            <a:r>
              <a:t>PWN/SNR asymmetries occur on &gt;&gt; R</a:t>
            </a:r>
            <a:r>
              <a:rPr baseline="-5999"/>
              <a:t>LC</a:t>
            </a:r>
            <a:r>
              <a:t> scales </a:t>
            </a:r>
            <a:br/>
            <a:r>
              <a:t>→ Not contradicting our </a:t>
            </a:r>
            <a:r>
              <a:rPr b="1"/>
              <a:t>near-source</a:t>
            </a:r>
            <a:r>
              <a:t> symmetry</a:t>
            </a:r>
          </a:p>
          <a:p>
            <a:pPr lvl="2"/>
          </a:p>
          <a:p>
            <a:pPr lvl="2" marL="381000"/>
          </a:p>
          <a:p>
            <a:pPr lvl="2" marL="381000">
              <a:defRPr b="1"/>
            </a:pPr>
            <a:r>
              <a:t>Circular beam “kernel” in the bulk frame (minimal assumption)</a:t>
            </a:r>
          </a:p>
          <a:p>
            <a:pPr lvl="3" marL="1143000"/>
            <a:r>
              <a:t>Enables stable component decomposition;</a:t>
            </a:r>
          </a:p>
          <a:p>
            <a:pPr lvl="3" marL="1143000"/>
            <a:r>
              <a:t>Misaligned beam axes + Time delay + Doppler shift</a:t>
            </a:r>
            <a:br/>
            <a:r>
              <a:t>→ </a:t>
            </a:r>
            <a:r>
              <a:rPr b="1"/>
              <a:t>effective</a:t>
            </a:r>
            <a:r>
              <a:t> hemispheric asymmetry in the observer frame</a:t>
            </a:r>
          </a:p>
        </p:txBody>
      </p:sp>
      <p:sp>
        <p:nvSpPr>
          <p:cNvPr id="335" name="Clarifications on assumption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Clarifications on assumptions</a:t>
            </a:r>
          </a:p>
        </p:txBody>
      </p:sp>
      <p:sp>
        <p:nvSpPr>
          <p:cNvPr id="336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Additional Information (Yeung+2026, ApJ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Additional Information </a:t>
            </a:r>
            <a:r>
              <a:rPr b="0" i="1"/>
              <a:t>(Yeung+2026, ApJ)</a:t>
            </a:r>
          </a:p>
        </p:txBody>
      </p:sp>
      <p:sp>
        <p:nvSpPr>
          <p:cNvPr id="3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344" name="Group"/>
          <p:cNvGrpSpPr/>
          <p:nvPr/>
        </p:nvGrpSpPr>
        <p:grpSpPr>
          <a:xfrm>
            <a:off x="0" y="1143000"/>
            <a:ext cx="13004801" cy="8027786"/>
            <a:chOff x="0" y="0"/>
            <a:chExt cx="13004800" cy="8027785"/>
          </a:xfrm>
        </p:grpSpPr>
        <p:pic>
          <p:nvPicPr>
            <p:cNvPr id="340" name="Screenshot 2025-12-05 at 14.50.45.png" descr="Screenshot 2025-12-05 at 14.50.45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3669026" y="0"/>
              <a:ext cx="9335775" cy="42093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41" name="Screenshot 2025-12-05 at 14.50.24.png" descr="Screenshot 2025-12-05 at 14.50.24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232885"/>
              <a:ext cx="3735242" cy="70018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42" name="Screenshot 2025-12-08 at 00.01.05.png" descr="Screenshot 2025-12-08 at 00.01.05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4526913" y="4589695"/>
              <a:ext cx="7620001" cy="343809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43" name="Doppler formula"/>
            <p:cNvSpPr/>
            <p:nvPr/>
          </p:nvSpPr>
          <p:spPr>
            <a:xfrm>
              <a:off x="4283958" y="4405141"/>
              <a:ext cx="1270001" cy="12700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 defTabSz="457200">
                <a:defRPr b="1" sz="3200">
                  <a:solidFill>
                    <a:srgbClr val="0A0A0A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Doppler formula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Our geometry-first paradigm:…"/>
          <p:cNvSpPr txBox="1"/>
          <p:nvPr>
            <p:ph type="body" idx="1"/>
          </p:nvPr>
        </p:nvSpPr>
        <p:spPr>
          <a:xfrm>
            <a:off x="466692" y="1689100"/>
            <a:ext cx="12071416" cy="7658720"/>
          </a:xfrm>
          <a:prstGeom prst="rect">
            <a:avLst/>
          </a:prstGeom>
        </p:spPr>
        <p:txBody>
          <a:bodyPr/>
          <a:lstStyle/>
          <a:p>
            <a:pPr marL="373380" indent="-373380" defTabSz="1699251">
              <a:spcBef>
                <a:spcPts val="3100"/>
              </a:spcBef>
              <a:defRPr sz="2587"/>
            </a:pPr>
            <a:r>
              <a:t>Our geometry-first paradigm:</a:t>
            </a:r>
          </a:p>
          <a:p>
            <a:pPr lvl="1" marL="746760" indent="-373380" defTabSz="1699251">
              <a:spcBef>
                <a:spcPts val="1900"/>
              </a:spcBef>
              <a:defRPr sz="2587"/>
            </a:pPr>
            <a:r>
              <a:t>organises Crab, Vela and Dragonfly within a common four-beam framework;</a:t>
            </a:r>
          </a:p>
          <a:p>
            <a:pPr lvl="1" marL="746760" indent="-373380" defTabSz="1699251">
              <a:spcBef>
                <a:spcPts val="1900"/>
              </a:spcBef>
              <a:defRPr sz="2587"/>
            </a:pPr>
            <a:r>
              <a:t>makes testable predictions for other young pulsars / future MeV–PeV observations;</a:t>
            </a:r>
          </a:p>
          <a:p>
            <a:pPr lvl="1" marL="746760" indent="-373380" defTabSz="1699251">
              <a:spcBef>
                <a:spcPts val="1900"/>
              </a:spcBef>
              <a:defRPr sz="2587"/>
            </a:pPr>
            <a:r>
              <a:t>remains mechanism-independent: </a:t>
            </a:r>
            <a:br/>
            <a:r>
              <a:t>different models can be confronted within </a:t>
            </a:r>
            <a:br/>
            <a:r>
              <a:t>the same geometric + Doppler framework.</a:t>
            </a:r>
          </a:p>
          <a:p>
            <a:pPr lvl="1" marL="746760" indent="-373380" defTabSz="1699251">
              <a:spcBef>
                <a:spcPts val="3100"/>
              </a:spcBef>
              <a:defRPr sz="2587"/>
            </a:pPr>
          </a:p>
          <a:p>
            <a:pPr lvl="1" marL="746760" indent="-373380" defTabSz="1699251">
              <a:spcBef>
                <a:spcPts val="3100"/>
              </a:spcBef>
              <a:defRPr sz="2587"/>
            </a:pPr>
          </a:p>
          <a:p>
            <a:pPr lvl="1" marL="746760" indent="-373380" defTabSz="1699251">
              <a:spcBef>
                <a:spcPts val="3100"/>
              </a:spcBef>
              <a:defRPr sz="2587"/>
            </a:pPr>
          </a:p>
          <a:p>
            <a:pPr lvl="1" marL="373380" indent="-373380" defTabSz="1699251">
              <a:spcBef>
                <a:spcPts val="3100"/>
              </a:spcBef>
              <a:defRPr sz="2587"/>
            </a:pPr>
            <a:r>
              <a:t>Outlook:</a:t>
            </a:r>
          </a:p>
          <a:p>
            <a:pPr lvl="1" marL="746760" indent="-373380" defTabSz="1699251">
              <a:spcBef>
                <a:spcPts val="1900"/>
              </a:spcBef>
              <a:defRPr sz="2587"/>
            </a:pPr>
            <a:r>
              <a:t>Four-beam geometry is judged </a:t>
            </a:r>
            <a:r>
              <a:rPr i="1"/>
              <a:t>not</a:t>
            </a:r>
            <a:r>
              <a:t> by how elegant it looks, but by how well it predicts and organises γ-ray data.</a:t>
            </a:r>
          </a:p>
        </p:txBody>
      </p:sp>
      <p:sp>
        <p:nvSpPr>
          <p:cNvPr id="347" name="Summary &amp; Outlook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Summary &amp; Outlook</a:t>
            </a:r>
          </a:p>
        </p:txBody>
      </p:sp>
      <p:sp>
        <p:nvSpPr>
          <p:cNvPr id="3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359" name="Group"/>
          <p:cNvGrpSpPr/>
          <p:nvPr/>
        </p:nvGrpSpPr>
        <p:grpSpPr>
          <a:xfrm>
            <a:off x="5644109" y="4123528"/>
            <a:ext cx="7101425" cy="4488722"/>
            <a:chOff x="-80764" y="0"/>
            <a:chExt cx="7101424" cy="4488720"/>
          </a:xfrm>
        </p:grpSpPr>
        <p:sp>
          <p:nvSpPr>
            <p:cNvPr id="349" name="Drumstick"/>
            <p:cNvSpPr/>
            <p:nvPr/>
          </p:nvSpPr>
          <p:spPr>
            <a:xfrm>
              <a:off x="2528288" y="16203"/>
              <a:ext cx="1769668" cy="7723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02" h="20840" fill="norm" stroke="1" extrusionOk="0">
                  <a:moveTo>
                    <a:pt x="15525" y="7"/>
                  </a:moveTo>
                  <a:cubicBezTo>
                    <a:pt x="15203" y="32"/>
                    <a:pt x="14863" y="131"/>
                    <a:pt x="14507" y="309"/>
                  </a:cubicBezTo>
                  <a:cubicBezTo>
                    <a:pt x="10195" y="2468"/>
                    <a:pt x="9964" y="7748"/>
                    <a:pt x="6953" y="9256"/>
                  </a:cubicBezTo>
                  <a:cubicBezTo>
                    <a:pt x="6453" y="9506"/>
                    <a:pt x="5903" y="10046"/>
                    <a:pt x="5624" y="10937"/>
                  </a:cubicBezTo>
                  <a:cubicBezTo>
                    <a:pt x="5575" y="11095"/>
                    <a:pt x="5556" y="11295"/>
                    <a:pt x="5572" y="11489"/>
                  </a:cubicBezTo>
                  <a:lnTo>
                    <a:pt x="5591" y="11698"/>
                  </a:lnTo>
                  <a:cubicBezTo>
                    <a:pt x="4507" y="12241"/>
                    <a:pt x="3515" y="12735"/>
                    <a:pt x="2852" y="13067"/>
                  </a:cubicBezTo>
                  <a:cubicBezTo>
                    <a:pt x="1974" y="13506"/>
                    <a:pt x="1621" y="11428"/>
                    <a:pt x="612" y="11933"/>
                  </a:cubicBezTo>
                  <a:cubicBezTo>
                    <a:pt x="-253" y="12366"/>
                    <a:pt x="-141" y="15148"/>
                    <a:pt x="569" y="16278"/>
                  </a:cubicBezTo>
                  <a:cubicBezTo>
                    <a:pt x="646" y="16400"/>
                    <a:pt x="668" y="16654"/>
                    <a:pt x="617" y="16841"/>
                  </a:cubicBezTo>
                  <a:cubicBezTo>
                    <a:pt x="147" y="18562"/>
                    <a:pt x="494" y="21227"/>
                    <a:pt x="1359" y="20794"/>
                  </a:cubicBezTo>
                  <a:cubicBezTo>
                    <a:pt x="2369" y="20289"/>
                    <a:pt x="2357" y="18038"/>
                    <a:pt x="3235" y="17598"/>
                  </a:cubicBezTo>
                  <a:cubicBezTo>
                    <a:pt x="3898" y="17266"/>
                    <a:pt x="4888" y="16768"/>
                    <a:pt x="5972" y="16226"/>
                  </a:cubicBezTo>
                  <a:lnTo>
                    <a:pt x="5992" y="16457"/>
                  </a:lnTo>
                  <a:cubicBezTo>
                    <a:pt x="6006" y="16629"/>
                    <a:pt x="6047" y="16784"/>
                    <a:pt x="6107" y="16882"/>
                  </a:cubicBezTo>
                  <a:cubicBezTo>
                    <a:pt x="6550" y="17608"/>
                    <a:pt x="7107" y="17418"/>
                    <a:pt x="7621" y="17162"/>
                  </a:cubicBezTo>
                  <a:cubicBezTo>
                    <a:pt x="10647" y="15647"/>
                    <a:pt x="11646" y="20312"/>
                    <a:pt x="16010" y="18127"/>
                  </a:cubicBezTo>
                  <a:cubicBezTo>
                    <a:pt x="21347" y="15456"/>
                    <a:pt x="20360" y="-373"/>
                    <a:pt x="15525" y="7"/>
                  </a:cubicBezTo>
                  <a:close/>
                </a:path>
              </a:pathLst>
            </a:custGeom>
            <a:solidFill>
              <a:srgbClr val="FF2600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19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350" name="Broccoli"/>
            <p:cNvSpPr/>
            <p:nvPr/>
          </p:nvSpPr>
          <p:spPr>
            <a:xfrm>
              <a:off x="79508" y="1122099"/>
              <a:ext cx="1440068" cy="17704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08" h="21149" fill="norm" stroke="1" extrusionOk="0">
                  <a:moveTo>
                    <a:pt x="8423" y="2"/>
                  </a:moveTo>
                  <a:cubicBezTo>
                    <a:pt x="8292" y="6"/>
                    <a:pt x="8154" y="14"/>
                    <a:pt x="8010" y="28"/>
                  </a:cubicBezTo>
                  <a:cubicBezTo>
                    <a:pt x="6706" y="158"/>
                    <a:pt x="6130" y="646"/>
                    <a:pt x="5875" y="1058"/>
                  </a:cubicBezTo>
                  <a:cubicBezTo>
                    <a:pt x="5693" y="1353"/>
                    <a:pt x="5305" y="1528"/>
                    <a:pt x="4908" y="1456"/>
                  </a:cubicBezTo>
                  <a:cubicBezTo>
                    <a:pt x="4356" y="1357"/>
                    <a:pt x="3562" y="1334"/>
                    <a:pt x="2708" y="1701"/>
                  </a:cubicBezTo>
                  <a:cubicBezTo>
                    <a:pt x="1338" y="2288"/>
                    <a:pt x="1320" y="3343"/>
                    <a:pt x="1463" y="3986"/>
                  </a:cubicBezTo>
                  <a:cubicBezTo>
                    <a:pt x="1527" y="4274"/>
                    <a:pt x="1364" y="4570"/>
                    <a:pt x="1053" y="4719"/>
                  </a:cubicBezTo>
                  <a:cubicBezTo>
                    <a:pt x="584" y="4945"/>
                    <a:pt x="6" y="5426"/>
                    <a:pt x="0" y="6418"/>
                  </a:cubicBezTo>
                  <a:cubicBezTo>
                    <a:pt x="-7" y="7640"/>
                    <a:pt x="936" y="8197"/>
                    <a:pt x="1577" y="8435"/>
                  </a:cubicBezTo>
                  <a:cubicBezTo>
                    <a:pt x="1895" y="8554"/>
                    <a:pt x="2096" y="8816"/>
                    <a:pt x="2088" y="9100"/>
                  </a:cubicBezTo>
                  <a:cubicBezTo>
                    <a:pt x="2073" y="9638"/>
                    <a:pt x="2216" y="10493"/>
                    <a:pt x="3119" y="11091"/>
                  </a:cubicBezTo>
                  <a:cubicBezTo>
                    <a:pt x="5048" y="12367"/>
                    <a:pt x="6885" y="11512"/>
                    <a:pt x="6885" y="11512"/>
                  </a:cubicBezTo>
                  <a:cubicBezTo>
                    <a:pt x="7805" y="13155"/>
                    <a:pt x="8287" y="14610"/>
                    <a:pt x="8287" y="14610"/>
                  </a:cubicBezTo>
                  <a:lnTo>
                    <a:pt x="7979" y="14838"/>
                  </a:lnTo>
                  <a:cubicBezTo>
                    <a:pt x="7751" y="15007"/>
                    <a:pt x="7716" y="15286"/>
                    <a:pt x="7894" y="15491"/>
                  </a:cubicBezTo>
                  <a:cubicBezTo>
                    <a:pt x="8033" y="15651"/>
                    <a:pt x="8203" y="15862"/>
                    <a:pt x="8372" y="16107"/>
                  </a:cubicBezTo>
                  <a:cubicBezTo>
                    <a:pt x="8776" y="16692"/>
                    <a:pt x="7584" y="20484"/>
                    <a:pt x="7584" y="20484"/>
                  </a:cubicBezTo>
                  <a:cubicBezTo>
                    <a:pt x="7427" y="21061"/>
                    <a:pt x="10889" y="21377"/>
                    <a:pt x="12534" y="20957"/>
                  </a:cubicBezTo>
                  <a:cubicBezTo>
                    <a:pt x="12671" y="20922"/>
                    <a:pt x="12794" y="20882"/>
                    <a:pt x="12903" y="20836"/>
                  </a:cubicBezTo>
                  <a:cubicBezTo>
                    <a:pt x="13229" y="20699"/>
                    <a:pt x="13414" y="20514"/>
                    <a:pt x="13371" y="20273"/>
                  </a:cubicBezTo>
                  <a:cubicBezTo>
                    <a:pt x="13371" y="20273"/>
                    <a:pt x="12173" y="15912"/>
                    <a:pt x="12567" y="15469"/>
                  </a:cubicBezTo>
                  <a:cubicBezTo>
                    <a:pt x="12961" y="15027"/>
                    <a:pt x="13529" y="13936"/>
                    <a:pt x="13524" y="13349"/>
                  </a:cubicBezTo>
                  <a:cubicBezTo>
                    <a:pt x="13519" y="12762"/>
                    <a:pt x="13870" y="11671"/>
                    <a:pt x="13870" y="11671"/>
                  </a:cubicBezTo>
                  <a:cubicBezTo>
                    <a:pt x="13870" y="11671"/>
                    <a:pt x="14564" y="12312"/>
                    <a:pt x="16512" y="11654"/>
                  </a:cubicBezTo>
                  <a:cubicBezTo>
                    <a:pt x="17753" y="11235"/>
                    <a:pt x="18212" y="10527"/>
                    <a:pt x="18382" y="10066"/>
                  </a:cubicBezTo>
                  <a:cubicBezTo>
                    <a:pt x="18475" y="9815"/>
                    <a:pt x="18733" y="9629"/>
                    <a:pt x="19048" y="9574"/>
                  </a:cubicBezTo>
                  <a:cubicBezTo>
                    <a:pt x="19617" y="9475"/>
                    <a:pt x="20219" y="9361"/>
                    <a:pt x="20870" y="8492"/>
                  </a:cubicBezTo>
                  <a:cubicBezTo>
                    <a:pt x="21593" y="7524"/>
                    <a:pt x="20978" y="6497"/>
                    <a:pt x="20674" y="6073"/>
                  </a:cubicBezTo>
                  <a:cubicBezTo>
                    <a:pt x="20537" y="5881"/>
                    <a:pt x="20529" y="5649"/>
                    <a:pt x="20629" y="5443"/>
                  </a:cubicBezTo>
                  <a:cubicBezTo>
                    <a:pt x="20873" y="4938"/>
                    <a:pt x="21360" y="3906"/>
                    <a:pt x="20387" y="3065"/>
                  </a:cubicBezTo>
                  <a:cubicBezTo>
                    <a:pt x="19556" y="2348"/>
                    <a:pt x="18831" y="2378"/>
                    <a:pt x="18158" y="2471"/>
                  </a:cubicBezTo>
                  <a:cubicBezTo>
                    <a:pt x="17415" y="2573"/>
                    <a:pt x="16502" y="2141"/>
                    <a:pt x="16280" y="1578"/>
                  </a:cubicBezTo>
                  <a:cubicBezTo>
                    <a:pt x="15713" y="138"/>
                    <a:pt x="13498" y="-223"/>
                    <a:pt x="12326" y="460"/>
                  </a:cubicBezTo>
                  <a:cubicBezTo>
                    <a:pt x="12252" y="503"/>
                    <a:pt x="12170" y="538"/>
                    <a:pt x="12082" y="565"/>
                  </a:cubicBezTo>
                  <a:cubicBezTo>
                    <a:pt x="11467" y="760"/>
                    <a:pt x="10590" y="599"/>
                    <a:pt x="10320" y="432"/>
                  </a:cubicBezTo>
                  <a:cubicBezTo>
                    <a:pt x="9944" y="199"/>
                    <a:pt x="9341" y="-23"/>
                    <a:pt x="8423" y="2"/>
                  </a:cubicBezTo>
                  <a:close/>
                </a:path>
              </a:pathLst>
            </a:custGeom>
            <a:solidFill>
              <a:srgbClr val="6C801D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19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351" name="Taco"/>
            <p:cNvSpPr/>
            <p:nvPr/>
          </p:nvSpPr>
          <p:spPr>
            <a:xfrm>
              <a:off x="5250992" y="752415"/>
              <a:ext cx="1769668" cy="9412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2" h="21593" fill="norm" stroke="1" extrusionOk="0">
                  <a:moveTo>
                    <a:pt x="11542" y="0"/>
                  </a:moveTo>
                  <a:cubicBezTo>
                    <a:pt x="10408" y="-7"/>
                    <a:pt x="9317" y="337"/>
                    <a:pt x="8300" y="978"/>
                  </a:cubicBezTo>
                  <a:cubicBezTo>
                    <a:pt x="8270" y="996"/>
                    <a:pt x="8268" y="1071"/>
                    <a:pt x="8294" y="1098"/>
                  </a:cubicBezTo>
                  <a:cubicBezTo>
                    <a:pt x="8363" y="1169"/>
                    <a:pt x="8428" y="1254"/>
                    <a:pt x="8488" y="1352"/>
                  </a:cubicBezTo>
                  <a:cubicBezTo>
                    <a:pt x="8513" y="1393"/>
                    <a:pt x="8546" y="1401"/>
                    <a:pt x="8577" y="1378"/>
                  </a:cubicBezTo>
                  <a:cubicBezTo>
                    <a:pt x="8728" y="1264"/>
                    <a:pt x="8895" y="1250"/>
                    <a:pt x="9053" y="1340"/>
                  </a:cubicBezTo>
                  <a:cubicBezTo>
                    <a:pt x="9201" y="1423"/>
                    <a:pt x="9327" y="1590"/>
                    <a:pt x="9418" y="1816"/>
                  </a:cubicBezTo>
                  <a:cubicBezTo>
                    <a:pt x="9436" y="1858"/>
                    <a:pt x="9471" y="1845"/>
                    <a:pt x="9479" y="1793"/>
                  </a:cubicBezTo>
                  <a:cubicBezTo>
                    <a:pt x="9521" y="1511"/>
                    <a:pt x="9575" y="1217"/>
                    <a:pt x="9644" y="914"/>
                  </a:cubicBezTo>
                  <a:cubicBezTo>
                    <a:pt x="9671" y="796"/>
                    <a:pt x="9735" y="718"/>
                    <a:pt x="9804" y="727"/>
                  </a:cubicBezTo>
                  <a:cubicBezTo>
                    <a:pt x="10227" y="784"/>
                    <a:pt x="10360" y="1864"/>
                    <a:pt x="10830" y="1267"/>
                  </a:cubicBezTo>
                  <a:cubicBezTo>
                    <a:pt x="10948" y="1117"/>
                    <a:pt x="11094" y="931"/>
                    <a:pt x="11353" y="971"/>
                  </a:cubicBezTo>
                  <a:cubicBezTo>
                    <a:pt x="11943" y="1064"/>
                    <a:pt x="11865" y="2114"/>
                    <a:pt x="12388" y="1489"/>
                  </a:cubicBezTo>
                  <a:cubicBezTo>
                    <a:pt x="12512" y="1213"/>
                    <a:pt x="12682" y="960"/>
                    <a:pt x="12920" y="759"/>
                  </a:cubicBezTo>
                  <a:cubicBezTo>
                    <a:pt x="13047" y="651"/>
                    <a:pt x="13203" y="701"/>
                    <a:pt x="13307" y="914"/>
                  </a:cubicBezTo>
                  <a:cubicBezTo>
                    <a:pt x="13356" y="1016"/>
                    <a:pt x="13364" y="1082"/>
                    <a:pt x="13599" y="2069"/>
                  </a:cubicBezTo>
                  <a:cubicBezTo>
                    <a:pt x="13644" y="2256"/>
                    <a:pt x="13634" y="2465"/>
                    <a:pt x="13586" y="2631"/>
                  </a:cubicBezTo>
                  <a:cubicBezTo>
                    <a:pt x="13574" y="2671"/>
                    <a:pt x="13592" y="2718"/>
                    <a:pt x="13616" y="2714"/>
                  </a:cubicBezTo>
                  <a:cubicBezTo>
                    <a:pt x="13698" y="2701"/>
                    <a:pt x="13781" y="2717"/>
                    <a:pt x="13860" y="2761"/>
                  </a:cubicBezTo>
                  <a:cubicBezTo>
                    <a:pt x="13891" y="2778"/>
                    <a:pt x="13923" y="2763"/>
                    <a:pt x="13946" y="2720"/>
                  </a:cubicBezTo>
                  <a:cubicBezTo>
                    <a:pt x="14239" y="2173"/>
                    <a:pt x="14687" y="2006"/>
                    <a:pt x="15076" y="2333"/>
                  </a:cubicBezTo>
                  <a:cubicBezTo>
                    <a:pt x="15312" y="2530"/>
                    <a:pt x="15491" y="2879"/>
                    <a:pt x="15591" y="3294"/>
                  </a:cubicBezTo>
                  <a:cubicBezTo>
                    <a:pt x="15605" y="3353"/>
                    <a:pt x="15644" y="3369"/>
                    <a:pt x="15670" y="3329"/>
                  </a:cubicBezTo>
                  <a:cubicBezTo>
                    <a:pt x="15778" y="3170"/>
                    <a:pt x="15896" y="3012"/>
                    <a:pt x="16025" y="2863"/>
                  </a:cubicBezTo>
                  <a:cubicBezTo>
                    <a:pt x="16086" y="2792"/>
                    <a:pt x="16166" y="2802"/>
                    <a:pt x="16221" y="2888"/>
                  </a:cubicBezTo>
                  <a:cubicBezTo>
                    <a:pt x="16352" y="3095"/>
                    <a:pt x="16394" y="3379"/>
                    <a:pt x="16431" y="3631"/>
                  </a:cubicBezTo>
                  <a:cubicBezTo>
                    <a:pt x="16468" y="3886"/>
                    <a:pt x="16499" y="4107"/>
                    <a:pt x="16611" y="4285"/>
                  </a:cubicBezTo>
                  <a:cubicBezTo>
                    <a:pt x="16703" y="4430"/>
                    <a:pt x="16778" y="4432"/>
                    <a:pt x="16890" y="4437"/>
                  </a:cubicBezTo>
                  <a:cubicBezTo>
                    <a:pt x="17032" y="4443"/>
                    <a:pt x="17207" y="4448"/>
                    <a:pt x="17407" y="4764"/>
                  </a:cubicBezTo>
                  <a:cubicBezTo>
                    <a:pt x="17608" y="5082"/>
                    <a:pt x="17645" y="5421"/>
                    <a:pt x="17676" y="5690"/>
                  </a:cubicBezTo>
                  <a:cubicBezTo>
                    <a:pt x="17699" y="5896"/>
                    <a:pt x="17715" y="6031"/>
                    <a:pt x="17797" y="6160"/>
                  </a:cubicBezTo>
                  <a:cubicBezTo>
                    <a:pt x="17881" y="6294"/>
                    <a:pt x="17959" y="6302"/>
                    <a:pt x="18076" y="6312"/>
                  </a:cubicBezTo>
                  <a:cubicBezTo>
                    <a:pt x="18218" y="6325"/>
                    <a:pt x="18394" y="6341"/>
                    <a:pt x="18579" y="6620"/>
                  </a:cubicBezTo>
                  <a:cubicBezTo>
                    <a:pt x="18611" y="6669"/>
                    <a:pt x="18639" y="6732"/>
                    <a:pt x="18648" y="6807"/>
                  </a:cubicBezTo>
                  <a:cubicBezTo>
                    <a:pt x="18666" y="6945"/>
                    <a:pt x="18633" y="7081"/>
                    <a:pt x="18573" y="7150"/>
                  </a:cubicBezTo>
                  <a:cubicBezTo>
                    <a:pt x="18570" y="7153"/>
                    <a:pt x="18499" y="7238"/>
                    <a:pt x="18389" y="7401"/>
                  </a:cubicBezTo>
                  <a:cubicBezTo>
                    <a:pt x="18371" y="7427"/>
                    <a:pt x="18378" y="7480"/>
                    <a:pt x="18399" y="7493"/>
                  </a:cubicBezTo>
                  <a:cubicBezTo>
                    <a:pt x="18490" y="7549"/>
                    <a:pt x="18580" y="7622"/>
                    <a:pt x="18670" y="7715"/>
                  </a:cubicBezTo>
                  <a:cubicBezTo>
                    <a:pt x="18797" y="7845"/>
                    <a:pt x="18861" y="8106"/>
                    <a:pt x="18840" y="8359"/>
                  </a:cubicBezTo>
                  <a:cubicBezTo>
                    <a:pt x="18837" y="8398"/>
                    <a:pt x="18850" y="8433"/>
                    <a:pt x="18870" y="8442"/>
                  </a:cubicBezTo>
                  <a:cubicBezTo>
                    <a:pt x="19171" y="8570"/>
                    <a:pt x="19440" y="8934"/>
                    <a:pt x="19597" y="9476"/>
                  </a:cubicBezTo>
                  <a:cubicBezTo>
                    <a:pt x="19716" y="9887"/>
                    <a:pt x="19755" y="10343"/>
                    <a:pt x="19722" y="10778"/>
                  </a:cubicBezTo>
                  <a:cubicBezTo>
                    <a:pt x="19716" y="10849"/>
                    <a:pt x="19744" y="10916"/>
                    <a:pt x="19782" y="10927"/>
                  </a:cubicBezTo>
                  <a:cubicBezTo>
                    <a:pt x="19930" y="10969"/>
                    <a:pt x="20084" y="11027"/>
                    <a:pt x="20245" y="11111"/>
                  </a:cubicBezTo>
                  <a:cubicBezTo>
                    <a:pt x="20315" y="11147"/>
                    <a:pt x="20365" y="11266"/>
                    <a:pt x="20368" y="11403"/>
                  </a:cubicBezTo>
                  <a:cubicBezTo>
                    <a:pt x="20375" y="11718"/>
                    <a:pt x="20290" y="11958"/>
                    <a:pt x="20215" y="12171"/>
                  </a:cubicBezTo>
                  <a:cubicBezTo>
                    <a:pt x="20140" y="12382"/>
                    <a:pt x="20075" y="12566"/>
                    <a:pt x="20080" y="12821"/>
                  </a:cubicBezTo>
                  <a:cubicBezTo>
                    <a:pt x="20084" y="13029"/>
                    <a:pt x="20130" y="13121"/>
                    <a:pt x="20205" y="13275"/>
                  </a:cubicBezTo>
                  <a:cubicBezTo>
                    <a:pt x="20294" y="13460"/>
                    <a:pt x="20417" y="13714"/>
                    <a:pt x="20427" y="14192"/>
                  </a:cubicBezTo>
                  <a:cubicBezTo>
                    <a:pt x="20431" y="14390"/>
                    <a:pt x="20413" y="14552"/>
                    <a:pt x="20386" y="14691"/>
                  </a:cubicBezTo>
                  <a:cubicBezTo>
                    <a:pt x="20372" y="14765"/>
                    <a:pt x="20392" y="14847"/>
                    <a:pt x="20432" y="14875"/>
                  </a:cubicBezTo>
                  <a:cubicBezTo>
                    <a:pt x="20712" y="15068"/>
                    <a:pt x="20950" y="15474"/>
                    <a:pt x="21073" y="16027"/>
                  </a:cubicBezTo>
                  <a:cubicBezTo>
                    <a:pt x="21256" y="16849"/>
                    <a:pt x="21142" y="17781"/>
                    <a:pt x="20804" y="18369"/>
                  </a:cubicBezTo>
                  <a:cubicBezTo>
                    <a:pt x="20786" y="18399"/>
                    <a:pt x="20780" y="18446"/>
                    <a:pt x="20787" y="18489"/>
                  </a:cubicBezTo>
                  <a:cubicBezTo>
                    <a:pt x="20840" y="18811"/>
                    <a:pt x="20829" y="19154"/>
                    <a:pt x="20753" y="19467"/>
                  </a:cubicBezTo>
                  <a:cubicBezTo>
                    <a:pt x="20675" y="19788"/>
                    <a:pt x="20529" y="20034"/>
                    <a:pt x="20356" y="20171"/>
                  </a:cubicBezTo>
                  <a:lnTo>
                    <a:pt x="20173" y="20317"/>
                  </a:lnTo>
                  <a:cubicBezTo>
                    <a:pt x="20117" y="20361"/>
                    <a:pt x="20104" y="20496"/>
                    <a:pt x="20146" y="20577"/>
                  </a:cubicBezTo>
                  <a:cubicBezTo>
                    <a:pt x="20224" y="20731"/>
                    <a:pt x="20315" y="20841"/>
                    <a:pt x="20420" y="20904"/>
                  </a:cubicBezTo>
                  <a:cubicBezTo>
                    <a:pt x="20718" y="21083"/>
                    <a:pt x="21058" y="20856"/>
                    <a:pt x="21226" y="20552"/>
                  </a:cubicBezTo>
                  <a:cubicBezTo>
                    <a:pt x="21458" y="20132"/>
                    <a:pt x="21522" y="19472"/>
                    <a:pt x="21522" y="18867"/>
                  </a:cubicBezTo>
                  <a:cubicBezTo>
                    <a:pt x="21522" y="8551"/>
                    <a:pt x="17077" y="36"/>
                    <a:pt x="11542" y="0"/>
                  </a:cubicBezTo>
                  <a:close/>
                  <a:moveTo>
                    <a:pt x="13044" y="1393"/>
                  </a:moveTo>
                  <a:cubicBezTo>
                    <a:pt x="13024" y="1380"/>
                    <a:pt x="12999" y="1383"/>
                    <a:pt x="12978" y="1403"/>
                  </a:cubicBezTo>
                  <a:cubicBezTo>
                    <a:pt x="12485" y="1887"/>
                    <a:pt x="12410" y="2641"/>
                    <a:pt x="12393" y="3237"/>
                  </a:cubicBezTo>
                  <a:cubicBezTo>
                    <a:pt x="12391" y="3309"/>
                    <a:pt x="12415" y="3373"/>
                    <a:pt x="12452" y="3393"/>
                  </a:cubicBezTo>
                  <a:cubicBezTo>
                    <a:pt x="12589" y="3466"/>
                    <a:pt x="12725" y="3546"/>
                    <a:pt x="12861" y="3631"/>
                  </a:cubicBezTo>
                  <a:cubicBezTo>
                    <a:pt x="12913" y="3663"/>
                    <a:pt x="12967" y="3591"/>
                    <a:pt x="12968" y="3488"/>
                  </a:cubicBezTo>
                  <a:cubicBezTo>
                    <a:pt x="12969" y="3453"/>
                    <a:pt x="12970" y="3423"/>
                    <a:pt x="12970" y="3405"/>
                  </a:cubicBezTo>
                  <a:cubicBezTo>
                    <a:pt x="12978" y="2813"/>
                    <a:pt x="13026" y="2628"/>
                    <a:pt x="13231" y="2396"/>
                  </a:cubicBezTo>
                  <a:cubicBezTo>
                    <a:pt x="13266" y="2356"/>
                    <a:pt x="13281" y="2274"/>
                    <a:pt x="13264" y="2203"/>
                  </a:cubicBezTo>
                  <a:lnTo>
                    <a:pt x="13091" y="1476"/>
                  </a:lnTo>
                  <a:cubicBezTo>
                    <a:pt x="13082" y="1436"/>
                    <a:pt x="13065" y="1407"/>
                    <a:pt x="13044" y="1393"/>
                  </a:cubicBezTo>
                  <a:close/>
                  <a:moveTo>
                    <a:pt x="7852" y="1473"/>
                  </a:moveTo>
                  <a:cubicBezTo>
                    <a:pt x="7789" y="1461"/>
                    <a:pt x="7725" y="1465"/>
                    <a:pt x="7664" y="1482"/>
                  </a:cubicBezTo>
                  <a:cubicBezTo>
                    <a:pt x="7251" y="1596"/>
                    <a:pt x="6889" y="2324"/>
                    <a:pt x="7009" y="3272"/>
                  </a:cubicBezTo>
                  <a:cubicBezTo>
                    <a:pt x="7018" y="3343"/>
                    <a:pt x="7056" y="3386"/>
                    <a:pt x="7093" y="3367"/>
                  </a:cubicBezTo>
                  <a:cubicBezTo>
                    <a:pt x="7771" y="3027"/>
                    <a:pt x="8507" y="2803"/>
                    <a:pt x="9215" y="2730"/>
                  </a:cubicBezTo>
                  <a:cubicBezTo>
                    <a:pt x="9260" y="2725"/>
                    <a:pt x="9287" y="2636"/>
                    <a:pt x="9265" y="2561"/>
                  </a:cubicBezTo>
                  <a:lnTo>
                    <a:pt x="9190" y="2298"/>
                  </a:lnTo>
                  <a:cubicBezTo>
                    <a:pt x="9068" y="1874"/>
                    <a:pt x="8782" y="1804"/>
                    <a:pt x="8602" y="2073"/>
                  </a:cubicBezTo>
                  <a:cubicBezTo>
                    <a:pt x="8530" y="2180"/>
                    <a:pt x="8426" y="2158"/>
                    <a:pt x="8369" y="2022"/>
                  </a:cubicBezTo>
                  <a:cubicBezTo>
                    <a:pt x="8225" y="1680"/>
                    <a:pt x="8040" y="1508"/>
                    <a:pt x="7852" y="1473"/>
                  </a:cubicBezTo>
                  <a:close/>
                  <a:moveTo>
                    <a:pt x="9901" y="1498"/>
                  </a:moveTo>
                  <a:cubicBezTo>
                    <a:pt x="9887" y="1506"/>
                    <a:pt x="9873" y="1526"/>
                    <a:pt x="9868" y="1555"/>
                  </a:cubicBezTo>
                  <a:cubicBezTo>
                    <a:pt x="9804" y="1893"/>
                    <a:pt x="9759" y="2214"/>
                    <a:pt x="9730" y="2517"/>
                  </a:cubicBezTo>
                  <a:cubicBezTo>
                    <a:pt x="9720" y="2612"/>
                    <a:pt x="9759" y="2699"/>
                    <a:pt x="9810" y="2698"/>
                  </a:cubicBezTo>
                  <a:cubicBezTo>
                    <a:pt x="10116" y="2689"/>
                    <a:pt x="11088" y="2701"/>
                    <a:pt x="11966" y="3152"/>
                  </a:cubicBezTo>
                  <a:cubicBezTo>
                    <a:pt x="12015" y="3177"/>
                    <a:pt x="12063" y="3114"/>
                    <a:pt x="12068" y="3018"/>
                  </a:cubicBezTo>
                  <a:cubicBezTo>
                    <a:pt x="12078" y="2833"/>
                    <a:pt x="12095" y="2627"/>
                    <a:pt x="12127" y="2415"/>
                  </a:cubicBezTo>
                  <a:cubicBezTo>
                    <a:pt x="12135" y="2366"/>
                    <a:pt x="12117" y="2314"/>
                    <a:pt x="12090" y="2311"/>
                  </a:cubicBezTo>
                  <a:cubicBezTo>
                    <a:pt x="11828" y="2280"/>
                    <a:pt x="11777" y="2153"/>
                    <a:pt x="11629" y="1895"/>
                  </a:cubicBezTo>
                  <a:cubicBezTo>
                    <a:pt x="11538" y="1736"/>
                    <a:pt x="11472" y="1620"/>
                    <a:pt x="11325" y="1597"/>
                  </a:cubicBezTo>
                  <a:cubicBezTo>
                    <a:pt x="11182" y="1574"/>
                    <a:pt x="11112" y="1664"/>
                    <a:pt x="11015" y="1787"/>
                  </a:cubicBezTo>
                  <a:cubicBezTo>
                    <a:pt x="10903" y="1930"/>
                    <a:pt x="10763" y="2107"/>
                    <a:pt x="10527" y="2069"/>
                  </a:cubicBezTo>
                  <a:cubicBezTo>
                    <a:pt x="10242" y="2025"/>
                    <a:pt x="10080" y="1715"/>
                    <a:pt x="9945" y="1514"/>
                  </a:cubicBezTo>
                  <a:cubicBezTo>
                    <a:pt x="9932" y="1495"/>
                    <a:pt x="9916" y="1491"/>
                    <a:pt x="9901" y="1498"/>
                  </a:cubicBezTo>
                  <a:close/>
                  <a:moveTo>
                    <a:pt x="6641" y="2495"/>
                  </a:moveTo>
                  <a:cubicBezTo>
                    <a:pt x="6621" y="2472"/>
                    <a:pt x="6595" y="2470"/>
                    <a:pt x="6573" y="2501"/>
                  </a:cubicBezTo>
                  <a:cubicBezTo>
                    <a:pt x="6535" y="2557"/>
                    <a:pt x="6490" y="2607"/>
                    <a:pt x="6437" y="2650"/>
                  </a:cubicBezTo>
                  <a:cubicBezTo>
                    <a:pt x="6063" y="2958"/>
                    <a:pt x="5892" y="2450"/>
                    <a:pt x="5603" y="2688"/>
                  </a:cubicBezTo>
                  <a:cubicBezTo>
                    <a:pt x="5318" y="2922"/>
                    <a:pt x="5413" y="3494"/>
                    <a:pt x="5019" y="3818"/>
                  </a:cubicBezTo>
                  <a:cubicBezTo>
                    <a:pt x="4772" y="4021"/>
                    <a:pt x="4561" y="3921"/>
                    <a:pt x="4398" y="3862"/>
                  </a:cubicBezTo>
                  <a:cubicBezTo>
                    <a:pt x="4349" y="3845"/>
                    <a:pt x="4306" y="3922"/>
                    <a:pt x="4314" y="4015"/>
                  </a:cubicBezTo>
                  <a:cubicBezTo>
                    <a:pt x="4354" y="4488"/>
                    <a:pt x="4419" y="4905"/>
                    <a:pt x="4494" y="5268"/>
                  </a:cubicBezTo>
                  <a:cubicBezTo>
                    <a:pt x="4512" y="5356"/>
                    <a:pt x="4567" y="5392"/>
                    <a:pt x="4610" y="5345"/>
                  </a:cubicBezTo>
                  <a:cubicBezTo>
                    <a:pt x="5236" y="4651"/>
                    <a:pt x="5944" y="4060"/>
                    <a:pt x="6637" y="3631"/>
                  </a:cubicBezTo>
                  <a:cubicBezTo>
                    <a:pt x="6677" y="3606"/>
                    <a:pt x="6701" y="3529"/>
                    <a:pt x="6691" y="3453"/>
                  </a:cubicBezTo>
                  <a:cubicBezTo>
                    <a:pt x="6656" y="3177"/>
                    <a:pt x="6649" y="2883"/>
                    <a:pt x="6669" y="2612"/>
                  </a:cubicBezTo>
                  <a:cubicBezTo>
                    <a:pt x="6673" y="2562"/>
                    <a:pt x="6660" y="2518"/>
                    <a:pt x="6641" y="2495"/>
                  </a:cubicBezTo>
                  <a:close/>
                  <a:moveTo>
                    <a:pt x="14706" y="2796"/>
                  </a:moveTo>
                  <a:cubicBezTo>
                    <a:pt x="14469" y="2767"/>
                    <a:pt x="14234" y="2974"/>
                    <a:pt x="14094" y="3364"/>
                  </a:cubicBezTo>
                  <a:cubicBezTo>
                    <a:pt x="14043" y="3508"/>
                    <a:pt x="13938" y="3547"/>
                    <a:pt x="13862" y="3450"/>
                  </a:cubicBezTo>
                  <a:cubicBezTo>
                    <a:pt x="13540" y="3041"/>
                    <a:pt x="13216" y="3861"/>
                    <a:pt x="13391" y="3993"/>
                  </a:cubicBezTo>
                  <a:cubicBezTo>
                    <a:pt x="14118" y="4538"/>
                    <a:pt x="14811" y="5253"/>
                    <a:pt x="15462" y="6132"/>
                  </a:cubicBezTo>
                  <a:cubicBezTo>
                    <a:pt x="15504" y="6188"/>
                    <a:pt x="15564" y="6157"/>
                    <a:pt x="15585" y="6068"/>
                  </a:cubicBezTo>
                  <a:lnTo>
                    <a:pt x="15675" y="5684"/>
                  </a:lnTo>
                  <a:cubicBezTo>
                    <a:pt x="15769" y="5285"/>
                    <a:pt x="15655" y="4878"/>
                    <a:pt x="15450" y="4783"/>
                  </a:cubicBezTo>
                  <a:cubicBezTo>
                    <a:pt x="15361" y="4741"/>
                    <a:pt x="15307" y="4570"/>
                    <a:pt x="15329" y="4402"/>
                  </a:cubicBezTo>
                  <a:cubicBezTo>
                    <a:pt x="15409" y="3791"/>
                    <a:pt x="15247" y="3163"/>
                    <a:pt x="14942" y="2907"/>
                  </a:cubicBezTo>
                  <a:cubicBezTo>
                    <a:pt x="14866" y="2843"/>
                    <a:pt x="14786" y="2806"/>
                    <a:pt x="14706" y="2796"/>
                  </a:cubicBezTo>
                  <a:close/>
                  <a:moveTo>
                    <a:pt x="9767" y="3326"/>
                  </a:moveTo>
                  <a:cubicBezTo>
                    <a:pt x="4829" y="3326"/>
                    <a:pt x="680" y="10221"/>
                    <a:pt x="10" y="19327"/>
                  </a:cubicBezTo>
                  <a:cubicBezTo>
                    <a:pt x="-78" y="20524"/>
                    <a:pt x="422" y="21593"/>
                    <a:pt x="1065" y="21593"/>
                  </a:cubicBezTo>
                  <a:cubicBezTo>
                    <a:pt x="1065" y="21593"/>
                    <a:pt x="18949" y="21593"/>
                    <a:pt x="20132" y="21593"/>
                  </a:cubicBezTo>
                  <a:cubicBezTo>
                    <a:pt x="20205" y="21593"/>
                    <a:pt x="20225" y="21443"/>
                    <a:pt x="20156" y="21368"/>
                  </a:cubicBezTo>
                  <a:cubicBezTo>
                    <a:pt x="19914" y="21104"/>
                    <a:pt x="19647" y="20606"/>
                    <a:pt x="19538" y="19536"/>
                  </a:cubicBezTo>
                  <a:cubicBezTo>
                    <a:pt x="18617" y="10498"/>
                    <a:pt x="14787" y="3326"/>
                    <a:pt x="9767" y="3326"/>
                  </a:cubicBezTo>
                  <a:close/>
                  <a:moveTo>
                    <a:pt x="16061" y="3615"/>
                  </a:moveTo>
                  <a:cubicBezTo>
                    <a:pt x="16046" y="3606"/>
                    <a:pt x="16029" y="3609"/>
                    <a:pt x="16015" y="3628"/>
                  </a:cubicBezTo>
                  <a:cubicBezTo>
                    <a:pt x="15901" y="3779"/>
                    <a:pt x="15797" y="3936"/>
                    <a:pt x="15704" y="4094"/>
                  </a:cubicBezTo>
                  <a:cubicBezTo>
                    <a:pt x="15689" y="4119"/>
                    <a:pt x="15682" y="4152"/>
                    <a:pt x="15680" y="4189"/>
                  </a:cubicBezTo>
                  <a:cubicBezTo>
                    <a:pt x="15680" y="4190"/>
                    <a:pt x="15680" y="4192"/>
                    <a:pt x="15680" y="4193"/>
                  </a:cubicBezTo>
                  <a:cubicBezTo>
                    <a:pt x="15679" y="4244"/>
                    <a:pt x="15694" y="4289"/>
                    <a:pt x="15717" y="4316"/>
                  </a:cubicBezTo>
                  <a:cubicBezTo>
                    <a:pt x="15862" y="4480"/>
                    <a:pt x="15969" y="4741"/>
                    <a:pt x="16017" y="5056"/>
                  </a:cubicBezTo>
                  <a:cubicBezTo>
                    <a:pt x="16062" y="5352"/>
                    <a:pt x="16043" y="5669"/>
                    <a:pt x="15977" y="5951"/>
                  </a:cubicBezTo>
                  <a:lnTo>
                    <a:pt x="15842" y="6522"/>
                  </a:lnTo>
                  <a:cubicBezTo>
                    <a:pt x="15827" y="6586"/>
                    <a:pt x="15836" y="6662"/>
                    <a:pt x="15866" y="6706"/>
                  </a:cubicBezTo>
                  <a:cubicBezTo>
                    <a:pt x="16226" y="7245"/>
                    <a:pt x="16472" y="7673"/>
                    <a:pt x="16761" y="8213"/>
                  </a:cubicBezTo>
                  <a:cubicBezTo>
                    <a:pt x="16787" y="8262"/>
                    <a:pt x="16826" y="8270"/>
                    <a:pt x="16858" y="8236"/>
                  </a:cubicBezTo>
                  <a:cubicBezTo>
                    <a:pt x="16933" y="8155"/>
                    <a:pt x="17017" y="8056"/>
                    <a:pt x="17057" y="8007"/>
                  </a:cubicBezTo>
                  <a:cubicBezTo>
                    <a:pt x="17240" y="7780"/>
                    <a:pt x="17507" y="7451"/>
                    <a:pt x="17851" y="7379"/>
                  </a:cubicBezTo>
                  <a:cubicBezTo>
                    <a:pt x="17882" y="7372"/>
                    <a:pt x="17910" y="7346"/>
                    <a:pt x="17933" y="7306"/>
                  </a:cubicBezTo>
                  <a:cubicBezTo>
                    <a:pt x="17970" y="7242"/>
                    <a:pt x="18045" y="7122"/>
                    <a:pt x="18096" y="7039"/>
                  </a:cubicBezTo>
                  <a:cubicBezTo>
                    <a:pt x="18128" y="6989"/>
                    <a:pt x="18110" y="6947"/>
                    <a:pt x="18086" y="6944"/>
                  </a:cubicBezTo>
                  <a:cubicBezTo>
                    <a:pt x="17916" y="6920"/>
                    <a:pt x="17774" y="6944"/>
                    <a:pt x="17583" y="6642"/>
                  </a:cubicBezTo>
                  <a:cubicBezTo>
                    <a:pt x="17414" y="6374"/>
                    <a:pt x="17379" y="6067"/>
                    <a:pt x="17351" y="5821"/>
                  </a:cubicBezTo>
                  <a:cubicBezTo>
                    <a:pt x="17325" y="5592"/>
                    <a:pt x="17306" y="5425"/>
                    <a:pt x="17193" y="5246"/>
                  </a:cubicBezTo>
                  <a:cubicBezTo>
                    <a:pt x="17083" y="5072"/>
                    <a:pt x="16999" y="5070"/>
                    <a:pt x="16882" y="5065"/>
                  </a:cubicBezTo>
                  <a:cubicBezTo>
                    <a:pt x="16747" y="5060"/>
                    <a:pt x="16579" y="5051"/>
                    <a:pt x="16397" y="4764"/>
                  </a:cubicBezTo>
                  <a:cubicBezTo>
                    <a:pt x="16206" y="4461"/>
                    <a:pt x="16153" y="4092"/>
                    <a:pt x="16110" y="3796"/>
                  </a:cubicBezTo>
                  <a:cubicBezTo>
                    <a:pt x="16103" y="3753"/>
                    <a:pt x="16097" y="3712"/>
                    <a:pt x="16091" y="3675"/>
                  </a:cubicBezTo>
                  <a:cubicBezTo>
                    <a:pt x="16086" y="3645"/>
                    <a:pt x="16075" y="3624"/>
                    <a:pt x="16061" y="3615"/>
                  </a:cubicBezTo>
                  <a:close/>
                  <a:moveTo>
                    <a:pt x="3981" y="4688"/>
                  </a:moveTo>
                  <a:cubicBezTo>
                    <a:pt x="3494" y="4599"/>
                    <a:pt x="3066" y="5339"/>
                    <a:pt x="3081" y="6281"/>
                  </a:cubicBezTo>
                  <a:cubicBezTo>
                    <a:pt x="3083" y="6454"/>
                    <a:pt x="3011" y="6596"/>
                    <a:pt x="2919" y="6601"/>
                  </a:cubicBezTo>
                  <a:cubicBezTo>
                    <a:pt x="2670" y="6615"/>
                    <a:pt x="2462" y="7049"/>
                    <a:pt x="2517" y="7553"/>
                  </a:cubicBezTo>
                  <a:lnTo>
                    <a:pt x="2566" y="7998"/>
                  </a:lnTo>
                  <a:cubicBezTo>
                    <a:pt x="2579" y="8117"/>
                    <a:pt x="2656" y="8161"/>
                    <a:pt x="2702" y="8077"/>
                  </a:cubicBezTo>
                  <a:cubicBezTo>
                    <a:pt x="3144" y="7272"/>
                    <a:pt x="3635" y="6524"/>
                    <a:pt x="4186" y="5843"/>
                  </a:cubicBezTo>
                  <a:cubicBezTo>
                    <a:pt x="4219" y="5802"/>
                    <a:pt x="4231" y="5724"/>
                    <a:pt x="4216" y="5656"/>
                  </a:cubicBezTo>
                  <a:cubicBezTo>
                    <a:pt x="4042" y="4872"/>
                    <a:pt x="4090" y="4708"/>
                    <a:pt x="3981" y="4688"/>
                  </a:cubicBezTo>
                  <a:close/>
                  <a:moveTo>
                    <a:pt x="18017" y="7991"/>
                  </a:moveTo>
                  <a:cubicBezTo>
                    <a:pt x="17632" y="7966"/>
                    <a:pt x="17349" y="8410"/>
                    <a:pt x="17127" y="8667"/>
                  </a:cubicBezTo>
                  <a:cubicBezTo>
                    <a:pt x="17084" y="8717"/>
                    <a:pt x="17076" y="8828"/>
                    <a:pt x="17111" y="8899"/>
                  </a:cubicBezTo>
                  <a:cubicBezTo>
                    <a:pt x="17204" y="9094"/>
                    <a:pt x="17295" y="9293"/>
                    <a:pt x="17385" y="9495"/>
                  </a:cubicBezTo>
                  <a:cubicBezTo>
                    <a:pt x="17490" y="9731"/>
                    <a:pt x="17698" y="9086"/>
                    <a:pt x="17987" y="9086"/>
                  </a:cubicBezTo>
                  <a:cubicBezTo>
                    <a:pt x="18145" y="9086"/>
                    <a:pt x="18217" y="9283"/>
                    <a:pt x="18268" y="9105"/>
                  </a:cubicBezTo>
                  <a:lnTo>
                    <a:pt x="18473" y="8397"/>
                  </a:lnTo>
                  <a:cubicBezTo>
                    <a:pt x="18494" y="8325"/>
                    <a:pt x="18478" y="8233"/>
                    <a:pt x="18438" y="8197"/>
                  </a:cubicBezTo>
                  <a:cubicBezTo>
                    <a:pt x="18285" y="8061"/>
                    <a:pt x="18146" y="8000"/>
                    <a:pt x="18017" y="7991"/>
                  </a:cubicBezTo>
                  <a:close/>
                  <a:moveTo>
                    <a:pt x="18741" y="9035"/>
                  </a:moveTo>
                  <a:cubicBezTo>
                    <a:pt x="18700" y="9024"/>
                    <a:pt x="18660" y="9063"/>
                    <a:pt x="18640" y="9131"/>
                  </a:cubicBezTo>
                  <a:lnTo>
                    <a:pt x="18526" y="9527"/>
                  </a:lnTo>
                  <a:cubicBezTo>
                    <a:pt x="18436" y="9836"/>
                    <a:pt x="18234" y="9941"/>
                    <a:pt x="18075" y="9778"/>
                  </a:cubicBezTo>
                  <a:cubicBezTo>
                    <a:pt x="18015" y="9717"/>
                    <a:pt x="17991" y="9714"/>
                    <a:pt x="17987" y="9714"/>
                  </a:cubicBezTo>
                  <a:cubicBezTo>
                    <a:pt x="17940" y="9714"/>
                    <a:pt x="17754" y="9955"/>
                    <a:pt x="17715" y="10003"/>
                  </a:cubicBezTo>
                  <a:cubicBezTo>
                    <a:pt x="17675" y="10052"/>
                    <a:pt x="17666" y="10154"/>
                    <a:pt x="17694" y="10225"/>
                  </a:cubicBezTo>
                  <a:cubicBezTo>
                    <a:pt x="18078" y="11170"/>
                    <a:pt x="18420" y="12180"/>
                    <a:pt x="18717" y="13247"/>
                  </a:cubicBezTo>
                  <a:cubicBezTo>
                    <a:pt x="18738" y="13322"/>
                    <a:pt x="18789" y="13351"/>
                    <a:pt x="18828" y="13310"/>
                  </a:cubicBezTo>
                  <a:lnTo>
                    <a:pt x="18968" y="13167"/>
                  </a:lnTo>
                  <a:cubicBezTo>
                    <a:pt x="19170" y="12959"/>
                    <a:pt x="19248" y="12446"/>
                    <a:pt x="19084" y="12060"/>
                  </a:cubicBezTo>
                  <a:cubicBezTo>
                    <a:pt x="19028" y="11926"/>
                    <a:pt x="19037" y="11728"/>
                    <a:pt x="19108" y="11622"/>
                  </a:cubicBezTo>
                  <a:cubicBezTo>
                    <a:pt x="19403" y="11179"/>
                    <a:pt x="19487" y="10402"/>
                    <a:pt x="19306" y="9778"/>
                  </a:cubicBezTo>
                  <a:cubicBezTo>
                    <a:pt x="19187" y="9365"/>
                    <a:pt x="18974" y="9101"/>
                    <a:pt x="18741" y="9035"/>
                  </a:cubicBezTo>
                  <a:close/>
                  <a:moveTo>
                    <a:pt x="19631" y="11523"/>
                  </a:moveTo>
                  <a:cubicBezTo>
                    <a:pt x="19567" y="11509"/>
                    <a:pt x="19573" y="11608"/>
                    <a:pt x="19459" y="11853"/>
                  </a:cubicBezTo>
                  <a:cubicBezTo>
                    <a:pt x="19441" y="11892"/>
                    <a:pt x="19439" y="11945"/>
                    <a:pt x="19449" y="11993"/>
                  </a:cubicBezTo>
                  <a:cubicBezTo>
                    <a:pt x="19590" y="12630"/>
                    <a:pt x="19456" y="13381"/>
                    <a:pt x="19128" y="13719"/>
                  </a:cubicBezTo>
                  <a:lnTo>
                    <a:pt x="18973" y="13878"/>
                  </a:lnTo>
                  <a:cubicBezTo>
                    <a:pt x="18935" y="13917"/>
                    <a:pt x="18919" y="14005"/>
                    <a:pt x="18938" y="14078"/>
                  </a:cubicBezTo>
                  <a:cubicBezTo>
                    <a:pt x="19125" y="14825"/>
                    <a:pt x="19292" y="15595"/>
                    <a:pt x="19436" y="16385"/>
                  </a:cubicBezTo>
                  <a:cubicBezTo>
                    <a:pt x="19447" y="16447"/>
                    <a:pt x="19477" y="16489"/>
                    <a:pt x="19511" y="16490"/>
                  </a:cubicBezTo>
                  <a:cubicBezTo>
                    <a:pt x="19690" y="16497"/>
                    <a:pt x="19848" y="16522"/>
                    <a:pt x="19977" y="16553"/>
                  </a:cubicBezTo>
                  <a:cubicBezTo>
                    <a:pt x="20006" y="16560"/>
                    <a:pt x="20031" y="16516"/>
                    <a:pt x="19996" y="16439"/>
                  </a:cubicBezTo>
                  <a:cubicBezTo>
                    <a:pt x="19908" y="16246"/>
                    <a:pt x="19816" y="16042"/>
                    <a:pt x="19808" y="15633"/>
                  </a:cubicBezTo>
                  <a:cubicBezTo>
                    <a:pt x="19799" y="15225"/>
                    <a:pt x="19897" y="14981"/>
                    <a:pt x="19976" y="14783"/>
                  </a:cubicBezTo>
                  <a:cubicBezTo>
                    <a:pt x="20047" y="14604"/>
                    <a:pt x="20099" y="14472"/>
                    <a:pt x="20094" y="14214"/>
                  </a:cubicBezTo>
                  <a:cubicBezTo>
                    <a:pt x="20088" y="13965"/>
                    <a:pt x="20037" y="13859"/>
                    <a:pt x="19959" y="13697"/>
                  </a:cubicBezTo>
                  <a:cubicBezTo>
                    <a:pt x="19869" y="13511"/>
                    <a:pt x="19758" y="13280"/>
                    <a:pt x="19749" y="12844"/>
                  </a:cubicBezTo>
                  <a:cubicBezTo>
                    <a:pt x="19738" y="12339"/>
                    <a:pt x="19872" y="12015"/>
                    <a:pt x="19962" y="11752"/>
                  </a:cubicBezTo>
                  <a:cubicBezTo>
                    <a:pt x="19980" y="11699"/>
                    <a:pt x="19965" y="11628"/>
                    <a:pt x="19932" y="11615"/>
                  </a:cubicBezTo>
                  <a:cubicBezTo>
                    <a:pt x="19829" y="11575"/>
                    <a:pt x="19728" y="11545"/>
                    <a:pt x="19631" y="11523"/>
                  </a:cubicBezTo>
                  <a:close/>
                  <a:moveTo>
                    <a:pt x="20235" y="15417"/>
                  </a:moveTo>
                  <a:cubicBezTo>
                    <a:pt x="20189" y="15396"/>
                    <a:pt x="20144" y="15458"/>
                    <a:pt x="20141" y="15547"/>
                  </a:cubicBezTo>
                  <a:cubicBezTo>
                    <a:pt x="20132" y="15774"/>
                    <a:pt x="20187" y="15893"/>
                    <a:pt x="20265" y="16065"/>
                  </a:cubicBezTo>
                  <a:cubicBezTo>
                    <a:pt x="20359" y="16269"/>
                    <a:pt x="20474" y="16523"/>
                    <a:pt x="20484" y="16979"/>
                  </a:cubicBezTo>
                  <a:cubicBezTo>
                    <a:pt x="20488" y="17191"/>
                    <a:pt x="20382" y="17353"/>
                    <a:pt x="20274" y="17296"/>
                  </a:cubicBezTo>
                  <a:cubicBezTo>
                    <a:pt x="20269" y="17294"/>
                    <a:pt x="20040" y="17176"/>
                    <a:pt x="19678" y="17134"/>
                  </a:cubicBezTo>
                  <a:cubicBezTo>
                    <a:pt x="19622" y="17128"/>
                    <a:pt x="19578" y="17232"/>
                    <a:pt x="19594" y="17334"/>
                  </a:cubicBezTo>
                  <a:cubicBezTo>
                    <a:pt x="19788" y="18583"/>
                    <a:pt x="19855" y="19380"/>
                    <a:pt x="19888" y="19628"/>
                  </a:cubicBezTo>
                  <a:cubicBezTo>
                    <a:pt x="19903" y="19739"/>
                    <a:pt x="19965" y="19800"/>
                    <a:pt x="20021" y="19755"/>
                  </a:cubicBezTo>
                  <a:lnTo>
                    <a:pt x="20233" y="19587"/>
                  </a:lnTo>
                  <a:cubicBezTo>
                    <a:pt x="20460" y="19407"/>
                    <a:pt x="20536" y="18970"/>
                    <a:pt x="20455" y="18610"/>
                  </a:cubicBezTo>
                  <a:cubicBezTo>
                    <a:pt x="20431" y="18500"/>
                    <a:pt x="20381" y="18423"/>
                    <a:pt x="20400" y="18258"/>
                  </a:cubicBezTo>
                  <a:cubicBezTo>
                    <a:pt x="20409" y="18176"/>
                    <a:pt x="20435" y="18106"/>
                    <a:pt x="20472" y="18061"/>
                  </a:cubicBezTo>
                  <a:cubicBezTo>
                    <a:pt x="20788" y="17676"/>
                    <a:pt x="20911" y="16922"/>
                    <a:pt x="20765" y="16268"/>
                  </a:cubicBezTo>
                  <a:cubicBezTo>
                    <a:pt x="20667" y="15828"/>
                    <a:pt x="20467" y="15523"/>
                    <a:pt x="20235" y="15417"/>
                  </a:cubicBezTo>
                  <a:close/>
                </a:path>
              </a:pathLst>
            </a:custGeom>
            <a:solidFill>
              <a:srgbClr val="55B8BA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584200">
                <a:defRPr sz="19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352" name="Line"/>
            <p:cNvSpPr/>
            <p:nvPr/>
          </p:nvSpPr>
          <p:spPr>
            <a:xfrm>
              <a:off x="1334351" y="2214893"/>
              <a:ext cx="784434" cy="452894"/>
            </a:xfrm>
            <a:prstGeom prst="line">
              <a:avLst/>
            </a:prstGeom>
            <a:noFill/>
            <a:ln w="1016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3" name="Line"/>
            <p:cNvSpPr/>
            <p:nvPr/>
          </p:nvSpPr>
          <p:spPr>
            <a:xfrm flipH="1">
              <a:off x="5351154" y="1876088"/>
              <a:ext cx="640488" cy="640488"/>
            </a:xfrm>
            <a:prstGeom prst="line">
              <a:avLst/>
            </a:prstGeom>
            <a:noFill/>
            <a:ln w="1016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4" name="Line"/>
            <p:cNvSpPr/>
            <p:nvPr/>
          </p:nvSpPr>
          <p:spPr>
            <a:xfrm>
              <a:off x="3413121" y="823657"/>
              <a:ext cx="1" cy="798800"/>
            </a:xfrm>
            <a:prstGeom prst="line">
              <a:avLst/>
            </a:prstGeom>
            <a:noFill/>
            <a:ln w="1016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pic>
          <p:nvPicPr>
            <p:cNvPr id="355" name="ChatGPT Image Dec 5, 2025, 02_09_09 PM.png" descr="ChatGPT Image Dec 5, 2025, 02_09_09 PM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166887" y="1202385"/>
              <a:ext cx="3286336" cy="32863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56" name="Mechanism A"/>
            <p:cNvSpPr txBox="1"/>
            <p:nvPr/>
          </p:nvSpPr>
          <p:spPr>
            <a:xfrm>
              <a:off x="-80765" y="1254423"/>
              <a:ext cx="1760614" cy="8047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584200">
                <a:defRPr sz="24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</a:lstStyle>
            <a:p>
              <a:pPr/>
              <a:r>
                <a:t>Mechanism A</a:t>
              </a:r>
            </a:p>
          </p:txBody>
        </p:sp>
        <p:sp>
          <p:nvSpPr>
            <p:cNvPr id="357" name="Mechanism B"/>
            <p:cNvSpPr txBox="1"/>
            <p:nvPr/>
          </p:nvSpPr>
          <p:spPr>
            <a:xfrm>
              <a:off x="2541336" y="0"/>
              <a:ext cx="1743572" cy="8047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584200">
                <a:defRPr sz="24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</a:lstStyle>
            <a:p>
              <a:pPr/>
              <a:r>
                <a:t>Mechanism B</a:t>
              </a:r>
            </a:p>
          </p:txBody>
        </p:sp>
        <p:sp>
          <p:nvSpPr>
            <p:cNvPr id="358" name="Mechanism C"/>
            <p:cNvSpPr txBox="1"/>
            <p:nvPr/>
          </p:nvSpPr>
          <p:spPr>
            <a:xfrm>
              <a:off x="5268666" y="820671"/>
              <a:ext cx="1734321" cy="8047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584200">
                <a:defRPr sz="24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</a:lstStyle>
            <a:p>
              <a:pPr/>
              <a:r>
                <a:t>Mechanism C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62" name="Don’t forget about pulsars during Christmas"/>
          <p:cNvSpPr txBox="1"/>
          <p:nvPr>
            <p:ph type="title"/>
          </p:nvPr>
        </p:nvSpPr>
        <p:spPr>
          <a:xfrm>
            <a:off x="175243" y="63500"/>
            <a:ext cx="8464643" cy="3302000"/>
          </a:xfrm>
          <a:prstGeom prst="rect">
            <a:avLst/>
          </a:prstGeom>
        </p:spPr>
        <p:txBody>
          <a:bodyPr anchor="t"/>
          <a:lstStyle>
            <a:lvl1pPr>
              <a:defRPr spc="-119" sz="6000"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EED0"/>
                </a:solidFill>
                <a:effectLst>
                  <a:outerShdw sx="100000" sy="100000" kx="0" ky="0" algn="b" rotWithShape="0" blurRad="12700" dist="63500" dir="18900000">
                    <a:srgbClr val="FFEED0"/>
                  </a:outerShdw>
                </a:effectLst>
                <a:latin typeface="Apple Chancery"/>
                <a:ea typeface="Apple Chancery"/>
                <a:cs typeface="Apple Chancery"/>
                <a:sym typeface="Apple Chancery"/>
              </a:defRPr>
            </a:lvl1pPr>
          </a:lstStyle>
          <a:p>
            <a:pPr/>
            <a:r>
              <a:t>Don’t forget about pulsars during Christmas </a:t>
            </a:r>
          </a:p>
        </p:txBody>
      </p:sp>
      <p:pic>
        <p:nvPicPr>
          <p:cNvPr id="363" name="final_wreath.gif" descr="final_wreath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67486" y="4504076"/>
            <a:ext cx="5080001" cy="5080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Aristotle (Physics): “Motion is one kind of change – a change in place, quantity, or quality of something that already exists.”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 i="1"/>
              <a:t>Aristotle (Physics):</a:t>
            </a:r>
            <a:br/>
            <a:r>
              <a:t>“</a:t>
            </a:r>
            <a:r>
              <a:rPr b="1"/>
              <a:t>Motion is one kind of change</a:t>
            </a:r>
            <a:r>
              <a:t> – a change in place, quantity, or quality of something that already exists.”</a:t>
            </a:r>
          </a:p>
          <a:p>
            <a:pPr/>
            <a:r>
              <a:rPr i="1"/>
              <a:t>Albert Einstein (Special Relativity):</a:t>
            </a:r>
            <a:br/>
            <a:r>
              <a:t>“</a:t>
            </a:r>
            <a:r>
              <a:rPr b="1"/>
              <a:t>Motion is the change of spatial coordinates</a:t>
            </a:r>
            <a:r>
              <a:t> with time as measured in a given inertial frame.”</a:t>
            </a:r>
          </a:p>
          <a:p>
            <a:pPr/>
          </a:p>
          <a:p>
            <a:pPr/>
            <a:r>
              <a:t>In context of pulsars:</a:t>
            </a:r>
          </a:p>
          <a:p>
            <a:pPr lvl="1"/>
            <a:r>
              <a:t>Kinematic Bulk Flow —&gt; Doppler shift</a:t>
            </a:r>
          </a:p>
          <a:p>
            <a:pPr lvl="1"/>
            <a:r>
              <a:t>Pattern-level “Virtual” Corotation —&gt; Pulsation</a:t>
            </a:r>
          </a:p>
          <a:p>
            <a:pPr lvl="2">
              <a:buChar char="-"/>
            </a:pPr>
            <a:r>
              <a:t>Photon-emitting particles are continuously replaced </a:t>
            </a:r>
            <a:br/>
            <a:r>
              <a:t>in a wave-like manner</a:t>
            </a:r>
          </a:p>
        </p:txBody>
      </p:sp>
      <p:sp>
        <p:nvSpPr>
          <p:cNvPr id="185" name="Concepts of “motions” for pulsar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Concepts of “motions” for pulsars</a:t>
            </a:r>
          </a:p>
        </p:txBody>
      </p:sp>
      <p:sp>
        <p:nvSpPr>
          <p:cNvPr id="186" name="Slide Number"/>
          <p:cNvSpPr txBox="1"/>
          <p:nvPr>
            <p:ph type="sldNum" sz="quarter" idx="2"/>
          </p:nvPr>
        </p:nvSpPr>
        <p:spPr>
          <a:xfrm>
            <a:off x="6385373" y="9183166"/>
            <a:ext cx="227280" cy="32451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What appears observationally “corotating”? ✘ Kinematic Bulk flow ❌ ✓ Virtual motion of emissivity pattern ✔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 appears observationally “corotating”?</a:t>
            </a:r>
            <a:br/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✘ </a:t>
            </a:r>
            <a:r>
              <a:t>Kinematic Bulk flow </a:t>
            </a:r>
            <a: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  <a:t>❌</a:t>
            </a:r>
            <a:br>
              <a: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rPr>
            </a:br>
            <a:r>
              <a:rPr>
                <a:solidFill>
                  <a:srgbClr val="0433FF"/>
                </a:solidFill>
              </a:rPr>
              <a:t>✓ </a:t>
            </a:r>
            <a:r>
              <a:t>Virtual motion of emissivity pattern </a:t>
            </a:r>
            <a:r>
              <a:rPr>
                <a:solidFill>
                  <a:srgbClr val="0433FF"/>
                </a:solidFill>
              </a:rPr>
              <a:t>✔</a:t>
            </a:r>
          </a:p>
        </p:txBody>
      </p:sp>
      <p:sp>
        <p:nvSpPr>
          <p:cNvPr id="189" name="“Virtually Corotating” Emission Sit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“Virtually Corotating” Emission Site</a:t>
            </a:r>
          </a:p>
        </p:txBody>
      </p:sp>
      <p:sp>
        <p:nvSpPr>
          <p:cNvPr id="190" name="Slide Number"/>
          <p:cNvSpPr txBox="1"/>
          <p:nvPr>
            <p:ph type="sldNum" sz="quarter" idx="2"/>
          </p:nvPr>
        </p:nvSpPr>
        <p:spPr>
          <a:xfrm>
            <a:off x="6385373" y="9183166"/>
            <a:ext cx="227280" cy="32451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91" name="single_rotating_bulb_COLLIMATED.gif" descr="single_rotating_bulb_COLLIMATED.gif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0810" y="3049564"/>
            <a:ext cx="3654472" cy="3654472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✘ A single glowing bulb rotating around a center ❌"/>
          <p:cNvSpPr txBox="1"/>
          <p:nvPr/>
        </p:nvSpPr>
        <p:spPr>
          <a:xfrm>
            <a:off x="57967" y="6744509"/>
            <a:ext cx="4373788" cy="100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800">
                <a:solidFill>
                  <a:srgbClr val="000000"/>
                </a:solidFill>
              </a:defRPr>
            </a:pPr>
            <a:r>
              <a:rPr>
                <a:solidFill>
                  <a:srgbClr val="FF2600"/>
                </a:solidFill>
              </a:rPr>
              <a:t>✘</a:t>
            </a:r>
            <a:r>
              <a:t> A single glowing bulb rotating around a center ❌</a:t>
            </a:r>
          </a:p>
        </p:txBody>
      </p:sp>
      <p:pic>
        <p:nvPicPr>
          <p:cNvPr id="193" name="wreath_collimated_ON_only_allBulbs.gif" descr="wreath_collimated_ON_only_allBulbs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428370" y="3566492"/>
            <a:ext cx="4876801" cy="4876800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✓ Christmas Light Belt ✔"/>
          <p:cNvSpPr txBox="1"/>
          <p:nvPr/>
        </p:nvSpPr>
        <p:spPr>
          <a:xfrm>
            <a:off x="5244802" y="5382094"/>
            <a:ext cx="3243937" cy="12455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800">
                <a:solidFill>
                  <a:srgbClr val="FFFFFF"/>
                </a:solidFill>
              </a:defRPr>
            </a:pPr>
            <a:r>
              <a:rPr>
                <a:solidFill>
                  <a:srgbClr val="0433FF"/>
                </a:solidFill>
              </a:rPr>
              <a:t>✓</a:t>
            </a:r>
            <a:r>
              <a:t> Christmas Light Belt </a:t>
            </a:r>
            <a:r>
              <a:rPr>
                <a:solidFill>
                  <a:srgbClr val="0433FF"/>
                </a:solidFill>
              </a:rPr>
              <a:t>✔</a:t>
            </a:r>
          </a:p>
        </p:txBody>
      </p:sp>
      <p:sp>
        <p:nvSpPr>
          <p:cNvPr id="195" name="Line"/>
          <p:cNvSpPr/>
          <p:nvPr/>
        </p:nvSpPr>
        <p:spPr>
          <a:xfrm>
            <a:off x="5633159" y="5600482"/>
            <a:ext cx="180559" cy="180559"/>
          </a:xfrm>
          <a:prstGeom prst="line">
            <a:avLst/>
          </a:prstGeom>
          <a:ln w="38100">
            <a:solidFill>
              <a:srgbClr val="FF26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96" name="Line"/>
          <p:cNvSpPr/>
          <p:nvPr/>
        </p:nvSpPr>
        <p:spPr>
          <a:xfrm>
            <a:off x="7909753" y="6207109"/>
            <a:ext cx="180559" cy="180559"/>
          </a:xfrm>
          <a:prstGeom prst="line">
            <a:avLst/>
          </a:prstGeom>
          <a:ln w="63500">
            <a:solidFill>
              <a:srgbClr val="FF26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97" name="silent_320.gif" descr="silent_320.gif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588258" y="2994712"/>
            <a:ext cx="3385792" cy="6020361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Tokyo SkyTree Tower"/>
          <p:cNvSpPr txBox="1"/>
          <p:nvPr/>
        </p:nvSpPr>
        <p:spPr>
          <a:xfrm>
            <a:off x="9588258" y="5311370"/>
            <a:ext cx="1392282" cy="1387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Tokyo SkyTree Tower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he ON bulb is both replacing and kinematically moving.…"/>
          <p:cNvSpPr txBox="1"/>
          <p:nvPr>
            <p:ph type="body" sz="half" idx="1"/>
          </p:nvPr>
        </p:nvSpPr>
        <p:spPr>
          <a:xfrm>
            <a:off x="8123378" y="1190804"/>
            <a:ext cx="4738103" cy="9476432"/>
          </a:xfrm>
          <a:prstGeom prst="rect">
            <a:avLst/>
          </a:prstGeom>
        </p:spPr>
        <p:txBody>
          <a:bodyPr/>
          <a:lstStyle/>
          <a:p>
            <a:pPr marL="380999" indent="-380999">
              <a:defRPr sz="2840"/>
            </a:pPr>
            <a:r>
              <a:t>The ON bulb is both replacing and kinematically moving.</a:t>
            </a:r>
          </a:p>
          <a:p>
            <a:pPr marL="380999" indent="-380999">
              <a:defRPr sz="2840"/>
            </a:pPr>
            <a:r>
              <a:t>Only the pattern corotates; the light bulbs (plasma particles) themselves do </a:t>
            </a:r>
            <a:r>
              <a:rPr i="1"/>
              <a:t>Not</a:t>
            </a:r>
            <a:r>
              <a:t>.</a:t>
            </a:r>
          </a:p>
          <a:p>
            <a:pPr marL="380999" indent="-380999">
              <a:defRPr sz="2840"/>
            </a:pPr>
            <a:r>
              <a:t>Real pulsar emission is more complex:</a:t>
            </a:r>
          </a:p>
          <a:p>
            <a:pPr lvl="1">
              <a:spcBef>
                <a:spcPts val="1600"/>
              </a:spcBef>
              <a:buChar char="-"/>
              <a:defRPr sz="2840"/>
            </a:pPr>
            <a:r>
              <a:t>Particles also have vertical and radial drifts;</a:t>
            </a:r>
          </a:p>
          <a:p>
            <a:pPr lvl="1">
              <a:spcBef>
                <a:spcPts val="1600"/>
              </a:spcBef>
              <a:buChar char="-"/>
              <a:defRPr sz="2840"/>
            </a:pPr>
            <a:r>
              <a:t>Each emitting particle radiates once and cools.</a:t>
            </a:r>
          </a:p>
        </p:txBody>
      </p:sp>
      <p:sp>
        <p:nvSpPr>
          <p:cNvPr id="201" name="“Kinematic Christmas Light” Analogy of Pulsar Emission Site"/>
          <p:cNvSpPr txBox="1"/>
          <p:nvPr>
            <p:ph type="title"/>
          </p:nvPr>
        </p:nvSpPr>
        <p:spPr>
          <a:xfrm>
            <a:off x="213970" y="440266"/>
            <a:ext cx="12576860" cy="1016001"/>
          </a:xfrm>
          <a:prstGeom prst="rect">
            <a:avLst/>
          </a:prstGeom>
        </p:spPr>
        <p:txBody>
          <a:bodyPr/>
          <a:lstStyle>
            <a:lvl1pPr defTabSz="1525858">
              <a:defRPr spc="-70" sz="3520"/>
            </a:lvl1pPr>
          </a:lstStyle>
          <a:p>
            <a:pPr/>
            <a:r>
              <a:t>“Kinematic Christmas Light” Analogy of Pulsar Emission Site</a:t>
            </a:r>
          </a:p>
        </p:txBody>
      </p:sp>
      <p:sp>
        <p:nvSpPr>
          <p:cNvPr id="202" name="Slide Number"/>
          <p:cNvSpPr txBox="1"/>
          <p:nvPr>
            <p:ph type="sldNum" sz="quarter" idx="2"/>
          </p:nvPr>
        </p:nvSpPr>
        <p:spPr>
          <a:xfrm>
            <a:off x="6385373" y="9183166"/>
            <a:ext cx="227280" cy="32451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03" name="wreath_rotating_halfspeed.gif" descr="wreath_rotating_halfspeed.gif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9958" y="1147617"/>
            <a:ext cx="7910551" cy="7910550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✓ Kinematically Rotating Christmas Light Belt ✔"/>
          <p:cNvSpPr txBox="1"/>
          <p:nvPr/>
        </p:nvSpPr>
        <p:spPr>
          <a:xfrm>
            <a:off x="2178013" y="3781542"/>
            <a:ext cx="3854440" cy="2642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200">
                <a:solidFill>
                  <a:srgbClr val="FFFFFF"/>
                </a:solidFill>
              </a:defRPr>
            </a:pPr>
            <a:r>
              <a:rPr>
                <a:solidFill>
                  <a:srgbClr val="0433FF"/>
                </a:solidFill>
              </a:rPr>
              <a:t>✓</a:t>
            </a:r>
            <a:r>
              <a:t> Kinematically Rotating Christmas Light Belt </a:t>
            </a:r>
            <a:r>
              <a:rPr>
                <a:solidFill>
                  <a:srgbClr val="0433FF"/>
                </a:solidFill>
              </a:rPr>
              <a:t>✔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Emission site beyond light cylinde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647233">
              <a:defRPr spc="-114" sz="5700"/>
            </a:lvl1pPr>
          </a:lstStyle>
          <a:p>
            <a:pPr/>
            <a:r>
              <a:t>Emission site beyond light cylinder</a:t>
            </a:r>
          </a:p>
        </p:txBody>
      </p:sp>
      <p:sp>
        <p:nvSpPr>
          <p:cNvPr id="207" name="Slide Number"/>
          <p:cNvSpPr txBox="1"/>
          <p:nvPr>
            <p:ph type="sldNum" sz="quarter" idx="2"/>
          </p:nvPr>
        </p:nvSpPr>
        <p:spPr>
          <a:xfrm>
            <a:off x="12102067" y="13230918"/>
            <a:ext cx="179866" cy="27709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093" tIns="27093" rIns="27093" bIns="27093"/>
          <a:lstStyle/>
          <a:p>
            <a:pPr/>
            <a:fld id="{86CB4B4D-7CA3-9044-876B-883B54F8677D}" type="slidenum"/>
          </a:p>
        </p:txBody>
      </p:sp>
      <p:sp>
        <p:nvSpPr>
          <p:cNvPr id="208" name="H.E.S.S. Collaboration (2023, Nature Astronomy)"/>
          <p:cNvSpPr txBox="1"/>
          <p:nvPr/>
        </p:nvSpPr>
        <p:spPr>
          <a:xfrm>
            <a:off x="6130133" y="6634480"/>
            <a:ext cx="7008403" cy="13282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2438338">
              <a:defRPr i="1" sz="2400">
                <a:solidFill>
                  <a:srgbClr val="AA7942"/>
                </a:solidFill>
              </a:defRPr>
            </a:lvl1pPr>
          </a:lstStyle>
          <a:p>
            <a:pPr/>
            <a:r>
              <a:t>H.E.S.S. Collaboration (2023, Nature Astronomy)</a:t>
            </a:r>
          </a:p>
        </p:txBody>
      </p:sp>
      <p:grpSp>
        <p:nvGrpSpPr>
          <p:cNvPr id="211" name="Group"/>
          <p:cNvGrpSpPr/>
          <p:nvPr/>
        </p:nvGrpSpPr>
        <p:grpSpPr>
          <a:xfrm>
            <a:off x="127000" y="2522243"/>
            <a:ext cx="12700000" cy="4563955"/>
            <a:chOff x="0" y="0"/>
            <a:chExt cx="12700000" cy="4563953"/>
          </a:xfrm>
        </p:grpSpPr>
        <p:pic>
          <p:nvPicPr>
            <p:cNvPr id="209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6416842" y="0"/>
              <a:ext cx="6283158" cy="4563954"/>
            </a:xfrm>
            <a:prstGeom prst="rect">
              <a:avLst/>
            </a:prstGeom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pic>
          <p:nvPicPr>
            <p:cNvPr id="210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239950"/>
              <a:ext cx="6323264" cy="40840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12" name="Aharonian et al. (2012, Nature)"/>
          <p:cNvSpPr txBox="1"/>
          <p:nvPr/>
        </p:nvSpPr>
        <p:spPr>
          <a:xfrm>
            <a:off x="148986" y="6635650"/>
            <a:ext cx="4207903" cy="78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2438338">
              <a:defRPr i="1" sz="2400">
                <a:solidFill>
                  <a:srgbClr val="AA7942"/>
                </a:solidFill>
              </a:defRPr>
            </a:lvl1pPr>
          </a:lstStyle>
          <a:p>
            <a:pPr/>
            <a:r>
              <a:t>Aharonian et al. (2012, Nature)</a:t>
            </a:r>
          </a:p>
        </p:txBody>
      </p:sp>
      <p:sp>
        <p:nvSpPr>
          <p:cNvPr id="213" name="‘Cold’ Ultrarelativistic Wind              Wind Current Sheet"/>
          <p:cNvSpPr txBox="1"/>
          <p:nvPr/>
        </p:nvSpPr>
        <p:spPr>
          <a:xfrm>
            <a:off x="173521" y="1828800"/>
            <a:ext cx="23803416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 defTabSz="2438338">
              <a:lnSpc>
                <a:spcPct val="80000"/>
              </a:lnSpc>
              <a:defRPr b="1" spc="-78" sz="3900">
                <a:solidFill>
                  <a:srgbClr val="000000"/>
                </a:solidFill>
              </a:defRPr>
            </a:lvl1pPr>
          </a:lstStyle>
          <a:p>
            <a:pPr/>
            <a:r>
              <a:t>‘Cold’ Ultrarelativistic Wind              Wind Current Sheet</a:t>
            </a:r>
          </a:p>
        </p:txBody>
      </p:sp>
      <p:sp>
        <p:nvSpPr>
          <p:cNvPr id="214" name="No known substance can travel faster than light, but some ‘virtual’ concepts can ‘virtually’ exceed the speed of light. ✅…"/>
          <p:cNvSpPr txBox="1"/>
          <p:nvPr/>
        </p:nvSpPr>
        <p:spPr>
          <a:xfrm>
            <a:off x="144307" y="7672227"/>
            <a:ext cx="12716185" cy="1612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150">
                <a:solidFill>
                  <a:srgbClr val="000000"/>
                </a:solidFill>
              </a:defRPr>
            </a:pPr>
            <a:r>
              <a:t>No known substance can travel faster than light, but</a:t>
            </a:r>
            <a:br/>
            <a:r>
              <a:rPr b="1"/>
              <a:t>some ‘virtual’ concepts can ‘virtually’ exceed the speed of light</a:t>
            </a:r>
            <a:r>
              <a:t>. ✅</a:t>
            </a:r>
          </a:p>
          <a:p>
            <a:pPr>
              <a:defRPr sz="3150">
                <a:solidFill>
                  <a:srgbClr val="000000"/>
                </a:solidFill>
              </a:defRPr>
            </a:pPr>
            <a:r>
              <a:t>pattern speed </a:t>
            </a:r>
            <a:r>
              <a:rPr b="1">
                <a:solidFill>
                  <a:srgbClr val="FF2600"/>
                </a:solidFill>
              </a:rPr>
              <a:t>≠</a:t>
            </a:r>
            <a:r>
              <a:t> bulk speed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✓ Geometry-first + mechanism-later ✔…"/>
          <p:cNvSpPr txBox="1"/>
          <p:nvPr>
            <p:ph type="body" idx="1"/>
          </p:nvPr>
        </p:nvSpPr>
        <p:spPr>
          <a:xfrm>
            <a:off x="698500" y="1193800"/>
            <a:ext cx="11607800" cy="73660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2000"/>
              </a:spcBef>
            </a:pPr>
            <a:r>
              <a:rPr>
                <a:solidFill>
                  <a:srgbClr val="0433FF"/>
                </a:solidFill>
              </a:rPr>
              <a:t>✓</a:t>
            </a:r>
            <a:r>
              <a:t> </a:t>
            </a:r>
            <a:r>
              <a:rPr b="1"/>
              <a:t>Geometry-first</a:t>
            </a:r>
            <a:r>
              <a:t> + mechanism-later </a:t>
            </a:r>
            <a:r>
              <a:rPr>
                <a:solidFill>
                  <a:srgbClr val="0433FF"/>
                </a:solidFill>
              </a:rPr>
              <a:t>✔</a:t>
            </a:r>
          </a:p>
          <a:p>
            <a:pPr>
              <a:spcBef>
                <a:spcPts val="2000"/>
              </a:spcBef>
            </a:pPr>
            <a:r>
              <a:t>Complementary strategy to mechanism-specific modelling</a:t>
            </a:r>
          </a:p>
          <a:p>
            <a:pPr>
              <a:spcBef>
                <a:spcPts val="2000"/>
              </a:spcBef>
            </a:pPr>
            <a:r>
              <a:t>An attempt to </a:t>
            </a:r>
            <a:r>
              <a:rPr b="1"/>
              <a:t>avoid Circular Reasoning</a:t>
            </a:r>
          </a:p>
        </p:txBody>
      </p:sp>
      <p:sp>
        <p:nvSpPr>
          <p:cNvPr id="217" name="Purpose of mechanism-independent paradig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Purpose of mechanism-independent paradigm</a:t>
            </a:r>
          </a:p>
        </p:txBody>
      </p:sp>
      <p:sp>
        <p:nvSpPr>
          <p:cNvPr id="218" name="Slide Number"/>
          <p:cNvSpPr txBox="1"/>
          <p:nvPr>
            <p:ph type="sldNum" sz="quarter" idx="2"/>
          </p:nvPr>
        </p:nvSpPr>
        <p:spPr>
          <a:xfrm>
            <a:off x="6385373" y="9183166"/>
            <a:ext cx="227280" cy="32451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19" name="christmas_circular_reasoning_flowchart_festive_bg_notitle_arrowfix.png" descr="christmas_circular_reasoning_flowchart_festive_bg_notitle_arrowfix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5399" y="3306682"/>
            <a:ext cx="10474002" cy="5891627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A → B → C → A…"/>
          <p:cNvSpPr txBox="1"/>
          <p:nvPr/>
        </p:nvSpPr>
        <p:spPr>
          <a:xfrm>
            <a:off x="5346561" y="5558974"/>
            <a:ext cx="4422395" cy="13870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800">
                <a:solidFill>
                  <a:srgbClr val="FF2600"/>
                </a:solidFill>
              </a:defRPr>
            </a:pPr>
            <a:r>
              <a:t>A → B → C → A </a:t>
            </a:r>
          </a:p>
          <a:p>
            <a:pPr>
              <a:defRPr sz="2800">
                <a:solidFill>
                  <a:srgbClr val="FF2600"/>
                </a:solidFill>
              </a:defRPr>
            </a:pPr>
            <a:r>
              <a:t>(no independent evidence, </a:t>
            </a:r>
          </a:p>
          <a:p>
            <a:pPr>
              <a:defRPr sz="2800">
                <a:solidFill>
                  <a:srgbClr val="FF2600"/>
                </a:solidFill>
              </a:defRPr>
            </a:pPr>
            <a:r>
              <a:t>just a circle)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Emission Geometry…"/>
          <p:cNvSpPr txBox="1"/>
          <p:nvPr>
            <p:ph type="body" sz="half" idx="1"/>
          </p:nvPr>
        </p:nvSpPr>
        <p:spPr>
          <a:xfrm>
            <a:off x="698500" y="1689100"/>
            <a:ext cx="11607800" cy="3676922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t>Emission Geometry </a:t>
            </a:r>
          </a:p>
          <a:p>
            <a:pPr>
              <a:defRPr sz="2800"/>
            </a:pPr>
            <a:r>
              <a:t>Light-Travel-Time Delay</a:t>
            </a:r>
          </a:p>
          <a:p>
            <a:pPr>
              <a:defRPr sz="2800"/>
            </a:pPr>
            <a:r>
              <a:t>Phase-Dependent Doppler Shift</a:t>
            </a:r>
          </a:p>
          <a:p>
            <a:pPr>
              <a:defRPr sz="2800"/>
            </a:pPr>
            <a:r>
              <a:t>Energy-Dependent Beam Shape</a:t>
            </a:r>
          </a:p>
        </p:txBody>
      </p:sp>
      <p:sp>
        <p:nvSpPr>
          <p:cNvPr id="223" name="Four elements of our modelling paradig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369804">
              <a:defRPr spc="-94" sz="4740"/>
            </a:lvl1pPr>
          </a:lstStyle>
          <a:p>
            <a:pPr/>
            <a:r>
              <a:t>Four elements of our modelling paradigm</a:t>
            </a:r>
          </a:p>
        </p:txBody>
      </p:sp>
      <p:sp>
        <p:nvSpPr>
          <p:cNvPr id="224" name="Slide Number"/>
          <p:cNvSpPr txBox="1"/>
          <p:nvPr>
            <p:ph type="sldNum" sz="quarter" idx="2"/>
          </p:nvPr>
        </p:nvSpPr>
        <p:spPr>
          <a:xfrm>
            <a:off x="6385373" y="9183166"/>
            <a:ext cx="227280" cy="32451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5" name="Detector frame…"/>
          <p:cNvSpPr txBox="1"/>
          <p:nvPr/>
        </p:nvSpPr>
        <p:spPr>
          <a:xfrm>
            <a:off x="698500" y="6538858"/>
            <a:ext cx="11607800" cy="2636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marL="381000" indent="-381000" algn="l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2800">
                <a:solidFill>
                  <a:srgbClr val="000000"/>
                </a:solidFill>
              </a:defRPr>
            </a:pPr>
            <a:r>
              <a:t>Detector frame</a:t>
            </a:r>
          </a:p>
          <a:p>
            <a:pPr marL="381000" indent="-381000" algn="l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2800">
                <a:solidFill>
                  <a:srgbClr val="000000"/>
                </a:solidFill>
              </a:defRPr>
            </a:pPr>
            <a:r>
              <a:t>Corotating frame — governing viewing angle &amp; light-travel-time delay</a:t>
            </a:r>
          </a:p>
          <a:p>
            <a:pPr marL="381000" indent="-381000" algn="l">
              <a:lnSpc>
                <a:spcPct val="90000"/>
              </a:lnSpc>
              <a:spcBef>
                <a:spcPts val="3200"/>
              </a:spcBef>
              <a:buSzPct val="123000"/>
              <a:buChar char="•"/>
              <a:defRPr sz="2800">
                <a:solidFill>
                  <a:srgbClr val="000000"/>
                </a:solidFill>
              </a:defRPr>
            </a:pPr>
            <a:r>
              <a:rPr b="1"/>
              <a:t>Ever-replacing</a:t>
            </a:r>
            <a:r>
              <a:t> plasma frame (bulk frame)</a:t>
            </a:r>
            <a:r>
              <a:t> — governing Doppler shift</a:t>
            </a:r>
          </a:p>
        </p:txBody>
      </p:sp>
      <p:sp>
        <p:nvSpPr>
          <p:cNvPr id="226" name="Reference Frames"/>
          <p:cNvSpPr txBox="1"/>
          <p:nvPr/>
        </p:nvSpPr>
        <p:spPr>
          <a:xfrm>
            <a:off x="698500" y="5290024"/>
            <a:ext cx="116078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 algn="l" defTabSz="1716590">
              <a:lnSpc>
                <a:spcPct val="80000"/>
              </a:lnSpc>
              <a:defRPr b="1" spc="-118" sz="5940">
                <a:solidFill>
                  <a:srgbClr val="000000"/>
                </a:solidFill>
              </a:defRPr>
            </a:lvl1pPr>
          </a:lstStyle>
          <a:p>
            <a:pPr/>
            <a:r>
              <a:t>Reference Frames</a:t>
            </a:r>
          </a:p>
        </p:txBody>
      </p:sp>
      <p:sp>
        <p:nvSpPr>
          <p:cNvPr id="227" name="“Four Seasons in One Day”"/>
          <p:cNvSpPr txBox="1"/>
          <p:nvPr/>
        </p:nvSpPr>
        <p:spPr>
          <a:xfrm>
            <a:off x="6519631" y="3235005"/>
            <a:ext cx="5383277" cy="5851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800"/>
              </a:spcBef>
              <a:defRPr b="1" i="1" sz="3200">
                <a:gradFill flip="none" rotWithShape="1">
                  <a:gsLst>
                    <a:gs pos="0">
                      <a:schemeClr val="accent4">
                        <a:hueOff val="-858837"/>
                        <a:lumOff val="-9791"/>
                      </a:schemeClr>
                    </a:gs>
                    <a:gs pos="100000">
                      <a:srgbClr val="0433FF"/>
                    </a:gs>
                  </a:gsLst>
                  <a:lin ang="4200000" scaled="0"/>
                </a:gradFill>
              </a:defRPr>
            </a:lvl1pPr>
          </a:lstStyle>
          <a:p>
            <a:pPr>
              <a:defRPr i="0" sz="1900">
                <a:solidFill>
                  <a:srgbClr val="000000"/>
                </a:solidFill>
              </a:defRPr>
            </a:pPr>
            <a:r>
              <a:rPr i="1" sz="3200">
                <a:gradFill flip="none" rotWithShape="1">
                  <a:gsLst>
                    <a:gs pos="0">
                      <a:schemeClr val="accent4">
                        <a:hueOff val="-858837"/>
                        <a:lumOff val="-9791"/>
                      </a:schemeClr>
                    </a:gs>
                    <a:gs pos="100000">
                      <a:srgbClr val="0433FF"/>
                    </a:gs>
                  </a:gsLst>
                  <a:lin ang="4200000" scaled="0"/>
                </a:gradFill>
              </a:rPr>
              <a:t>“Four Seasons in One Day”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Advancements of mechanism-independent modell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1595215">
              <a:defRPr spc="-73" sz="3680"/>
            </a:lvl1pPr>
          </a:lstStyle>
          <a:p>
            <a:pPr/>
            <a:r>
              <a:t>Advancements of mechanism-independent modelling</a:t>
            </a:r>
          </a:p>
        </p:txBody>
      </p:sp>
      <p:sp>
        <p:nvSpPr>
          <p:cNvPr id="230" name="Slide Number"/>
          <p:cNvSpPr txBox="1"/>
          <p:nvPr>
            <p:ph type="sldNum" sz="quarter" idx="2"/>
          </p:nvPr>
        </p:nvSpPr>
        <p:spPr>
          <a:xfrm>
            <a:off x="6385373" y="9183166"/>
            <a:ext cx="227280" cy="32451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231" name="Table 1"/>
          <p:cNvGraphicFramePr/>
          <p:nvPr/>
        </p:nvGraphicFramePr>
        <p:xfrm>
          <a:off x="152400" y="1216008"/>
          <a:ext cx="12733562" cy="10312379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{C7B018BB-80A7-4F77-B60F-C8B233D01FF8}</a:tableStyleId>
              </a:tblPr>
              <a:tblGrid>
                <a:gridCol w="5080000"/>
                <a:gridCol w="5080000"/>
                <a:gridCol w="2540000"/>
              </a:tblGrid>
              <a:tr h="721864">
                <a:tc>
                  <a:txBody>
                    <a:bodyPr/>
                    <a:lstStyle/>
                    <a:p>
                      <a:pPr>
                        <a:defRPr sz="3200"/>
                      </a:pPr>
                      <a:r>
                        <a:t>v1.0 </a:t>
                      </a:r>
                      <a:r>
                        <a:rPr b="0" i="1"/>
                        <a:t>(YKS2025, MNRAS)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3200"/>
                      </a:pPr>
                      <a:r>
                        <a:t>v2.0 </a:t>
                      </a:r>
                      <a:r>
                        <a:rPr b="0" i="1"/>
                        <a:t>(Yeung+2026, ApJ)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3200"/>
                      </a:pPr>
                    </a:p>
                  </a:txBody>
                  <a:tcPr marL="50800" marR="50800" marT="50800" marB="50800" anchor="ctr" anchorCtr="0" horzOverflow="overflow"/>
                </a:tc>
              </a:tr>
              <a:tr h="119380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200"/>
                        <a:t>Single site, single beam per hemisphere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200"/>
                        <a:t>Double site, double beam per hemisphere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B9FFFF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200"/>
                        <a:t>Model complexity↑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B9FFFF"/>
                    </a:solidFill>
                  </a:tcPr>
                </a:tc>
              </a:tr>
              <a:tr h="119380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200"/>
                        <a:t>(Co-)rotating plasma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200"/>
                        <a:t>Escaping plasma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B9FFFF"/>
                    </a:solidFill>
                  </a:tcPr>
                </a:tc>
                <a:tc vMerge="1">
                  <a:tcPr/>
                </a:tc>
              </a:tr>
              <a:tr h="119380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200"/>
                        <a:t>Vertical(+Radial) extension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200"/>
                        <a:t>Point-like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AFF90"/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200"/>
                        <a:t>Model complexity↓ / Data constraints↑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AFF90"/>
                    </a:solidFill>
                  </a:tcPr>
                </a:tc>
              </a:tr>
              <a:tr h="119380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200"/>
                        <a:t>Energy-dependent geometry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200"/>
                        <a:t>Uniform geometry across energies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AFF90"/>
                    </a:solidFill>
                  </a:tcPr>
                </a:tc>
                <a:tc vMerge="1">
                  <a:tcPr/>
                </a:tc>
              </a:tr>
              <a:tr h="119380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200"/>
                        <a:t>Structured count-rate function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200"/>
                        <a:t>Economical beam-shape prescription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AFF90"/>
                    </a:solidFill>
                  </a:tcPr>
                </a:tc>
                <a:tc vMerge="1">
                  <a:tcPr/>
                </a:tc>
              </a:tr>
              <a:tr h="1193800"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200"/>
                        <a:t>Simultaneously fit 3 phaseograms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>
                        <a:defRPr sz="1800"/>
                      </a:pPr>
                      <a:r>
                        <a:rPr sz="3200"/>
                        <a:t>Simultaneously fit 4 phaseograms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FAFF90"/>
                    </a:solidFill>
                  </a:tcPr>
                </a:tc>
                <a:tc v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7339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7339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