
<file path=[Content_Types].xml><?xml version="1.0" encoding="utf-8"?>
<Types xmlns="http://schemas.openxmlformats.org/package/2006/content-types">
  <Default Extension="emf" ContentType="image/x-emf"/>
  <Default Extension="jpg" ContentType="image/jpeg"/>
  <Default Extension="org&amp;utm_campaign=index&amp;utm_content=original" ContentType="image/jpeg"/>
  <Default Extension="png" ContentType="image/png"/>
  <Default Extension="ppm"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1"/>
  </p:notesMasterIdLst>
  <p:sldIdLst>
    <p:sldId id="256" r:id="rId2"/>
    <p:sldId id="1645" r:id="rId3"/>
    <p:sldId id="1669" r:id="rId4"/>
    <p:sldId id="1620" r:id="rId5"/>
    <p:sldId id="355" r:id="rId6"/>
    <p:sldId id="1651" r:id="rId7"/>
    <p:sldId id="261" r:id="rId8"/>
    <p:sldId id="1656" r:id="rId9"/>
    <p:sldId id="1625" r:id="rId10"/>
    <p:sldId id="1670" r:id="rId11"/>
    <p:sldId id="1655" r:id="rId12"/>
    <p:sldId id="1662" r:id="rId13"/>
    <p:sldId id="1663" r:id="rId14"/>
    <p:sldId id="1638" r:id="rId15"/>
    <p:sldId id="1648" r:id="rId16"/>
    <p:sldId id="1649" r:id="rId17"/>
    <p:sldId id="1650" r:id="rId18"/>
    <p:sldId id="1643" r:id="rId19"/>
    <p:sldId id="1659" r:id="rId20"/>
    <p:sldId id="1630" r:id="rId21"/>
    <p:sldId id="1652" r:id="rId22"/>
    <p:sldId id="1653" r:id="rId23"/>
    <p:sldId id="1654" r:id="rId24"/>
    <p:sldId id="1637" r:id="rId25"/>
    <p:sldId id="1658" r:id="rId26"/>
    <p:sldId id="264" r:id="rId27"/>
    <p:sldId id="1642" r:id="rId28"/>
    <p:sldId id="1673" r:id="rId29"/>
    <p:sldId id="1660" r:id="rId30"/>
    <p:sldId id="1671" r:id="rId31"/>
    <p:sldId id="1672" r:id="rId32"/>
    <p:sldId id="1661" r:id="rId33"/>
    <p:sldId id="266" r:id="rId34"/>
    <p:sldId id="1668" r:id="rId35"/>
    <p:sldId id="1666" r:id="rId36"/>
    <p:sldId id="1667" r:id="rId37"/>
    <p:sldId id="1664" r:id="rId38"/>
    <p:sldId id="1665" r:id="rId39"/>
    <p:sldId id="1193" r:id="rId40"/>
  </p:sldIdLst>
  <p:sldSz cx="12192000" cy="6858000"/>
  <p:notesSz cx="6858000" cy="9144000"/>
  <p:defaultTextStyle>
    <a:defPPr>
      <a:defRPr lang="ja-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698"/>
    <a:srgbClr val="000000"/>
    <a:srgbClr val="000FED"/>
    <a:srgbClr val="893FC2"/>
    <a:srgbClr val="A28DEC"/>
    <a:srgbClr val="FF3948"/>
    <a:srgbClr val="FF833A"/>
    <a:srgbClr val="B9B8FA"/>
    <a:srgbClr val="84A1FF"/>
    <a:srgbClr val="FF7A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52"/>
    <p:restoredTop sz="83355"/>
  </p:normalViewPr>
  <p:slideViewPr>
    <p:cSldViewPr snapToGrid="0">
      <p:cViewPr>
        <p:scale>
          <a:sx n="118" d="100"/>
          <a:sy n="118" d="100"/>
        </p:scale>
        <p:origin x="9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dirty="0"/>
          </a:p>
        </p:txBody>
      </p:sp>
      <p:sp>
        <p:nvSpPr>
          <p:cNvPr id="3" name="Date Placeholder"/>
          <p:cNvSpPr>
            <a:spLocks noGrp="1"/>
          </p:cNvSpPr>
          <p:nvPr>
            <p:ph type="dt" sz="quarter" idx="1"/>
          </p:nvPr>
        </p:nvSpPr>
        <p:spPr>
          <a:prstGeom prst="rect">
            <a:avLst/>
          </a:prstGeom>
        </p:spPr>
        <p:txBody>
          <a:bodyPr/>
          <a:lstStyle/>
          <a:p>
            <a:endParaRPr dirty="0"/>
          </a:p>
        </p:txBody>
      </p:sp>
      <p:sp>
        <p:nvSpPr>
          <p:cNvPr id="4" name="Slide Image Placeholder"/>
          <p:cNvSpPr>
            <a:spLocks noGrp="1" noRot="1" noChangeAspect="1"/>
          </p:cNvSpPr>
          <p:nvPr>
            <p:ph type="sldImg" idx="2"/>
          </p:nvPr>
        </p:nvSpPr>
        <p:spPr>
          <a:prstGeom prst="rect">
            <a:avLst/>
          </a:prstGeom>
        </p:spPr>
        <p:txBody>
          <a:bodyPr/>
          <a:lstStyle/>
          <a:p>
            <a:endParaRPr dirty="0"/>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dirty="0"/>
          </a:p>
        </p:txBody>
      </p:sp>
      <p:sp>
        <p:nvSpPr>
          <p:cNvPr id="7" name="Slide Number Placeholder"/>
          <p:cNvSpPr>
            <a:spLocks noGrp="1"/>
          </p:cNvSpPr>
          <p:nvPr>
            <p:ph type="sldNum" sz="quarter" idx="5"/>
          </p:nvPr>
        </p:nvSpPr>
        <p:spPr>
          <a:prstGeom prst="rect">
            <a:avLst/>
          </a:prstGeom>
        </p:spPr>
        <p:txBody>
          <a:bodyPr/>
          <a:lstStyle/>
          <a:p>
            <a:endParaRP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FR"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08F10-DBC1-9B9D-6791-1E3B5D4C4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FA4AA-5ECE-7074-3FF9-239F8F629903}"/>
              </a:ext>
            </a:extLst>
          </p:cNvPr>
          <p:cNvSpPr>
            <a:spLocks noGrp="1" noRot="1" noChangeAspect="1"/>
          </p:cNvSpPr>
          <p:nvPr>
            <p:ph type="sldImg"/>
          </p:nvPr>
        </p:nvSpPr>
        <p:spPr/>
        <p:txBody>
          <a:bodyPr/>
          <a:lstStyle/>
          <a:p>
            <a:endParaRPr lang="ja-FR" altLang="en-US"/>
          </a:p>
        </p:txBody>
      </p:sp>
      <p:sp>
        <p:nvSpPr>
          <p:cNvPr id="3" name="Notes Placeholder 2">
            <a:extLst>
              <a:ext uri="{FF2B5EF4-FFF2-40B4-BE49-F238E27FC236}">
                <a16:creationId xmlns:a16="http://schemas.microsoft.com/office/drawing/2014/main" id="{1408B543-7449-09A8-80EC-2AF2AA8FE4AD}"/>
              </a:ext>
            </a:extLst>
          </p:cNvPr>
          <p:cNvSpPr>
            <a:spLocks noGrp="1"/>
          </p:cNvSpPr>
          <p:nvPr>
            <p:ph type="body" idx="1"/>
          </p:nvPr>
        </p:nvSpPr>
        <p:spPr/>
        <p:txBody>
          <a:bodyPr/>
          <a:lstStyle/>
          <a:p>
            <a:r>
              <a:rPr b="1" dirty="0"/>
              <a:t>[Sources]</a:t>
            </a:r>
            <a:endParaRPr dirty="0"/>
          </a:p>
          <a:p>
            <a:r>
              <a:rPr dirty="0"/>
              <a:t>- https://pmc.ncbi.nlm.nih.gov/articles/PMC6914724/</a:t>
            </a:r>
          </a:p>
          <a:p>
            <a:r>
              <a:rPr dirty="0"/>
              <a:t>- https://ep.bao.ac.cn/ep/cms/article/view?id=63</a:t>
            </a:r>
          </a:p>
        </p:txBody>
      </p:sp>
      <p:sp>
        <p:nvSpPr>
          <p:cNvPr id="4" name="Slide Number Placeholder 3">
            <a:extLst>
              <a:ext uri="{FF2B5EF4-FFF2-40B4-BE49-F238E27FC236}">
                <a16:creationId xmlns:a16="http://schemas.microsoft.com/office/drawing/2014/main" id="{36EAF32A-53E1-C601-716D-3E2EECC1D50C}"/>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3716821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0EBA-F07A-3F4C-C502-13C8F149F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DE22E-005E-FD09-72B0-79A744FB0462}"/>
              </a:ext>
            </a:extLst>
          </p:cNvPr>
          <p:cNvSpPr>
            <a:spLocks noGrp="1" noRot="1" noChangeAspect="1"/>
          </p:cNvSpPr>
          <p:nvPr>
            <p:ph type="sldImg"/>
          </p:nvPr>
        </p:nvSpPr>
        <p:spPr/>
        <p:txBody>
          <a:bodyPr/>
          <a:lstStyle/>
          <a:p>
            <a:endParaRPr lang="ja-FR" altLang="en-US"/>
          </a:p>
        </p:txBody>
      </p:sp>
      <p:sp>
        <p:nvSpPr>
          <p:cNvPr id="3" name="Notes Placeholder 2">
            <a:extLst>
              <a:ext uri="{FF2B5EF4-FFF2-40B4-BE49-F238E27FC236}">
                <a16:creationId xmlns:a16="http://schemas.microsoft.com/office/drawing/2014/main" id="{236971CF-834B-2760-69D5-05943534FA7C}"/>
              </a:ext>
            </a:extLst>
          </p:cNvPr>
          <p:cNvSpPr>
            <a:spLocks noGrp="1"/>
          </p:cNvSpPr>
          <p:nvPr>
            <p:ph type="body" idx="1"/>
          </p:nvPr>
        </p:nvSpPr>
        <p:spPr/>
        <p:txBody>
          <a:bodyPr/>
          <a:lstStyle/>
          <a:p>
            <a:r>
              <a:rPr b="1" dirty="0"/>
              <a:t>[Sources]</a:t>
            </a:r>
            <a:endParaRPr dirty="0"/>
          </a:p>
          <a:p>
            <a:r>
              <a:rPr dirty="0"/>
              <a:t>- https://pmc.ncbi.nlm.nih.gov/articles/PMC6914724/</a:t>
            </a:r>
          </a:p>
          <a:p>
            <a:r>
              <a:rPr dirty="0"/>
              <a:t>- https://ep.bao.ac.cn/ep/cms/article/view?id=63</a:t>
            </a:r>
          </a:p>
        </p:txBody>
      </p:sp>
      <p:sp>
        <p:nvSpPr>
          <p:cNvPr id="4" name="Slide Number Placeholder 3">
            <a:extLst>
              <a:ext uri="{FF2B5EF4-FFF2-40B4-BE49-F238E27FC236}">
                <a16:creationId xmlns:a16="http://schemas.microsoft.com/office/drawing/2014/main" id="{40B2929F-353B-DEB7-7051-23D2551FFBEF}"/>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3240395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[Sources]</a:t>
            </a:r>
          </a:p>
          <a:p>
            <a:r>
              <a:rPr dirty="0"/>
              <a:t>- Abbott et al. 2017, </a:t>
            </a:r>
            <a:r>
              <a:rPr dirty="0" err="1"/>
              <a:t>ApJL</a:t>
            </a:r>
            <a:r>
              <a:rPr dirty="0"/>
              <a:t> 848, L12, https://</a:t>
            </a:r>
            <a:r>
              <a:rPr dirty="0" err="1"/>
              <a:t>doi.org</a:t>
            </a:r>
            <a:r>
              <a:rPr dirty="0"/>
              <a:t>/10.3847/2041-8213/aa91c9 (timeline data).</a:t>
            </a:r>
          </a:p>
          <a:p>
            <a:r>
              <a:rPr dirty="0"/>
              <a:t>- Cowperthwaite et al. 2017, </a:t>
            </a:r>
            <a:r>
              <a:rPr dirty="0" err="1"/>
              <a:t>ApJL</a:t>
            </a:r>
            <a:r>
              <a:rPr dirty="0"/>
              <a:t> 848, L17, https://</a:t>
            </a:r>
            <a:r>
              <a:rPr dirty="0" err="1"/>
              <a:t>doi.org</a:t>
            </a:r>
            <a:r>
              <a:rPr dirty="0"/>
              <a:t>/10.3847/2041-8213/aa8fc7.</a:t>
            </a:r>
          </a:p>
          <a:p>
            <a:r>
              <a:rPr dirty="0"/>
              <a:t>- Villar et al. 2017, </a:t>
            </a:r>
            <a:r>
              <a:rPr dirty="0" err="1"/>
              <a:t>ApJL</a:t>
            </a:r>
            <a:r>
              <a:rPr dirty="0"/>
              <a:t> 851, L21, https://</a:t>
            </a:r>
            <a:r>
              <a:rPr dirty="0" err="1"/>
              <a:t>doi.org</a:t>
            </a:r>
            <a:r>
              <a:rPr dirty="0"/>
              <a:t>/10.3847/2041-8213/aa9c84.</a:t>
            </a:r>
          </a:p>
          <a:p>
            <a:endParaRPr dirty="0"/>
          </a:p>
          <a:p>
            <a:r>
              <a:rPr dirty="0"/>
              <a:t>Not every BNS or NS–BH merger produces an observable jet or </a:t>
            </a:r>
            <a:r>
              <a:rPr dirty="0" err="1"/>
              <a:t>kilonova</a:t>
            </a:r>
            <a:r>
              <a:rPr dirty="0"/>
              <a:t>; the timeline shows the principal expected electromagnetic components.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439F-CAE3-0F22-2777-1E247B3FA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CE0F2-5CA9-98D9-7C3F-8BFCB88241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6B74F-2141-CC99-BEBD-A85D6ABB89F3}"/>
              </a:ext>
            </a:extLst>
          </p:cNvPr>
          <p:cNvSpPr>
            <a:spLocks noGrp="1"/>
          </p:cNvSpPr>
          <p:nvPr>
            <p:ph type="body" idx="1"/>
          </p:nvPr>
        </p:nvSpPr>
        <p:spPr/>
        <p:txBody>
          <a:bodyPr/>
          <a:lstStyle/>
          <a:p>
            <a:r>
              <a:rPr dirty="0"/>
              <a:t>[Sources]</a:t>
            </a:r>
          </a:p>
          <a:p>
            <a:r>
              <a:rPr dirty="0"/>
              <a:t>- Abbott et al. 2017, </a:t>
            </a:r>
            <a:r>
              <a:rPr dirty="0" err="1"/>
              <a:t>ApJL</a:t>
            </a:r>
            <a:r>
              <a:rPr dirty="0"/>
              <a:t> 848, L12, https://</a:t>
            </a:r>
            <a:r>
              <a:rPr dirty="0" err="1"/>
              <a:t>doi.org</a:t>
            </a:r>
            <a:r>
              <a:rPr dirty="0"/>
              <a:t>/10.3847/2041-8213/aa91c9 (timeline data).</a:t>
            </a:r>
          </a:p>
          <a:p>
            <a:r>
              <a:rPr dirty="0"/>
              <a:t>- Cowperthwaite et al. 2017, </a:t>
            </a:r>
            <a:r>
              <a:rPr dirty="0" err="1"/>
              <a:t>ApJL</a:t>
            </a:r>
            <a:r>
              <a:rPr dirty="0"/>
              <a:t> 848, L17, https://</a:t>
            </a:r>
            <a:r>
              <a:rPr dirty="0" err="1"/>
              <a:t>doi.org</a:t>
            </a:r>
            <a:r>
              <a:rPr dirty="0"/>
              <a:t>/10.3847/2041-8213/aa8fc7.</a:t>
            </a:r>
          </a:p>
          <a:p>
            <a:r>
              <a:rPr dirty="0"/>
              <a:t>- Villar et al. 2017, </a:t>
            </a:r>
            <a:r>
              <a:rPr dirty="0" err="1"/>
              <a:t>ApJL</a:t>
            </a:r>
            <a:r>
              <a:rPr dirty="0"/>
              <a:t> 851, L21, https://</a:t>
            </a:r>
            <a:r>
              <a:rPr dirty="0" err="1"/>
              <a:t>doi.org</a:t>
            </a:r>
            <a:r>
              <a:rPr dirty="0"/>
              <a:t>/10.3847/2041-8213/aa9c84.</a:t>
            </a:r>
          </a:p>
          <a:p>
            <a:endParaRPr dirty="0"/>
          </a:p>
          <a:p>
            <a:r>
              <a:rPr dirty="0"/>
              <a:t>Not every BNS or NS–BH merger produces an observable jet or </a:t>
            </a:r>
            <a:r>
              <a:rPr dirty="0" err="1"/>
              <a:t>kilonova</a:t>
            </a:r>
            <a:r>
              <a:rPr dirty="0"/>
              <a:t>; the timeline shows the principal expected electromagnetic components.</a:t>
            </a:r>
          </a:p>
        </p:txBody>
      </p:sp>
      <p:sp>
        <p:nvSpPr>
          <p:cNvPr id="4" name="Slide Number Placeholder 3">
            <a:extLst>
              <a:ext uri="{FF2B5EF4-FFF2-40B4-BE49-F238E27FC236}">
                <a16:creationId xmlns:a16="http://schemas.microsoft.com/office/drawing/2014/main" id="{28C7156F-DF73-540E-966E-EE841C16507A}"/>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483620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ADE42-7F61-E4FE-02CF-48E39AB71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AB6B7-6A3A-A0C5-8F81-4DB4AED988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1E8100-0166-9FC9-3ED0-E42F4EF3F638}"/>
              </a:ext>
            </a:extLst>
          </p:cNvPr>
          <p:cNvSpPr>
            <a:spLocks noGrp="1"/>
          </p:cNvSpPr>
          <p:nvPr>
            <p:ph type="body" idx="1"/>
          </p:nvPr>
        </p:nvSpPr>
        <p:spPr/>
        <p:txBody>
          <a:bodyPr/>
          <a:lstStyle/>
          <a:p>
            <a:r>
              <a:rPr dirty="0"/>
              <a:t>[Sources]</a:t>
            </a:r>
          </a:p>
          <a:p>
            <a:r>
              <a:rPr dirty="0"/>
              <a:t>- Abbott et al. 2017, </a:t>
            </a:r>
            <a:r>
              <a:rPr dirty="0" err="1"/>
              <a:t>ApJL</a:t>
            </a:r>
            <a:r>
              <a:rPr dirty="0"/>
              <a:t> 848, L12, https://</a:t>
            </a:r>
            <a:r>
              <a:rPr dirty="0" err="1"/>
              <a:t>doi.org</a:t>
            </a:r>
            <a:r>
              <a:rPr dirty="0"/>
              <a:t>/10.3847/2041-8213/aa91c9 (timeline data).</a:t>
            </a:r>
          </a:p>
          <a:p>
            <a:r>
              <a:rPr dirty="0"/>
              <a:t>- Cowperthwaite et al. 2017, </a:t>
            </a:r>
            <a:r>
              <a:rPr dirty="0" err="1"/>
              <a:t>ApJL</a:t>
            </a:r>
            <a:r>
              <a:rPr dirty="0"/>
              <a:t> 848, L17, https://</a:t>
            </a:r>
            <a:r>
              <a:rPr dirty="0" err="1"/>
              <a:t>doi.org</a:t>
            </a:r>
            <a:r>
              <a:rPr dirty="0"/>
              <a:t>/10.3847/2041-8213/aa8fc7.</a:t>
            </a:r>
          </a:p>
          <a:p>
            <a:r>
              <a:rPr dirty="0"/>
              <a:t>- Villar et al. 2017, </a:t>
            </a:r>
            <a:r>
              <a:rPr dirty="0" err="1"/>
              <a:t>ApJL</a:t>
            </a:r>
            <a:r>
              <a:rPr dirty="0"/>
              <a:t> 851, L21, https://</a:t>
            </a:r>
            <a:r>
              <a:rPr dirty="0" err="1"/>
              <a:t>doi.org</a:t>
            </a:r>
            <a:r>
              <a:rPr dirty="0"/>
              <a:t>/10.3847/2041-8213/aa9c84.</a:t>
            </a:r>
          </a:p>
          <a:p>
            <a:endParaRPr dirty="0"/>
          </a:p>
          <a:p>
            <a:r>
              <a:rPr dirty="0"/>
              <a:t>Not every BNS or NS–BH merger produces an observable jet or </a:t>
            </a:r>
            <a:r>
              <a:rPr dirty="0" err="1"/>
              <a:t>kilonova</a:t>
            </a:r>
            <a:r>
              <a:rPr dirty="0"/>
              <a:t>; the timeline shows the principal expected electromagnetic components.</a:t>
            </a:r>
          </a:p>
        </p:txBody>
      </p:sp>
      <p:sp>
        <p:nvSpPr>
          <p:cNvPr id="4" name="Slide Number Placeholder 3">
            <a:extLst>
              <a:ext uri="{FF2B5EF4-FFF2-40B4-BE49-F238E27FC236}">
                <a16:creationId xmlns:a16="http://schemas.microsoft.com/office/drawing/2014/main" id="{27330D12-9C78-4944-BA78-3300A9AFD75C}"/>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620001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68B66-EB40-D03E-08E0-9B7560D00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3306D-5116-6787-29C2-406BD48DD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93EC1E-1F4E-1C7C-4455-7C6F1713DF82}"/>
              </a:ext>
            </a:extLst>
          </p:cNvPr>
          <p:cNvSpPr>
            <a:spLocks noGrp="1"/>
          </p:cNvSpPr>
          <p:nvPr>
            <p:ph type="body" idx="1"/>
          </p:nvPr>
        </p:nvSpPr>
        <p:spPr/>
        <p:txBody>
          <a:bodyPr/>
          <a:lstStyle/>
          <a:p>
            <a:r>
              <a:rPr dirty="0"/>
              <a:t>[Sources]</a:t>
            </a:r>
          </a:p>
          <a:p>
            <a:r>
              <a:rPr dirty="0"/>
              <a:t>- Abbott et al. 2017, </a:t>
            </a:r>
            <a:r>
              <a:rPr dirty="0" err="1"/>
              <a:t>ApJL</a:t>
            </a:r>
            <a:r>
              <a:rPr dirty="0"/>
              <a:t> 848, L12, https://</a:t>
            </a:r>
            <a:r>
              <a:rPr dirty="0" err="1"/>
              <a:t>doi.org</a:t>
            </a:r>
            <a:r>
              <a:rPr dirty="0"/>
              <a:t>/10.3847/2041-8213/aa91c9 (timeline data).</a:t>
            </a:r>
          </a:p>
          <a:p>
            <a:r>
              <a:rPr dirty="0"/>
              <a:t>- Cowperthwaite et al. 2017, </a:t>
            </a:r>
            <a:r>
              <a:rPr dirty="0" err="1"/>
              <a:t>ApJL</a:t>
            </a:r>
            <a:r>
              <a:rPr dirty="0"/>
              <a:t> 848, L17, https://</a:t>
            </a:r>
            <a:r>
              <a:rPr dirty="0" err="1"/>
              <a:t>doi.org</a:t>
            </a:r>
            <a:r>
              <a:rPr dirty="0"/>
              <a:t>/10.3847/2041-8213/aa8fc7.</a:t>
            </a:r>
          </a:p>
          <a:p>
            <a:r>
              <a:rPr dirty="0"/>
              <a:t>- Villar et al. 2017, </a:t>
            </a:r>
            <a:r>
              <a:rPr dirty="0" err="1"/>
              <a:t>ApJL</a:t>
            </a:r>
            <a:r>
              <a:rPr dirty="0"/>
              <a:t> 851, L21, https://</a:t>
            </a:r>
            <a:r>
              <a:rPr dirty="0" err="1"/>
              <a:t>doi.org</a:t>
            </a:r>
            <a:r>
              <a:rPr dirty="0"/>
              <a:t>/10.3847/2041-8213/aa9c84.</a:t>
            </a:r>
          </a:p>
          <a:p>
            <a:endParaRPr dirty="0"/>
          </a:p>
          <a:p>
            <a:r>
              <a:rPr dirty="0"/>
              <a:t>Not every BNS or NS–BH merger produces an observable jet or </a:t>
            </a:r>
            <a:r>
              <a:rPr dirty="0" err="1"/>
              <a:t>kilonova</a:t>
            </a:r>
            <a:r>
              <a:rPr dirty="0"/>
              <a:t>; the timeline shows the principal expected electromagnetic components.</a:t>
            </a:r>
          </a:p>
        </p:txBody>
      </p:sp>
      <p:sp>
        <p:nvSpPr>
          <p:cNvPr id="4" name="Slide Number Placeholder 3">
            <a:extLst>
              <a:ext uri="{FF2B5EF4-FFF2-40B4-BE49-F238E27FC236}">
                <a16:creationId xmlns:a16="http://schemas.microsoft.com/office/drawing/2014/main" id="{FAE07073-7829-C880-C85E-73D6D04DEE30}"/>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8658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B2FD6-CC21-1A1A-982E-DB03EE0E0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39E24-04EC-B4FE-9C81-CB7710DAB7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903F0-A4CC-E1C9-DECE-483A49D07AE9}"/>
              </a:ext>
            </a:extLst>
          </p:cNvPr>
          <p:cNvSpPr>
            <a:spLocks noGrp="1"/>
          </p:cNvSpPr>
          <p:nvPr>
            <p:ph type="body" idx="1"/>
          </p:nvPr>
        </p:nvSpPr>
        <p:spPr/>
        <p:txBody>
          <a:bodyPr/>
          <a:lstStyle/>
          <a:p>
            <a:r>
              <a:rPr dirty="0"/>
              <a:t>[Sources]</a:t>
            </a:r>
          </a:p>
          <a:p>
            <a:r>
              <a:rPr dirty="0"/>
              <a:t>- Abbott et al. 2017, </a:t>
            </a:r>
            <a:r>
              <a:rPr dirty="0" err="1"/>
              <a:t>ApJL</a:t>
            </a:r>
            <a:r>
              <a:rPr dirty="0"/>
              <a:t> 848, L12, https://</a:t>
            </a:r>
            <a:r>
              <a:rPr dirty="0" err="1"/>
              <a:t>doi.org</a:t>
            </a:r>
            <a:r>
              <a:rPr dirty="0"/>
              <a:t>/10.3847/2041-8213/aa91c9 (timeline data).</a:t>
            </a:r>
          </a:p>
          <a:p>
            <a:r>
              <a:rPr dirty="0"/>
              <a:t>- Cowperthwaite et al. 2017, </a:t>
            </a:r>
            <a:r>
              <a:rPr dirty="0" err="1"/>
              <a:t>ApJL</a:t>
            </a:r>
            <a:r>
              <a:rPr dirty="0"/>
              <a:t> 848, L17, https://</a:t>
            </a:r>
            <a:r>
              <a:rPr dirty="0" err="1"/>
              <a:t>doi.org</a:t>
            </a:r>
            <a:r>
              <a:rPr dirty="0"/>
              <a:t>/10.3847/2041-8213/aa8fc7.</a:t>
            </a:r>
          </a:p>
          <a:p>
            <a:r>
              <a:rPr dirty="0"/>
              <a:t>- Villar et al. 2017, </a:t>
            </a:r>
            <a:r>
              <a:rPr dirty="0" err="1"/>
              <a:t>ApJL</a:t>
            </a:r>
            <a:r>
              <a:rPr dirty="0"/>
              <a:t> 851, L21, https://</a:t>
            </a:r>
            <a:r>
              <a:rPr dirty="0" err="1"/>
              <a:t>doi.org</a:t>
            </a:r>
            <a:r>
              <a:rPr dirty="0"/>
              <a:t>/10.3847/2041-8213/aa9c84.</a:t>
            </a:r>
          </a:p>
          <a:p>
            <a:endParaRPr dirty="0"/>
          </a:p>
          <a:p>
            <a:r>
              <a:rPr dirty="0"/>
              <a:t>Not every BNS or NS–BH merger produces an observable jet or </a:t>
            </a:r>
            <a:r>
              <a:rPr dirty="0" err="1"/>
              <a:t>kilonova</a:t>
            </a:r>
            <a:r>
              <a:rPr dirty="0"/>
              <a:t>; the timeline shows the principal expected electromagnetic components.</a:t>
            </a:r>
          </a:p>
        </p:txBody>
      </p:sp>
      <p:sp>
        <p:nvSpPr>
          <p:cNvPr id="4" name="Slide Number Placeholder 3">
            <a:extLst>
              <a:ext uri="{FF2B5EF4-FFF2-40B4-BE49-F238E27FC236}">
                <a16:creationId xmlns:a16="http://schemas.microsoft.com/office/drawing/2014/main" id="{D5E79F3C-2706-2FA2-4BC5-E91EBCFAEA27}"/>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952074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7A13C-BDA6-1E80-0669-A43368D7B5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1EFF9A-8431-B39B-89D2-C7B93634AD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CB31BD-0E01-2B41-AA8F-7086ABC0DA07}"/>
              </a:ext>
            </a:extLst>
          </p:cNvPr>
          <p:cNvSpPr>
            <a:spLocks noGrp="1"/>
          </p:cNvSpPr>
          <p:nvPr>
            <p:ph type="body" idx="1"/>
          </p:nvPr>
        </p:nvSpPr>
        <p:spPr/>
        <p:txBody>
          <a:bodyPr/>
          <a:lstStyle/>
          <a:p>
            <a:r>
              <a:rPr dirty="0"/>
              <a:t>[Sources]</a:t>
            </a:r>
          </a:p>
          <a:p>
            <a:r>
              <a:rPr dirty="0"/>
              <a:t>- Abbott et al. 2017, </a:t>
            </a:r>
            <a:r>
              <a:rPr dirty="0" err="1"/>
              <a:t>ApJL</a:t>
            </a:r>
            <a:r>
              <a:rPr dirty="0"/>
              <a:t> 848, L12, https://</a:t>
            </a:r>
            <a:r>
              <a:rPr dirty="0" err="1"/>
              <a:t>doi.org</a:t>
            </a:r>
            <a:r>
              <a:rPr dirty="0"/>
              <a:t>/10.3847/2041-8213/aa91c9 (timeline data).</a:t>
            </a:r>
          </a:p>
          <a:p>
            <a:r>
              <a:rPr dirty="0"/>
              <a:t>- Cowperthwaite et al. 2017, </a:t>
            </a:r>
            <a:r>
              <a:rPr dirty="0" err="1"/>
              <a:t>ApJL</a:t>
            </a:r>
            <a:r>
              <a:rPr dirty="0"/>
              <a:t> 848, L17, https://</a:t>
            </a:r>
            <a:r>
              <a:rPr dirty="0" err="1"/>
              <a:t>doi.org</a:t>
            </a:r>
            <a:r>
              <a:rPr dirty="0"/>
              <a:t>/10.3847/2041-8213/aa8fc7.</a:t>
            </a:r>
          </a:p>
          <a:p>
            <a:r>
              <a:rPr dirty="0"/>
              <a:t>- Villar et al. 2017, </a:t>
            </a:r>
            <a:r>
              <a:rPr dirty="0" err="1"/>
              <a:t>ApJL</a:t>
            </a:r>
            <a:r>
              <a:rPr dirty="0"/>
              <a:t> 851, L21, https://</a:t>
            </a:r>
            <a:r>
              <a:rPr dirty="0" err="1"/>
              <a:t>doi.org</a:t>
            </a:r>
            <a:r>
              <a:rPr dirty="0"/>
              <a:t>/10.3847/2041-8213/aa9c84.</a:t>
            </a:r>
          </a:p>
          <a:p>
            <a:endParaRPr dirty="0"/>
          </a:p>
          <a:p>
            <a:r>
              <a:rPr dirty="0"/>
              <a:t>Not every BNS or NS–BH merger produces an observable jet or </a:t>
            </a:r>
            <a:r>
              <a:rPr dirty="0" err="1"/>
              <a:t>kilonova</a:t>
            </a:r>
            <a:r>
              <a:rPr dirty="0"/>
              <a:t>; the timeline shows the principal expected electromagnetic components.</a:t>
            </a:r>
          </a:p>
        </p:txBody>
      </p:sp>
      <p:sp>
        <p:nvSpPr>
          <p:cNvPr id="4" name="Slide Number Placeholder 3">
            <a:extLst>
              <a:ext uri="{FF2B5EF4-FFF2-40B4-BE49-F238E27FC236}">
                <a16:creationId xmlns:a16="http://schemas.microsoft.com/office/drawing/2014/main" id="{46278C87-A3E1-BEF0-99E3-DE70A311BE80}"/>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897395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FR" altLang="en-US" dirty="0"/>
          </a:p>
        </p:txBody>
      </p:sp>
      <p:sp>
        <p:nvSpPr>
          <p:cNvPr id="4" name="スライド番号プレースホルダー 3"/>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2254394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55758-D71D-3216-A855-FF834B57F17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F4490D5-967A-B526-77CE-6FB157377C9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B935CF9-A6D6-B11B-90DD-454C279B7A6C}"/>
              </a:ext>
            </a:extLst>
          </p:cNvPr>
          <p:cNvSpPr>
            <a:spLocks noGrp="1"/>
          </p:cNvSpPr>
          <p:nvPr>
            <p:ph type="body" idx="1"/>
          </p:nvPr>
        </p:nvSpPr>
        <p:spPr/>
        <p:txBody>
          <a:bodyPr/>
          <a:lstStyle/>
          <a:p>
            <a:endParaRPr kumimoji="1" lang="ja-FR" altLang="en-US" dirty="0"/>
          </a:p>
        </p:txBody>
      </p:sp>
      <p:sp>
        <p:nvSpPr>
          <p:cNvPr id="4" name="スライド番号プレースホルダー 3">
            <a:extLst>
              <a:ext uri="{FF2B5EF4-FFF2-40B4-BE49-F238E27FC236}">
                <a16:creationId xmlns:a16="http://schemas.microsoft.com/office/drawing/2014/main" id="{A1B126C4-EACA-3F37-E1F2-C013295BCE5A}"/>
              </a:ext>
            </a:extLst>
          </p:cNvPr>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1726107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9A8A3-F9DE-34B5-3B2B-647CFD147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E85CB-E98E-C19D-A2FF-C9EB9A86CA13}"/>
              </a:ext>
            </a:extLst>
          </p:cNvPr>
          <p:cNvSpPr>
            <a:spLocks noGrp="1" noRot="1" noChangeAspect="1"/>
          </p:cNvSpPr>
          <p:nvPr>
            <p:ph type="sldImg"/>
          </p:nvPr>
        </p:nvSpPr>
        <p:spPr/>
        <p:txBody>
          <a:bodyPr/>
          <a:lstStyle/>
          <a:p>
            <a:endParaRPr lang="ja-FR" altLang="en-US"/>
          </a:p>
        </p:txBody>
      </p:sp>
      <p:sp>
        <p:nvSpPr>
          <p:cNvPr id="3" name="Notes Placeholder 2">
            <a:extLst>
              <a:ext uri="{FF2B5EF4-FFF2-40B4-BE49-F238E27FC236}">
                <a16:creationId xmlns:a16="http://schemas.microsoft.com/office/drawing/2014/main" id="{D43BDD78-AC88-C9F0-59AF-0E2537939878}"/>
              </a:ext>
            </a:extLst>
          </p:cNvPr>
          <p:cNvSpPr>
            <a:spLocks noGrp="1"/>
          </p:cNvSpPr>
          <p:nvPr>
            <p:ph type="body" idx="1"/>
          </p:nvPr>
        </p:nvSpPr>
        <p:spPr/>
        <p:txBody>
          <a:bodyPr/>
          <a:lstStyle/>
          <a:p>
            <a:r>
              <a:rPr lang="ja-FR" altLang="ja-FR" b="1" dirty="0"/>
              <a:t>The soft X-ray transient sky is opening.</a:t>
            </a:r>
            <a:endParaRPr lang="ja-FR" altLang="ja-FR" dirty="0"/>
          </a:p>
          <a:p>
            <a:r>
              <a:rPr lang="ja-FR" altLang="ja-FR" dirty="0"/>
              <a:t>Wide-field soft X-ray monitoring changes both what we discover and what we see in known transient populations.</a:t>
            </a:r>
          </a:p>
          <a:p>
            <a:r>
              <a:rPr lang="ja-FR" altLang="ja-FR" dirty="0"/>
              <a:t>EP240315a was also detected by Swift-BAT and Konus-Wind in offline analyses, so it was not exclusively a soft X-ray event. However, the soft X-ray emission began 372 seconds before the gamma-ray emission and lasted much longer, revealing earlier engine activation and extended activity that were not apparent in gamma rays.</a:t>
            </a:r>
          </a:p>
          <a:p>
            <a:r>
              <a:rPr lang="ja-FR" altLang="ja-FR" dirty="0"/>
              <a:t>Einstein Probe has also discovered faint soft X-ray transients associated with weak relativistic jets and supernovae, including EP240414a.</a:t>
            </a:r>
          </a:p>
          <a:p>
            <a:r>
              <a:rPr lang="ja-FR" altLang="ja-FR" dirty="0"/>
              <a:t>Soft X-ray monitoring therefore provides both a different transient selection and a more complete view of rapidly evolving high-energy phenomena.</a:t>
            </a:r>
          </a:p>
          <a:p>
            <a:r>
              <a:rPr lang="ja-FR" altLang="ja-FR" b="1" dirty="0"/>
              <a:t>It is becoming an essential discovery and diagnostic channel for multimessenger astronomy.</a:t>
            </a:r>
            <a:endParaRPr lang="ja-FR" altLang="ja-FR" dirty="0"/>
          </a:p>
          <a:p>
            <a:br>
              <a:rPr lang="en-US" dirty="0"/>
            </a:br>
            <a:r>
              <a:rPr dirty="0"/>
              <a:t>[Sources]</a:t>
            </a:r>
          </a:p>
          <a:p>
            <a:r>
              <a:rPr dirty="0"/>
              <a:t>- https://www.esa.int/Science_Exploration/Space_Science/Einstein_Probe_detects_puzzling_cosmic_explosion</a:t>
            </a:r>
          </a:p>
          <a:p>
            <a:r>
              <a:rPr dirty="0"/>
              <a:t>- https://</a:t>
            </a:r>
            <a:r>
              <a:rPr dirty="0" err="1"/>
              <a:t>www.nature.com</a:t>
            </a:r>
            <a:r>
              <a:rPr dirty="0"/>
              <a:t>/articles/s41550-025-02571-1</a:t>
            </a:r>
          </a:p>
        </p:txBody>
      </p:sp>
      <p:sp>
        <p:nvSpPr>
          <p:cNvPr id="4" name="Slide Number Placeholder 3">
            <a:extLst>
              <a:ext uri="{FF2B5EF4-FFF2-40B4-BE49-F238E27FC236}">
                <a16:creationId xmlns:a16="http://schemas.microsoft.com/office/drawing/2014/main" id="{1E28D195-20B7-1BB1-59D9-C7504AC0C1A4}"/>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2352691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DC9F-4F49-A95C-3130-E4B468C2B8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CBB7773-FFB8-BA68-5FE2-C12975CB69F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50B2596-19EA-F967-EAF7-A4362447AEB7}"/>
              </a:ext>
            </a:extLst>
          </p:cNvPr>
          <p:cNvSpPr>
            <a:spLocks noGrp="1"/>
          </p:cNvSpPr>
          <p:nvPr>
            <p:ph type="body" idx="1"/>
          </p:nvPr>
        </p:nvSpPr>
        <p:spPr/>
        <p:txBody>
          <a:bodyPr/>
          <a:lstStyle/>
          <a:p>
            <a:endParaRPr kumimoji="1" lang="ja-FR" altLang="en-US" dirty="0"/>
          </a:p>
        </p:txBody>
      </p:sp>
      <p:sp>
        <p:nvSpPr>
          <p:cNvPr id="4" name="スライド番号プレースホルダー 3">
            <a:extLst>
              <a:ext uri="{FF2B5EF4-FFF2-40B4-BE49-F238E27FC236}">
                <a16:creationId xmlns:a16="http://schemas.microsoft.com/office/drawing/2014/main" id="{D3E9A6EB-4A23-17F4-F104-F2BA41736DD8}"/>
              </a:ext>
            </a:extLst>
          </p:cNvPr>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3843251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EBC8-E926-63FD-621D-1878FE1C021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4615FA7-DA47-F37F-710A-2E2D92EB1F7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F84B2A-BD12-18B8-75F6-D6A782911B09}"/>
              </a:ext>
            </a:extLst>
          </p:cNvPr>
          <p:cNvSpPr>
            <a:spLocks noGrp="1"/>
          </p:cNvSpPr>
          <p:nvPr>
            <p:ph type="body" idx="1"/>
          </p:nvPr>
        </p:nvSpPr>
        <p:spPr/>
        <p:txBody>
          <a:bodyPr/>
          <a:lstStyle/>
          <a:p>
            <a:endParaRPr kumimoji="1" lang="ja-FR" altLang="en-US" dirty="0"/>
          </a:p>
        </p:txBody>
      </p:sp>
      <p:sp>
        <p:nvSpPr>
          <p:cNvPr id="4" name="スライド番号プレースホルダー 3">
            <a:extLst>
              <a:ext uri="{FF2B5EF4-FFF2-40B4-BE49-F238E27FC236}">
                <a16:creationId xmlns:a16="http://schemas.microsoft.com/office/drawing/2014/main" id="{D755FDB6-353C-7717-1470-961CB19BA345}"/>
              </a:ext>
            </a:extLst>
          </p:cNvPr>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2781383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3D0D4-C715-7CB8-077D-D25F398B7A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8397D0E-E51A-B67B-AA86-961B2F3D08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9C1BD1C-1D38-F469-45C4-B0CFF83DA698}"/>
              </a:ext>
            </a:extLst>
          </p:cNvPr>
          <p:cNvSpPr>
            <a:spLocks noGrp="1"/>
          </p:cNvSpPr>
          <p:nvPr>
            <p:ph type="body" idx="1"/>
          </p:nvPr>
        </p:nvSpPr>
        <p:spPr/>
        <p:txBody>
          <a:bodyPr/>
          <a:lstStyle/>
          <a:p>
            <a:endParaRPr kumimoji="1" lang="ja-FR" altLang="en-US" dirty="0"/>
          </a:p>
        </p:txBody>
      </p:sp>
      <p:sp>
        <p:nvSpPr>
          <p:cNvPr id="4" name="スライド番号プレースホルダー 3">
            <a:extLst>
              <a:ext uri="{FF2B5EF4-FFF2-40B4-BE49-F238E27FC236}">
                <a16:creationId xmlns:a16="http://schemas.microsoft.com/office/drawing/2014/main" id="{70242A4F-D7FD-2012-911C-E1272044AA1F}"/>
              </a:ext>
            </a:extLst>
          </p:cNvPr>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1997583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EC721-C1F5-BFED-C49B-D0F268CAEAD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7372061-6BFE-E5FD-61E7-52005BF0E95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AB23F9A-AD18-679C-3F19-BE31F9D070CE}"/>
              </a:ext>
            </a:extLst>
          </p:cNvPr>
          <p:cNvSpPr>
            <a:spLocks noGrp="1"/>
          </p:cNvSpPr>
          <p:nvPr>
            <p:ph type="body" idx="1"/>
          </p:nvPr>
        </p:nvSpPr>
        <p:spPr/>
        <p:txBody>
          <a:bodyPr/>
          <a:lstStyle/>
          <a:p>
            <a:endParaRPr kumimoji="1" lang="ja-FR" altLang="en-US" dirty="0"/>
          </a:p>
        </p:txBody>
      </p:sp>
      <p:sp>
        <p:nvSpPr>
          <p:cNvPr id="4" name="スライド番号プレースホルダー 3">
            <a:extLst>
              <a:ext uri="{FF2B5EF4-FFF2-40B4-BE49-F238E27FC236}">
                <a16:creationId xmlns:a16="http://schemas.microsoft.com/office/drawing/2014/main" id="{45025C5F-EED0-1D59-D001-1316DFF65E0E}"/>
              </a:ext>
            </a:extLst>
          </p:cNvPr>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397273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FR" altLang="en-US"/>
          </a:p>
        </p:txBody>
      </p:sp>
      <p:sp>
        <p:nvSpPr>
          <p:cNvPr id="3" name="Notes Placeholder 2"/>
          <p:cNvSpPr>
            <a:spLocks noGrp="1"/>
          </p:cNvSpPr>
          <p:nvPr>
            <p:ph type="body" idx="1"/>
          </p:nvPr>
        </p:nvSpPr>
        <p:spPr/>
        <p:txBody>
          <a:bodyPr/>
          <a:lstStyle/>
          <a:p>
            <a:r>
              <a:rPr lang="ja-FR" altLang="ja-FR" dirty="0"/>
              <a:t>Breadboard Model（BBM）として、Lobster Eye Opticsを固定したフレームのロケット打上げ環境を模擬した振動試験を実施し、試験前後で結像性能の劣化や有意な光学系の位置ずれがないことを確認した。 MPO素子の選別・性能改良に向け、ISASビームラインで1 mm角ラスタースキャンなどの詳細評価を実施した。</a:t>
            </a:r>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FR" altLang="en-US" dirty="0"/>
          </a:p>
        </p:txBody>
      </p:sp>
      <p:sp>
        <p:nvSpPr>
          <p:cNvPr id="4" name="スライド番号プレースホルダー 3"/>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547931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B014A-A816-1A3A-AA69-9858243A5D8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F8EE48-8C90-40FD-8659-81EA1509B2C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C56EF87-02CF-5AD5-CDAE-242B320931FD}"/>
              </a:ext>
            </a:extLst>
          </p:cNvPr>
          <p:cNvSpPr>
            <a:spLocks noGrp="1"/>
          </p:cNvSpPr>
          <p:nvPr>
            <p:ph type="body" idx="1"/>
          </p:nvPr>
        </p:nvSpPr>
        <p:spPr/>
        <p:txBody>
          <a:bodyPr/>
          <a:lstStyle/>
          <a:p>
            <a:endParaRPr kumimoji="1" lang="ja-FR" altLang="en-US" dirty="0"/>
          </a:p>
        </p:txBody>
      </p:sp>
      <p:sp>
        <p:nvSpPr>
          <p:cNvPr id="4" name="スライド番号プレースホルダー 3">
            <a:extLst>
              <a:ext uri="{FF2B5EF4-FFF2-40B4-BE49-F238E27FC236}">
                <a16:creationId xmlns:a16="http://schemas.microsoft.com/office/drawing/2014/main" id="{C09D9DD2-BA02-3150-B66F-A5C1883DD87B}"/>
              </a:ext>
            </a:extLst>
          </p:cNvPr>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19921054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FR" altLang="en-US" dirty="0"/>
          </a:p>
        </p:txBody>
      </p:sp>
      <p:sp>
        <p:nvSpPr>
          <p:cNvPr id="4" name="スライド番号プレースホルダー 3"/>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1821136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FR" altLang="en-US" dirty="0"/>
          </a:p>
        </p:txBody>
      </p:sp>
      <p:sp>
        <p:nvSpPr>
          <p:cNvPr id="4" name="スライド番号プレースホルダー 3"/>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1513829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FR"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4F99A-C9F4-DA9C-16E3-57EFFD828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9C944-F499-78B6-9163-31E9293845DC}"/>
              </a:ext>
            </a:extLst>
          </p:cNvPr>
          <p:cNvSpPr>
            <a:spLocks noGrp="1" noRot="1" noChangeAspect="1"/>
          </p:cNvSpPr>
          <p:nvPr>
            <p:ph type="sldImg"/>
          </p:nvPr>
        </p:nvSpPr>
        <p:spPr/>
        <p:txBody>
          <a:bodyPr/>
          <a:lstStyle/>
          <a:p>
            <a:endParaRPr lang="ja-FR" altLang="en-US"/>
          </a:p>
        </p:txBody>
      </p:sp>
      <p:sp>
        <p:nvSpPr>
          <p:cNvPr id="3" name="Notes Placeholder 2">
            <a:extLst>
              <a:ext uri="{FF2B5EF4-FFF2-40B4-BE49-F238E27FC236}">
                <a16:creationId xmlns:a16="http://schemas.microsoft.com/office/drawing/2014/main" id="{B4E7E5E9-FC16-3D55-ABBF-C807FFAA7C43}"/>
              </a:ext>
            </a:extLst>
          </p:cNvPr>
          <p:cNvSpPr>
            <a:spLocks noGrp="1"/>
          </p:cNvSpPr>
          <p:nvPr>
            <p:ph type="body" idx="1"/>
          </p:nvPr>
        </p:nvSpPr>
        <p:spPr/>
        <p:txBody>
          <a:bodyPr/>
          <a:lstStyle/>
          <a:p>
            <a:r>
              <a:rPr lang="ja-FR" altLang="ja-FR" b="1" dirty="0"/>
              <a:t>The soft X-ray transient sky is opening.</a:t>
            </a:r>
            <a:endParaRPr lang="ja-FR" altLang="ja-FR" dirty="0"/>
          </a:p>
          <a:p>
            <a:r>
              <a:rPr lang="ja-FR" altLang="ja-FR" dirty="0"/>
              <a:t>Wide-field soft X-ray monitoring changes both what we discover and what we see in known transient populations.</a:t>
            </a:r>
          </a:p>
          <a:p>
            <a:r>
              <a:rPr lang="ja-FR" altLang="ja-FR" dirty="0"/>
              <a:t>EP240315a was also detected by Swift-BAT and Konus-Wind in offline analyses, so it was not exclusively a soft X-ray event. However, the soft X-ray emission began 372 seconds before the gamma-ray emission and lasted much longer, revealing earlier engine activation and extended activity that were not apparent in gamma rays.</a:t>
            </a:r>
          </a:p>
          <a:p>
            <a:r>
              <a:rPr lang="ja-FR" altLang="ja-FR" dirty="0"/>
              <a:t>Einstein Probe has also discovered faint soft X-ray transients associated with weak relativistic jets and supernovae, including EP240414a.</a:t>
            </a:r>
          </a:p>
          <a:p>
            <a:r>
              <a:rPr lang="ja-FR" altLang="ja-FR" dirty="0"/>
              <a:t>Soft X-ray monitoring therefore provides both a different transient selection and a more complete view of rapidly evolving high-energy phenomena.</a:t>
            </a:r>
          </a:p>
          <a:p>
            <a:r>
              <a:rPr lang="ja-FR" altLang="ja-FR" b="1" dirty="0"/>
              <a:t>It is becoming an essential discovery and diagnostic channel for multimessenger astronomy.</a:t>
            </a:r>
            <a:endParaRPr lang="ja-FR" altLang="ja-FR" dirty="0"/>
          </a:p>
          <a:p>
            <a:br>
              <a:rPr lang="en-US" dirty="0"/>
            </a:br>
            <a:r>
              <a:rPr dirty="0"/>
              <a:t>[Sources]</a:t>
            </a:r>
          </a:p>
          <a:p>
            <a:r>
              <a:rPr dirty="0"/>
              <a:t>- https://www.esa.int/Science_Exploration/Space_Science/Einstein_Probe_detects_puzzling_cosmic_explosion</a:t>
            </a:r>
          </a:p>
          <a:p>
            <a:r>
              <a:rPr dirty="0"/>
              <a:t>- https://</a:t>
            </a:r>
            <a:r>
              <a:rPr dirty="0" err="1"/>
              <a:t>www.nature.com</a:t>
            </a:r>
            <a:r>
              <a:rPr dirty="0"/>
              <a:t>/articles/s41550-025-02571-1</a:t>
            </a:r>
          </a:p>
        </p:txBody>
      </p:sp>
      <p:sp>
        <p:nvSpPr>
          <p:cNvPr id="4" name="Slide Number Placeholder 3">
            <a:extLst>
              <a:ext uri="{FF2B5EF4-FFF2-40B4-BE49-F238E27FC236}">
                <a16:creationId xmlns:a16="http://schemas.microsoft.com/office/drawing/2014/main" id="{E6486351-4787-480B-6A1A-FB503859D1B8}"/>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371173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60114-9E80-192B-65E5-4FE5513383D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6EA5580-7DF4-78B2-6828-15F00DD06BF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22D6731-AF47-C00E-5357-BCDF5E29DC8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221281A-DCB7-024E-2922-80486DBB7D44}"/>
              </a:ext>
            </a:extLst>
          </p:cNvPr>
          <p:cNvSpPr>
            <a:spLocks noGrp="1"/>
          </p:cNvSpPr>
          <p:nvPr>
            <p:ph type="sldNum" sz="quarter" idx="10"/>
          </p:nvPr>
        </p:nvSpPr>
        <p:spPr/>
        <p:txBody>
          <a:bodyPr/>
          <a:lstStyle/>
          <a:p>
            <a:fld id="{41A08D81-D87B-49FF-A526-FDFD0F934359}" type="slidenum">
              <a:rPr kumimoji="1" lang="ja-JP" altLang="en-US" smtClean="0"/>
              <a:t>34</a:t>
            </a:fld>
            <a:endParaRPr kumimoji="1" lang="ja-JP" altLang="en-US"/>
          </a:p>
        </p:txBody>
      </p:sp>
    </p:spTree>
    <p:extLst>
      <p:ext uri="{BB962C8B-B14F-4D97-AF65-F5344CB8AC3E}">
        <p14:creationId xmlns:p14="http://schemas.microsoft.com/office/powerpoint/2010/main" val="2527164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41A08D81-D87B-49FF-A526-FDFD0F934359}" type="slidenum">
              <a:rPr kumimoji="1" lang="ja-JP" altLang="en-US" smtClean="0"/>
              <a:t>39</a:t>
            </a:fld>
            <a:endParaRPr kumimoji="1" lang="ja-JP" altLang="en-US"/>
          </a:p>
        </p:txBody>
      </p:sp>
    </p:spTree>
    <p:extLst>
      <p:ext uri="{BB962C8B-B14F-4D97-AF65-F5344CB8AC3E}">
        <p14:creationId xmlns:p14="http://schemas.microsoft.com/office/powerpoint/2010/main" val="2914345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FR" altLang="en-US"/>
          </a:p>
        </p:txBody>
      </p:sp>
      <p:sp>
        <p:nvSpPr>
          <p:cNvPr id="3" name="ノート プレースホルダー 2"/>
          <p:cNvSpPr>
            <a:spLocks noGrp="1"/>
          </p:cNvSpPr>
          <p:nvPr>
            <p:ph type="body" idx="1"/>
          </p:nvPr>
        </p:nvSpPr>
        <p:spPr/>
        <p:txBody>
          <a:bodyPr/>
          <a:lstStyle/>
          <a:p>
            <a:r>
              <a:rPr lang="id-ID" altLang="ja-FR" b="1" dirty="0"/>
              <a:t>HiZ-GUNDAM is designed to close this discovery-to-identification loop within a single mission.</a:t>
            </a:r>
            <a:endParaRPr lang="id-ID" altLang="ja-FR" dirty="0"/>
          </a:p>
          <a:p>
            <a:r>
              <a:rPr lang="id-ID" altLang="ja-FR" dirty="0"/>
              <a:t>It is a proposed JAXA-led mission for the 2030s, combining two complementary instruments.</a:t>
            </a:r>
          </a:p>
          <a:p>
            <a:r>
              <a:rPr lang="id-ID" altLang="ja-FR" dirty="0"/>
              <a:t>EAGLE is a wide-field soft X-ray monitor operating from 0.4 to 4 keV. Using lobster-eye focusing optics, it monitors 0.53 steradians of the sky and discovers faint and soft transients with arcminute-class localization.</a:t>
            </a:r>
          </a:p>
          <a:p>
            <a:r>
              <a:rPr lang="id-ID" altLang="ja-FR" dirty="0"/>
              <a:t>Following a trigger, the spacecraft rapidly slews to the source, and MONSTER—a 30-centimeter optical and near-infrared telescope—performs simultaneous five-band observations from 0.5 to 2.5 microns.</a:t>
            </a:r>
          </a:p>
          <a:p>
            <a:r>
              <a:rPr lang="id-ID" altLang="ja-FR" dirty="0"/>
              <a:t>These observations provide a more accurate counterpart position, broadband colors, constraints on the source redshift, and the information needed to prioritize further observations.</a:t>
            </a:r>
          </a:p>
          <a:p>
            <a:r>
              <a:rPr lang="id-ID" altLang="ja-FR" dirty="0"/>
              <a:t>HiZ-GUNDAM therefore connects wide-field discovery, rapid localization, optical and near-infrared characterization, and community follow-up in a continuous observation flow.</a:t>
            </a:r>
            <a:br>
              <a:rPr lang="id-ID" altLang="ja-FR" dirty="0"/>
            </a:br>
            <a:r>
              <a:rPr lang="id-ID" altLang="ja-FR" dirty="0"/>
              <a:t>The goal is to provide the community with not only an X-ray trigger, but an already characterized and prioritized transient target.</a:t>
            </a:r>
          </a:p>
          <a:p>
            <a:endParaRPr kumimoji="1" lang="ja-FR" altLang="en-US" dirty="0"/>
          </a:p>
        </p:txBody>
      </p:sp>
      <p:sp>
        <p:nvSpPr>
          <p:cNvPr id="4" name="スライド番号プレースホルダー 3"/>
          <p:cNvSpPr>
            <a:spLocks noGrp="1"/>
          </p:cNvSpPr>
          <p:nvPr>
            <p:ph type="sldNum" sz="quarter" idx="5"/>
          </p:nvPr>
        </p:nvSpPr>
        <p:spPr/>
        <p:txBody>
          <a:bodyPr/>
          <a:lstStyle/>
          <a:p>
            <a:endParaRPr lang="ja-FR" altLang="en-US" dirty="0"/>
          </a:p>
        </p:txBody>
      </p:sp>
    </p:spTree>
    <p:extLst>
      <p:ext uri="{BB962C8B-B14F-4D97-AF65-F5344CB8AC3E}">
        <p14:creationId xmlns:p14="http://schemas.microsoft.com/office/powerpoint/2010/main" val="2158312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FR" altLang="en-US"/>
          </a:p>
        </p:txBody>
      </p:sp>
      <p:sp>
        <p:nvSpPr>
          <p:cNvPr id="3" name="ノート プレースホルダー 2"/>
          <p:cNvSpPr>
            <a:spLocks noGrp="1"/>
          </p:cNvSpPr>
          <p:nvPr>
            <p:ph type="body" idx="1"/>
          </p:nvPr>
        </p:nvSpPr>
        <p:spPr/>
        <p:txBody>
          <a:bodyPr/>
          <a:lstStyle/>
          <a:p>
            <a:r>
              <a:rPr kumimoji="1" lang="ja-JP" altLang="en-US"/>
              <a:t>望遠鏡視野</a:t>
            </a:r>
            <a:r>
              <a:rPr kumimoji="1" lang="en-US" altLang="ja-JP" dirty="0"/>
              <a:t> 34 arcmin</a:t>
            </a:r>
          </a:p>
          <a:p>
            <a:r>
              <a:rPr kumimoji="1" lang="ja-JP" altLang="en-US"/>
              <a:t>コンタミ天体の中で</a:t>
            </a:r>
            <a:r>
              <a:rPr kumimoji="1" lang="en-US" altLang="ja-JP" dirty="0"/>
              <a:t>HiZ</a:t>
            </a:r>
            <a:r>
              <a:rPr kumimoji="1" lang="ja-JP" altLang="en-US"/>
              <a:t>天体を見つけるため</a:t>
            </a:r>
          </a:p>
        </p:txBody>
      </p:sp>
      <p:sp>
        <p:nvSpPr>
          <p:cNvPr id="4" name="スライド番号プレースホルダー 3"/>
          <p:cNvSpPr>
            <a:spLocks noGrp="1"/>
          </p:cNvSpPr>
          <p:nvPr>
            <p:ph type="sldNum" sz="quarter" idx="5"/>
          </p:nvPr>
        </p:nvSpPr>
        <p:spPr/>
        <p:txBody>
          <a:bodyPr/>
          <a:lstStyle/>
          <a:p>
            <a:fld id="{5E83F7E3-470C-B24B-8338-D8526F4A969D}" type="slidenum">
              <a:rPr kumimoji="1" lang="ja-JP" altLang="en-US" smtClean="0"/>
              <a:t>5</a:t>
            </a:fld>
            <a:endParaRPr kumimoji="1" lang="ja-JP" altLang="en-US"/>
          </a:p>
        </p:txBody>
      </p:sp>
    </p:spTree>
    <p:extLst>
      <p:ext uri="{BB962C8B-B14F-4D97-AF65-F5344CB8AC3E}">
        <p14:creationId xmlns:p14="http://schemas.microsoft.com/office/powerpoint/2010/main" val="3180955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64964-330B-4971-1593-F9DC6182DB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99E54C4-8152-A51E-FFFB-4308AC29F502}"/>
              </a:ext>
            </a:extLst>
          </p:cNvPr>
          <p:cNvSpPr>
            <a:spLocks noGrp="1" noRot="1" noChangeAspect="1"/>
          </p:cNvSpPr>
          <p:nvPr>
            <p:ph type="sldImg"/>
          </p:nvPr>
        </p:nvSpPr>
        <p:spPr/>
        <p:txBody>
          <a:bodyPr/>
          <a:lstStyle/>
          <a:p>
            <a:endParaRPr lang="ja-FR" altLang="en-US"/>
          </a:p>
        </p:txBody>
      </p:sp>
      <p:sp>
        <p:nvSpPr>
          <p:cNvPr id="3" name="ノート プレースホルダー 2">
            <a:extLst>
              <a:ext uri="{FF2B5EF4-FFF2-40B4-BE49-F238E27FC236}">
                <a16:creationId xmlns:a16="http://schemas.microsoft.com/office/drawing/2014/main" id="{80F87C9A-8F0C-F397-A0E3-2C0A20816B07}"/>
              </a:ext>
            </a:extLst>
          </p:cNvPr>
          <p:cNvSpPr>
            <a:spLocks noGrp="1"/>
          </p:cNvSpPr>
          <p:nvPr>
            <p:ph type="body" idx="1"/>
          </p:nvPr>
        </p:nvSpPr>
        <p:spPr/>
        <p:txBody>
          <a:bodyPr/>
          <a:lstStyle/>
          <a:p>
            <a:r>
              <a:rPr kumimoji="1" lang="ja-JP" altLang="en-US"/>
              <a:t>望遠鏡視野</a:t>
            </a:r>
            <a:r>
              <a:rPr kumimoji="1" lang="en-US" altLang="ja-JP" dirty="0"/>
              <a:t> 34 arcmin</a:t>
            </a:r>
          </a:p>
          <a:p>
            <a:r>
              <a:rPr kumimoji="1" lang="ja-JP" altLang="en-US"/>
              <a:t>コンタミ天体の中で</a:t>
            </a:r>
            <a:r>
              <a:rPr kumimoji="1" lang="en-US" altLang="ja-JP" dirty="0"/>
              <a:t>HiZ</a:t>
            </a:r>
            <a:r>
              <a:rPr kumimoji="1" lang="ja-JP" altLang="en-US"/>
              <a:t>天体を見つけるため</a:t>
            </a:r>
          </a:p>
        </p:txBody>
      </p:sp>
      <p:sp>
        <p:nvSpPr>
          <p:cNvPr id="4" name="スライド番号プレースホルダー 3">
            <a:extLst>
              <a:ext uri="{FF2B5EF4-FFF2-40B4-BE49-F238E27FC236}">
                <a16:creationId xmlns:a16="http://schemas.microsoft.com/office/drawing/2014/main" id="{1E94A644-4CB6-6ED2-10B7-47960F07787D}"/>
              </a:ext>
            </a:extLst>
          </p:cNvPr>
          <p:cNvSpPr>
            <a:spLocks noGrp="1"/>
          </p:cNvSpPr>
          <p:nvPr>
            <p:ph type="sldNum" sz="quarter" idx="5"/>
          </p:nvPr>
        </p:nvSpPr>
        <p:spPr/>
        <p:txBody>
          <a:bodyPr/>
          <a:lstStyle/>
          <a:p>
            <a:fld id="{5E83F7E3-470C-B24B-8338-D8526F4A969D}" type="slidenum">
              <a:rPr kumimoji="1" lang="ja-JP" altLang="en-US" smtClean="0"/>
              <a:t>6</a:t>
            </a:fld>
            <a:endParaRPr kumimoji="1" lang="ja-JP" altLang="en-US"/>
          </a:p>
        </p:txBody>
      </p:sp>
    </p:spTree>
    <p:extLst>
      <p:ext uri="{BB962C8B-B14F-4D97-AF65-F5344CB8AC3E}">
        <p14:creationId xmlns:p14="http://schemas.microsoft.com/office/powerpoint/2010/main" val="2730784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FR" altLang="en-US"/>
          </a:p>
        </p:txBody>
      </p:sp>
      <p:sp>
        <p:nvSpPr>
          <p:cNvPr id="3" name="Notes Placeholder 2"/>
          <p:cNvSpPr>
            <a:spLocks noGrp="1"/>
          </p:cNvSpPr>
          <p:nvPr>
            <p:ph type="body" idx="1"/>
          </p:nvPr>
        </p:nvSpPr>
        <p:spPr/>
        <p:txBody>
          <a:bodyPr/>
          <a:lstStyle/>
          <a:p>
            <a:r>
              <a:rPr b="1" dirty="0"/>
              <a:t>MONSTER provides the optical and near-infrared component of the HiZ-GUNDAM observation flow.</a:t>
            </a:r>
            <a:endParaRPr dirty="0"/>
          </a:p>
          <a:p>
            <a:r>
              <a:rPr dirty="0"/>
              <a:t>It is a 30-centimeter telescope covering wavelengths from 0.5 to 2.5 microns. After the spacecraft slews to an EAGLE trigger, MONSTER performs simultaneous imaging in five photometric bands.</a:t>
            </a:r>
          </a:p>
          <a:p>
            <a:r>
              <a:rPr dirty="0"/>
              <a:t>The simultaneous observations provide optical and near-infrared colors without being affected by rapid temporal evolution between different filters. They also enable a more accurate counterpart position, identification of a possible host galaxy, and constraints on the source redshift.</a:t>
            </a:r>
          </a:p>
          <a:p>
            <a:r>
              <a:rPr dirty="0"/>
              <a:t>For high-redshift GRBs, the five-band photometry is designed to identify Lyman-break candidates onboard. For other transient populations, it provides early color information and counterpart identification while the source is still bright.</a:t>
            </a:r>
          </a:p>
          <a:p>
            <a:r>
              <a:rPr b="1" dirty="0"/>
              <a:t>MONSTER therefore adds the information needed to connect an EAGLE detection with rapid ground-based follow-up.</a:t>
            </a:r>
            <a:endParaRPr dirty="0"/>
          </a:p>
          <a:p>
            <a:pPr marL="0" marR="0" lvl="0" indent="0" algn="l" defTabSz="914400">
              <a:lnSpc>
                <a:spcPct val="100000"/>
              </a:lnSpc>
              <a:spcBef>
                <a:spcPts val="0"/>
              </a:spcBef>
              <a:spcAft>
                <a:spcPts val="0"/>
              </a:spcAft>
              <a:buClrTx/>
              <a:buSzTx/>
              <a:buFontTx/>
              <a:buNone/>
            </a:pPr>
            <a:endParaRPr sz="1200" dirty="0"/>
          </a:p>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4DE6C-D2A0-C0F7-DFF0-82D22401A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D82C5D-0FD6-BDCF-5E8B-C083D58C652B}"/>
              </a:ext>
            </a:extLst>
          </p:cNvPr>
          <p:cNvSpPr>
            <a:spLocks noGrp="1" noRot="1" noChangeAspect="1"/>
          </p:cNvSpPr>
          <p:nvPr>
            <p:ph type="sldImg"/>
          </p:nvPr>
        </p:nvSpPr>
        <p:spPr/>
        <p:txBody>
          <a:bodyPr/>
          <a:lstStyle/>
          <a:p>
            <a:endParaRPr lang="ja-FR" altLang="en-US"/>
          </a:p>
        </p:txBody>
      </p:sp>
      <p:sp>
        <p:nvSpPr>
          <p:cNvPr id="3" name="Notes Placeholder 2">
            <a:extLst>
              <a:ext uri="{FF2B5EF4-FFF2-40B4-BE49-F238E27FC236}">
                <a16:creationId xmlns:a16="http://schemas.microsoft.com/office/drawing/2014/main" id="{AE1613F7-8356-D46F-38F4-2E04AB30A437}"/>
              </a:ext>
            </a:extLst>
          </p:cNvPr>
          <p:cNvSpPr>
            <a:spLocks noGrp="1"/>
          </p:cNvSpPr>
          <p:nvPr>
            <p:ph type="body" idx="1"/>
          </p:nvPr>
        </p:nvSpPr>
        <p:spPr/>
        <p:txBody>
          <a:bodyPr/>
          <a:lstStyle/>
          <a:p>
            <a:r>
              <a:rPr b="1" dirty="0"/>
              <a:t>MONSTER provides the optical and near-infrared component of the HiZ-GUNDAM observation flow.</a:t>
            </a:r>
            <a:endParaRPr dirty="0"/>
          </a:p>
          <a:p>
            <a:r>
              <a:rPr dirty="0"/>
              <a:t>It is a 30-centimeter telescope covering wavelengths from 0.5 to 2.5 microns. After the spacecraft slews to an EAGLE trigger, MONSTER performs simultaneous imaging in five photometric bands.</a:t>
            </a:r>
          </a:p>
          <a:p>
            <a:r>
              <a:rPr dirty="0"/>
              <a:t>The simultaneous observations provide optical and near-infrared colors without being affected by rapid temporal evolution between different filters. They also enable a more accurate counterpart position, identification of a possible host galaxy, and constraints on the source redshift.</a:t>
            </a:r>
          </a:p>
          <a:p>
            <a:r>
              <a:rPr dirty="0"/>
              <a:t>For high-redshift GRBs, the five-band photometry is designed to identify Lyman-break candidates onboard. For other transient populations, it provides early color information and counterpart identification while the source is still bright.</a:t>
            </a:r>
          </a:p>
          <a:p>
            <a:r>
              <a:rPr b="1" dirty="0"/>
              <a:t>MONSTER therefore adds the information needed to connect an EAGLE detection with rapid ground-based follow-up.</a:t>
            </a:r>
            <a:endParaRPr dirty="0"/>
          </a:p>
          <a:p>
            <a:pPr marL="0" marR="0" lvl="0" indent="0" algn="l" defTabSz="914400">
              <a:lnSpc>
                <a:spcPct val="100000"/>
              </a:lnSpc>
              <a:spcBef>
                <a:spcPts val="0"/>
              </a:spcBef>
              <a:spcAft>
                <a:spcPts val="0"/>
              </a:spcAft>
              <a:buClrTx/>
              <a:buSzTx/>
              <a:buFontTx/>
              <a:buNone/>
            </a:pPr>
            <a:endParaRPr sz="1200" dirty="0"/>
          </a:p>
          <a:p>
            <a:endParaRPr dirty="0"/>
          </a:p>
        </p:txBody>
      </p:sp>
      <p:sp>
        <p:nvSpPr>
          <p:cNvPr id="4" name="Slide Number Placeholder 3">
            <a:extLst>
              <a:ext uri="{FF2B5EF4-FFF2-40B4-BE49-F238E27FC236}">
                <a16:creationId xmlns:a16="http://schemas.microsoft.com/office/drawing/2014/main" id="{3090AD67-4259-2089-40DF-C76BEC289984}"/>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4108455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AD72C-850E-C700-5984-C915C1241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9AC7E-2B4A-1789-5622-1E59B0C81379}"/>
              </a:ext>
            </a:extLst>
          </p:cNvPr>
          <p:cNvSpPr>
            <a:spLocks noGrp="1" noRot="1" noChangeAspect="1"/>
          </p:cNvSpPr>
          <p:nvPr>
            <p:ph type="sldImg"/>
          </p:nvPr>
        </p:nvSpPr>
        <p:spPr/>
        <p:txBody>
          <a:bodyPr/>
          <a:lstStyle/>
          <a:p>
            <a:endParaRPr lang="ja-FR" altLang="en-US"/>
          </a:p>
        </p:txBody>
      </p:sp>
      <p:sp>
        <p:nvSpPr>
          <p:cNvPr id="3" name="Notes Placeholder 2">
            <a:extLst>
              <a:ext uri="{FF2B5EF4-FFF2-40B4-BE49-F238E27FC236}">
                <a16:creationId xmlns:a16="http://schemas.microsoft.com/office/drawing/2014/main" id="{60A96FC1-666A-D000-93A7-1DFB6A1B331E}"/>
              </a:ext>
            </a:extLst>
          </p:cNvPr>
          <p:cNvSpPr>
            <a:spLocks noGrp="1"/>
          </p:cNvSpPr>
          <p:nvPr>
            <p:ph type="body" idx="1"/>
          </p:nvPr>
        </p:nvSpPr>
        <p:spPr/>
        <p:txBody>
          <a:bodyPr/>
          <a:lstStyle/>
          <a:p>
            <a:r>
              <a:rPr b="1" dirty="0"/>
              <a:t>[Sources]</a:t>
            </a:r>
            <a:endParaRPr dirty="0"/>
          </a:p>
          <a:p>
            <a:r>
              <a:rPr dirty="0"/>
              <a:t>- https://pmc.ncbi.nlm.nih.gov/articles/PMC6914724/</a:t>
            </a:r>
          </a:p>
          <a:p>
            <a:r>
              <a:rPr dirty="0"/>
              <a:t>- https://ep.bao.ac.cn/ep/cms/article/view?id=63</a:t>
            </a:r>
          </a:p>
        </p:txBody>
      </p:sp>
      <p:sp>
        <p:nvSpPr>
          <p:cNvPr id="4" name="Slide Number Placeholder 3">
            <a:extLst>
              <a:ext uri="{FF2B5EF4-FFF2-40B4-BE49-F238E27FC236}">
                <a16:creationId xmlns:a16="http://schemas.microsoft.com/office/drawing/2014/main" id="{FF29D5AE-A576-3944-7B01-FE7063490C27}"/>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2972863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F91B17-F2D6-67B7-B507-E7054A28FF47}"/>
              </a:ext>
            </a:extLst>
          </p:cNvPr>
          <p:cNvSpPr>
            <a:spLocks noGrp="1"/>
          </p:cNvSpPr>
          <p:nvPr>
            <p:ph type="ctrTitle"/>
          </p:nvPr>
        </p:nvSpPr>
        <p:spPr>
          <a:xfrm>
            <a:off x="1524000" y="1122363"/>
            <a:ext cx="9144000" cy="2387600"/>
          </a:xfrm>
        </p:spPr>
        <p:txBody>
          <a:bodyPr anchor="b"/>
          <a:lstStyle>
            <a:lvl1pPr algn="ctr">
              <a:buNone/>
              <a:defRPr sz="6000"/>
            </a:lvl1pPr>
          </a:lstStyle>
          <a:p>
            <a:r>
              <a:t>マスター タイトルの書式設定</a:t>
            </a:r>
          </a:p>
        </p:txBody>
      </p:sp>
      <p:sp>
        <p:nvSpPr>
          <p:cNvPr id="3" name="字幕 2">
            <a:extLst>
              <a:ext uri="{FF2B5EF4-FFF2-40B4-BE49-F238E27FC236}">
                <a16:creationId xmlns:a16="http://schemas.microsoft.com/office/drawing/2014/main" id="{E5A7C5C8-2816-860E-E352-AF51D941E3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マスター サブタイトルの書式設定</a:t>
            </a:r>
          </a:p>
        </p:txBody>
      </p:sp>
      <p:sp>
        <p:nvSpPr>
          <p:cNvPr id="4" name="日付プレースホルダー 3">
            <a:extLst>
              <a:ext uri="{FF2B5EF4-FFF2-40B4-BE49-F238E27FC236}">
                <a16:creationId xmlns:a16="http://schemas.microsoft.com/office/drawing/2014/main" id="{12A0F155-70DA-3B46-33C9-BA3528E73CD1}"/>
              </a:ext>
            </a:extLst>
          </p:cNvPr>
          <p:cNvSpPr>
            <a:spLocks noGrp="1"/>
          </p:cNvSpPr>
          <p:nvPr>
            <p:ph type="dt" idx="10"/>
          </p:nvPr>
        </p:nvSpPr>
        <p:spPr/>
        <p:txBody>
          <a:bodyPr/>
          <a:lstStyle/>
          <a:p>
            <a:fld id="{D81452D6-B217-BE41-95AD-0B11469397D9}" type="datetime1">
              <a:rPr lang="ja-JP" altLang="en-US" smtClean="0"/>
              <a:t>2026/8/29</a:t>
            </a:fld>
            <a:endParaRPr dirty="0"/>
          </a:p>
        </p:txBody>
      </p:sp>
      <p:sp>
        <p:nvSpPr>
          <p:cNvPr id="5" name="フッター プレースホルダー 4">
            <a:extLst>
              <a:ext uri="{FF2B5EF4-FFF2-40B4-BE49-F238E27FC236}">
                <a16:creationId xmlns:a16="http://schemas.microsoft.com/office/drawing/2014/main" id="{068DDE72-F542-1C82-3AE0-F97C19BC9653}"/>
              </a:ext>
            </a:extLst>
          </p:cNvPr>
          <p:cNvSpPr>
            <a:spLocks noGrp="1"/>
          </p:cNvSpPr>
          <p:nvPr>
            <p:ph type="ftr" idx="11"/>
          </p:nvPr>
        </p:nvSpPr>
        <p:spPr/>
        <p:txBody>
          <a:bodyPr/>
          <a:lstStyle/>
          <a:p>
            <a:r>
              <a:rPr lang="id-ID"/>
              <a:t>2028/08/30 TeVPA 2026 @Tendo, Yamagata</a:t>
            </a:r>
            <a:endParaRPr dirty="0"/>
          </a:p>
        </p:txBody>
      </p:sp>
      <p:sp>
        <p:nvSpPr>
          <p:cNvPr id="6" name="スライド番号プレースホルダー 5">
            <a:extLst>
              <a:ext uri="{FF2B5EF4-FFF2-40B4-BE49-F238E27FC236}">
                <a16:creationId xmlns:a16="http://schemas.microsoft.com/office/drawing/2014/main" id="{9E7253C5-65E3-AEFB-3366-0703ECDFBF33}"/>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5E4A25-EA46-BBCA-3678-4CF4ED50AF38}"/>
              </a:ext>
            </a:extLst>
          </p:cNvPr>
          <p:cNvSpPr>
            <a:spLocks noGrp="1"/>
          </p:cNvSpPr>
          <p:nvPr>
            <p:ph type="title"/>
          </p:nvPr>
        </p:nvSpPr>
        <p:spPr/>
        <p:txBody>
          <a:bodyPr/>
          <a:lstStyle/>
          <a:p>
            <a:r>
              <a:t>マスター タイトルの書式設定</a:t>
            </a:r>
          </a:p>
        </p:txBody>
      </p:sp>
      <p:sp>
        <p:nvSpPr>
          <p:cNvPr id="3" name="縦書きテキスト プレースホルダー 2">
            <a:extLst>
              <a:ext uri="{FF2B5EF4-FFF2-40B4-BE49-F238E27FC236}">
                <a16:creationId xmlns:a16="http://schemas.microsoft.com/office/drawing/2014/main" id="{E8A1F9A0-ED47-FCB5-1D63-D03B6D290D60}"/>
              </a:ext>
            </a:extLst>
          </p:cNvPr>
          <p:cNvSpPr>
            <a:spLocks noGrp="1"/>
          </p:cNvSpPr>
          <p:nvPr>
            <p:ph type="body" idx="1"/>
          </p:nvPr>
        </p:nvSpPr>
        <p:spPr/>
        <p:txBody>
          <a:bodyPr vert="eaVert"/>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日付プレースホルダー 3">
            <a:extLst>
              <a:ext uri="{FF2B5EF4-FFF2-40B4-BE49-F238E27FC236}">
                <a16:creationId xmlns:a16="http://schemas.microsoft.com/office/drawing/2014/main" id="{67D3136E-8CCF-43B6-BAA5-E2E88E770F59}"/>
              </a:ext>
            </a:extLst>
          </p:cNvPr>
          <p:cNvSpPr>
            <a:spLocks noGrp="1"/>
          </p:cNvSpPr>
          <p:nvPr>
            <p:ph type="dt" idx="10"/>
          </p:nvPr>
        </p:nvSpPr>
        <p:spPr/>
        <p:txBody>
          <a:bodyPr/>
          <a:lstStyle/>
          <a:p>
            <a:fld id="{3C8EF9F0-467F-7A45-9683-ECE460F19042}" type="datetime1">
              <a:rPr lang="ja-JP" altLang="en-US" smtClean="0"/>
              <a:t>2026/8/29</a:t>
            </a:fld>
            <a:endParaRPr dirty="0"/>
          </a:p>
        </p:txBody>
      </p:sp>
      <p:sp>
        <p:nvSpPr>
          <p:cNvPr id="5" name="フッター プレースホルダー 4">
            <a:extLst>
              <a:ext uri="{FF2B5EF4-FFF2-40B4-BE49-F238E27FC236}">
                <a16:creationId xmlns:a16="http://schemas.microsoft.com/office/drawing/2014/main" id="{C2DC1D8E-8D2E-D54D-347E-11AE65395A7E}"/>
              </a:ext>
            </a:extLst>
          </p:cNvPr>
          <p:cNvSpPr>
            <a:spLocks noGrp="1"/>
          </p:cNvSpPr>
          <p:nvPr>
            <p:ph type="ftr" idx="11"/>
          </p:nvPr>
        </p:nvSpPr>
        <p:spPr/>
        <p:txBody>
          <a:bodyPr/>
          <a:lstStyle/>
          <a:p>
            <a:r>
              <a:rPr lang="id-ID"/>
              <a:t>2028/08/30 TeVPA 2026 @Tendo, Yamagata</a:t>
            </a:r>
            <a:endParaRPr dirty="0"/>
          </a:p>
        </p:txBody>
      </p:sp>
      <p:sp>
        <p:nvSpPr>
          <p:cNvPr id="6" name="スライド番号プレースホルダー 5">
            <a:extLst>
              <a:ext uri="{FF2B5EF4-FFF2-40B4-BE49-F238E27FC236}">
                <a16:creationId xmlns:a16="http://schemas.microsoft.com/office/drawing/2014/main" id="{3177C668-FDCC-3B77-DD01-9E68482A7A5B}"/>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DDC5CCA-851D-63F0-F6E2-BF1F11420103}"/>
              </a:ext>
            </a:extLst>
          </p:cNvPr>
          <p:cNvSpPr>
            <a:spLocks noGrp="1"/>
          </p:cNvSpPr>
          <p:nvPr>
            <p:ph type="title"/>
          </p:nvPr>
        </p:nvSpPr>
        <p:spPr>
          <a:xfrm>
            <a:off x="8724900" y="365125"/>
            <a:ext cx="2628900" cy="5811838"/>
          </a:xfrm>
        </p:spPr>
        <p:txBody>
          <a:bodyPr vert="eaVert"/>
          <a:lstStyle/>
          <a:p>
            <a:r>
              <a:t>マスター タイトルの書式設定</a:t>
            </a:r>
          </a:p>
        </p:txBody>
      </p:sp>
      <p:sp>
        <p:nvSpPr>
          <p:cNvPr id="3" name="縦書きテキスト プレースホルダー 2">
            <a:extLst>
              <a:ext uri="{FF2B5EF4-FFF2-40B4-BE49-F238E27FC236}">
                <a16:creationId xmlns:a16="http://schemas.microsoft.com/office/drawing/2014/main" id="{2E5AFB88-B51F-86CA-6BDA-9B7987C5EEDD}"/>
              </a:ext>
            </a:extLst>
          </p:cNvPr>
          <p:cNvSpPr>
            <a:spLocks noGrp="1"/>
          </p:cNvSpPr>
          <p:nvPr>
            <p:ph type="body" idx="1"/>
          </p:nvPr>
        </p:nvSpPr>
        <p:spPr>
          <a:xfrm>
            <a:off x="838200" y="365125"/>
            <a:ext cx="7734300" cy="5811838"/>
          </a:xfrm>
        </p:spPr>
        <p:txBody>
          <a:bodyPr vert="eaVert"/>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日付プレースホルダー 3">
            <a:extLst>
              <a:ext uri="{FF2B5EF4-FFF2-40B4-BE49-F238E27FC236}">
                <a16:creationId xmlns:a16="http://schemas.microsoft.com/office/drawing/2014/main" id="{44AB5060-DEF4-B8D2-67E1-727DAB28D44B}"/>
              </a:ext>
            </a:extLst>
          </p:cNvPr>
          <p:cNvSpPr>
            <a:spLocks noGrp="1"/>
          </p:cNvSpPr>
          <p:nvPr>
            <p:ph type="dt" idx="10"/>
          </p:nvPr>
        </p:nvSpPr>
        <p:spPr/>
        <p:txBody>
          <a:bodyPr/>
          <a:lstStyle/>
          <a:p>
            <a:fld id="{D364F55C-3E0F-7244-A9B2-3C94D9255562}" type="datetime1">
              <a:rPr lang="ja-JP" altLang="en-US" smtClean="0"/>
              <a:t>2026/8/29</a:t>
            </a:fld>
            <a:endParaRPr dirty="0"/>
          </a:p>
        </p:txBody>
      </p:sp>
      <p:sp>
        <p:nvSpPr>
          <p:cNvPr id="5" name="フッター プレースホルダー 4">
            <a:extLst>
              <a:ext uri="{FF2B5EF4-FFF2-40B4-BE49-F238E27FC236}">
                <a16:creationId xmlns:a16="http://schemas.microsoft.com/office/drawing/2014/main" id="{033BFC6C-0E28-045C-7BA5-E1527E9EE858}"/>
              </a:ext>
            </a:extLst>
          </p:cNvPr>
          <p:cNvSpPr>
            <a:spLocks noGrp="1"/>
          </p:cNvSpPr>
          <p:nvPr>
            <p:ph type="ftr" idx="11"/>
          </p:nvPr>
        </p:nvSpPr>
        <p:spPr/>
        <p:txBody>
          <a:bodyPr/>
          <a:lstStyle/>
          <a:p>
            <a:r>
              <a:rPr lang="id-ID"/>
              <a:t>2028/08/30 TeVPA 2026 @Tendo, Yamagata</a:t>
            </a:r>
            <a:endParaRPr dirty="0"/>
          </a:p>
        </p:txBody>
      </p:sp>
      <p:sp>
        <p:nvSpPr>
          <p:cNvPr id="6" name="スライド番号プレースホルダー 5">
            <a:extLst>
              <a:ext uri="{FF2B5EF4-FFF2-40B4-BE49-F238E27FC236}">
                <a16:creationId xmlns:a16="http://schemas.microsoft.com/office/drawing/2014/main" id="{FC13017C-81A1-1B8F-3465-CFEACD190F81}"/>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BFEE59-2633-0524-C8FD-79FF7AB94514}"/>
              </a:ext>
            </a:extLst>
          </p:cNvPr>
          <p:cNvSpPr>
            <a:spLocks noGrp="1"/>
          </p:cNvSpPr>
          <p:nvPr>
            <p:ph type="title"/>
          </p:nvPr>
        </p:nvSpPr>
        <p:spPr/>
        <p:txBody>
          <a:bodyPr/>
          <a:lstStyle/>
          <a:p>
            <a:r>
              <a:t>マスター タイトルの書式設定</a:t>
            </a:r>
          </a:p>
        </p:txBody>
      </p:sp>
      <p:sp>
        <p:nvSpPr>
          <p:cNvPr id="3" name="コンテンツ プレースホルダー 2">
            <a:extLst>
              <a:ext uri="{FF2B5EF4-FFF2-40B4-BE49-F238E27FC236}">
                <a16:creationId xmlns:a16="http://schemas.microsoft.com/office/drawing/2014/main" id="{60D4664E-D78C-7955-87C8-CF96386F5C30}"/>
              </a:ext>
            </a:extLst>
          </p:cNvPr>
          <p:cNvSpPr>
            <a:spLocks noGrp="1"/>
          </p:cNvSpPr>
          <p:nvPr>
            <p:ph idx="1"/>
          </p:nvPr>
        </p:nvSpPr>
        <p:spPr/>
        <p:txBody>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日付プレースホルダー 3">
            <a:extLst>
              <a:ext uri="{FF2B5EF4-FFF2-40B4-BE49-F238E27FC236}">
                <a16:creationId xmlns:a16="http://schemas.microsoft.com/office/drawing/2014/main" id="{C27FF26E-997B-0215-BC15-CEA1BBB64AD4}"/>
              </a:ext>
            </a:extLst>
          </p:cNvPr>
          <p:cNvSpPr>
            <a:spLocks noGrp="1"/>
          </p:cNvSpPr>
          <p:nvPr>
            <p:ph type="dt" idx="10"/>
          </p:nvPr>
        </p:nvSpPr>
        <p:spPr/>
        <p:txBody>
          <a:bodyPr/>
          <a:lstStyle/>
          <a:p>
            <a:fld id="{C655BDE5-2F28-2E45-BF99-28FE9EE6696B}" type="datetime1">
              <a:rPr lang="ja-JP" altLang="en-US" smtClean="0"/>
              <a:t>2026/8/29</a:t>
            </a:fld>
            <a:endParaRPr dirty="0"/>
          </a:p>
        </p:txBody>
      </p:sp>
      <p:sp>
        <p:nvSpPr>
          <p:cNvPr id="5" name="フッター プレースホルダー 4">
            <a:extLst>
              <a:ext uri="{FF2B5EF4-FFF2-40B4-BE49-F238E27FC236}">
                <a16:creationId xmlns:a16="http://schemas.microsoft.com/office/drawing/2014/main" id="{1F35F57D-9FA3-73FB-F088-91B1F639C55B}"/>
              </a:ext>
            </a:extLst>
          </p:cNvPr>
          <p:cNvSpPr>
            <a:spLocks noGrp="1"/>
          </p:cNvSpPr>
          <p:nvPr>
            <p:ph type="ftr" idx="11"/>
          </p:nvPr>
        </p:nvSpPr>
        <p:spPr/>
        <p:txBody>
          <a:bodyPr/>
          <a:lstStyle/>
          <a:p>
            <a:r>
              <a:rPr lang="id-ID"/>
              <a:t>2028/08/30 TeVPA 2026 @Tendo, Yamagata</a:t>
            </a:r>
            <a:endParaRPr dirty="0"/>
          </a:p>
        </p:txBody>
      </p:sp>
      <p:sp>
        <p:nvSpPr>
          <p:cNvPr id="6" name="スライド番号プレースホルダー 5">
            <a:extLst>
              <a:ext uri="{FF2B5EF4-FFF2-40B4-BE49-F238E27FC236}">
                <a16:creationId xmlns:a16="http://schemas.microsoft.com/office/drawing/2014/main" id="{BCCA2E57-74FE-004A-3762-DFE4FD079027}"/>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7D54DC-382C-56A4-85E5-520158C52457}"/>
              </a:ext>
            </a:extLst>
          </p:cNvPr>
          <p:cNvSpPr>
            <a:spLocks noGrp="1"/>
          </p:cNvSpPr>
          <p:nvPr>
            <p:ph type="title"/>
          </p:nvPr>
        </p:nvSpPr>
        <p:spPr>
          <a:xfrm>
            <a:off x="831850" y="1709738"/>
            <a:ext cx="10515600" cy="2852737"/>
          </a:xfrm>
        </p:spPr>
        <p:txBody>
          <a:bodyPr anchor="b"/>
          <a:lstStyle>
            <a:lvl1pPr>
              <a:buNone/>
              <a:defRPr sz="6000"/>
            </a:lvl1pPr>
          </a:lstStyle>
          <a:p>
            <a:r>
              <a:t>マスター タイトルの書式設定</a:t>
            </a:r>
          </a:p>
        </p:txBody>
      </p:sp>
      <p:sp>
        <p:nvSpPr>
          <p:cNvPr id="3" name="テキスト プレースホルダー 2">
            <a:extLst>
              <a:ext uri="{FF2B5EF4-FFF2-40B4-BE49-F238E27FC236}">
                <a16:creationId xmlns:a16="http://schemas.microsoft.com/office/drawing/2014/main" id="{22D03454-98DD-4E54-BA22-7E4CD8F6E3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buNone/>
            </a:pPr>
            <a:r>
              <a:t>マスター テキストの書式設定</a:t>
            </a:r>
          </a:p>
        </p:txBody>
      </p:sp>
      <p:sp>
        <p:nvSpPr>
          <p:cNvPr id="4" name="日付プレースホルダー 3">
            <a:extLst>
              <a:ext uri="{FF2B5EF4-FFF2-40B4-BE49-F238E27FC236}">
                <a16:creationId xmlns:a16="http://schemas.microsoft.com/office/drawing/2014/main" id="{DA96AA8D-4CFB-2135-E2D4-46A2E7BE27E9}"/>
              </a:ext>
            </a:extLst>
          </p:cNvPr>
          <p:cNvSpPr>
            <a:spLocks noGrp="1"/>
          </p:cNvSpPr>
          <p:nvPr>
            <p:ph type="dt" idx="10"/>
          </p:nvPr>
        </p:nvSpPr>
        <p:spPr/>
        <p:txBody>
          <a:bodyPr/>
          <a:lstStyle/>
          <a:p>
            <a:fld id="{EC4DB2CF-A386-6941-A4D6-CAF0E873DEE9}" type="datetime1">
              <a:rPr lang="ja-JP" altLang="en-US" smtClean="0"/>
              <a:t>2026/8/29</a:t>
            </a:fld>
            <a:endParaRPr dirty="0"/>
          </a:p>
        </p:txBody>
      </p:sp>
      <p:sp>
        <p:nvSpPr>
          <p:cNvPr id="5" name="フッター プレースホルダー 4">
            <a:extLst>
              <a:ext uri="{FF2B5EF4-FFF2-40B4-BE49-F238E27FC236}">
                <a16:creationId xmlns:a16="http://schemas.microsoft.com/office/drawing/2014/main" id="{38EA8E5E-DE6A-7890-18CB-B848F2C30B73}"/>
              </a:ext>
            </a:extLst>
          </p:cNvPr>
          <p:cNvSpPr>
            <a:spLocks noGrp="1"/>
          </p:cNvSpPr>
          <p:nvPr>
            <p:ph type="ftr" idx="11"/>
          </p:nvPr>
        </p:nvSpPr>
        <p:spPr/>
        <p:txBody>
          <a:bodyPr/>
          <a:lstStyle/>
          <a:p>
            <a:r>
              <a:rPr lang="id-ID"/>
              <a:t>2028/08/30 TeVPA 2026 @Tendo, Yamagata</a:t>
            </a:r>
            <a:endParaRPr dirty="0"/>
          </a:p>
        </p:txBody>
      </p:sp>
      <p:sp>
        <p:nvSpPr>
          <p:cNvPr id="6" name="スライド番号プレースホルダー 5">
            <a:extLst>
              <a:ext uri="{FF2B5EF4-FFF2-40B4-BE49-F238E27FC236}">
                <a16:creationId xmlns:a16="http://schemas.microsoft.com/office/drawing/2014/main" id="{6A9A03C4-644B-5934-7739-3E8F27736BAF}"/>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603155-92AF-2FEC-76A9-02F13C749310}"/>
              </a:ext>
            </a:extLst>
          </p:cNvPr>
          <p:cNvSpPr>
            <a:spLocks noGrp="1"/>
          </p:cNvSpPr>
          <p:nvPr>
            <p:ph type="title"/>
          </p:nvPr>
        </p:nvSpPr>
        <p:spPr/>
        <p:txBody>
          <a:bodyPr/>
          <a:lstStyle/>
          <a:p>
            <a:r>
              <a:t>マスター タイトルの書式設定</a:t>
            </a:r>
          </a:p>
        </p:txBody>
      </p:sp>
      <p:sp>
        <p:nvSpPr>
          <p:cNvPr id="3" name="コンテンツ プレースホルダー 2">
            <a:extLst>
              <a:ext uri="{FF2B5EF4-FFF2-40B4-BE49-F238E27FC236}">
                <a16:creationId xmlns:a16="http://schemas.microsoft.com/office/drawing/2014/main" id="{60C5B993-60F8-33A4-6A70-909AE3F27BFC}"/>
              </a:ext>
            </a:extLst>
          </p:cNvPr>
          <p:cNvSpPr>
            <a:spLocks noGrp="1"/>
          </p:cNvSpPr>
          <p:nvPr>
            <p:ph idx="1"/>
          </p:nvPr>
        </p:nvSpPr>
        <p:spPr>
          <a:xfrm>
            <a:off x="838200" y="1825625"/>
            <a:ext cx="5181600" cy="4351338"/>
          </a:xfrm>
        </p:spPr>
        <p:txBody>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コンテンツ プレースホルダー 3">
            <a:extLst>
              <a:ext uri="{FF2B5EF4-FFF2-40B4-BE49-F238E27FC236}">
                <a16:creationId xmlns:a16="http://schemas.microsoft.com/office/drawing/2014/main" id="{B08B0B2F-709F-A230-90FF-ACD4D710B965}"/>
              </a:ext>
            </a:extLst>
          </p:cNvPr>
          <p:cNvSpPr>
            <a:spLocks noGrp="1"/>
          </p:cNvSpPr>
          <p:nvPr>
            <p:ph idx="2"/>
          </p:nvPr>
        </p:nvSpPr>
        <p:spPr>
          <a:xfrm>
            <a:off x="6172200" y="1825625"/>
            <a:ext cx="5181600" cy="4351338"/>
          </a:xfrm>
        </p:spPr>
        <p:txBody>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5" name="日付プレースホルダー 4">
            <a:extLst>
              <a:ext uri="{FF2B5EF4-FFF2-40B4-BE49-F238E27FC236}">
                <a16:creationId xmlns:a16="http://schemas.microsoft.com/office/drawing/2014/main" id="{D72F1A65-A3DB-1336-ADE7-7E6D1E8F2129}"/>
              </a:ext>
            </a:extLst>
          </p:cNvPr>
          <p:cNvSpPr>
            <a:spLocks noGrp="1"/>
          </p:cNvSpPr>
          <p:nvPr>
            <p:ph type="dt" idx="10"/>
          </p:nvPr>
        </p:nvSpPr>
        <p:spPr/>
        <p:txBody>
          <a:bodyPr/>
          <a:lstStyle/>
          <a:p>
            <a:fld id="{68252BBA-1681-2F4B-A6B0-66FFFC67FED9}" type="datetime1">
              <a:rPr lang="ja-JP" altLang="en-US" smtClean="0"/>
              <a:t>2026/8/29</a:t>
            </a:fld>
            <a:endParaRPr dirty="0"/>
          </a:p>
        </p:txBody>
      </p:sp>
      <p:sp>
        <p:nvSpPr>
          <p:cNvPr id="6" name="フッター プレースホルダー 5">
            <a:extLst>
              <a:ext uri="{FF2B5EF4-FFF2-40B4-BE49-F238E27FC236}">
                <a16:creationId xmlns:a16="http://schemas.microsoft.com/office/drawing/2014/main" id="{08C7D775-FF77-EDF8-C73A-7C45C18ADEF6}"/>
              </a:ext>
            </a:extLst>
          </p:cNvPr>
          <p:cNvSpPr>
            <a:spLocks noGrp="1"/>
          </p:cNvSpPr>
          <p:nvPr>
            <p:ph type="ftr" idx="11"/>
          </p:nvPr>
        </p:nvSpPr>
        <p:spPr/>
        <p:txBody>
          <a:bodyPr/>
          <a:lstStyle/>
          <a:p>
            <a:r>
              <a:rPr lang="id-ID"/>
              <a:t>2028/08/30 TeVPA 2026 @Tendo, Yamagata</a:t>
            </a:r>
            <a:endParaRPr dirty="0"/>
          </a:p>
        </p:txBody>
      </p:sp>
      <p:sp>
        <p:nvSpPr>
          <p:cNvPr id="7" name="スライド番号プレースホルダー 6">
            <a:extLst>
              <a:ext uri="{FF2B5EF4-FFF2-40B4-BE49-F238E27FC236}">
                <a16:creationId xmlns:a16="http://schemas.microsoft.com/office/drawing/2014/main" id="{9D9EA894-67CA-9F59-B933-42A9DCB95FFD}"/>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4BE404-6B9B-0ED4-7BEE-73F46415A16F}"/>
              </a:ext>
            </a:extLst>
          </p:cNvPr>
          <p:cNvSpPr>
            <a:spLocks noGrp="1"/>
          </p:cNvSpPr>
          <p:nvPr>
            <p:ph type="title"/>
          </p:nvPr>
        </p:nvSpPr>
        <p:spPr>
          <a:xfrm>
            <a:off x="839788" y="365125"/>
            <a:ext cx="10515600" cy="1325563"/>
          </a:xfrm>
        </p:spPr>
        <p:txBody>
          <a:bodyPr/>
          <a:lstStyle/>
          <a:p>
            <a:r>
              <a:t>マスター タイトルの書式設定</a:t>
            </a:r>
          </a:p>
        </p:txBody>
      </p:sp>
      <p:sp>
        <p:nvSpPr>
          <p:cNvPr id="3" name="テキスト プレースホルダー 2">
            <a:extLst>
              <a:ext uri="{FF2B5EF4-FFF2-40B4-BE49-F238E27FC236}">
                <a16:creationId xmlns:a16="http://schemas.microsoft.com/office/drawing/2014/main" id="{0E260FED-4097-4D71-B40F-2389085081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マスター テキストの書式設定</a:t>
            </a:r>
          </a:p>
        </p:txBody>
      </p:sp>
      <p:sp>
        <p:nvSpPr>
          <p:cNvPr id="4" name="コンテンツ プレースホルダー 3">
            <a:extLst>
              <a:ext uri="{FF2B5EF4-FFF2-40B4-BE49-F238E27FC236}">
                <a16:creationId xmlns:a16="http://schemas.microsoft.com/office/drawing/2014/main" id="{40ACA45E-5A2E-C277-028F-B219D7AA80FE}"/>
              </a:ext>
            </a:extLst>
          </p:cNvPr>
          <p:cNvSpPr>
            <a:spLocks noGrp="1"/>
          </p:cNvSpPr>
          <p:nvPr>
            <p:ph idx="2"/>
          </p:nvPr>
        </p:nvSpPr>
        <p:spPr>
          <a:xfrm>
            <a:off x="839788" y="2505075"/>
            <a:ext cx="5157787" cy="3684588"/>
          </a:xfrm>
        </p:spPr>
        <p:txBody>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5" name="テキスト プレースホルダー 4">
            <a:extLst>
              <a:ext uri="{FF2B5EF4-FFF2-40B4-BE49-F238E27FC236}">
                <a16:creationId xmlns:a16="http://schemas.microsoft.com/office/drawing/2014/main" id="{59718EE0-A841-3D49-7399-211B1CD26E74}"/>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マスター テキストの書式設定</a:t>
            </a:r>
          </a:p>
        </p:txBody>
      </p:sp>
      <p:sp>
        <p:nvSpPr>
          <p:cNvPr id="6" name="コンテンツ プレースホルダー 5">
            <a:extLst>
              <a:ext uri="{FF2B5EF4-FFF2-40B4-BE49-F238E27FC236}">
                <a16:creationId xmlns:a16="http://schemas.microsoft.com/office/drawing/2014/main" id="{09E8F7AB-237F-9541-4927-D2BE63B99B6F}"/>
              </a:ext>
            </a:extLst>
          </p:cNvPr>
          <p:cNvSpPr>
            <a:spLocks noGrp="1"/>
          </p:cNvSpPr>
          <p:nvPr>
            <p:ph idx="4"/>
          </p:nvPr>
        </p:nvSpPr>
        <p:spPr>
          <a:xfrm>
            <a:off x="6172200" y="2505075"/>
            <a:ext cx="5183188" cy="3684588"/>
          </a:xfrm>
        </p:spPr>
        <p:txBody>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7" name="日付プレースホルダー 6">
            <a:extLst>
              <a:ext uri="{FF2B5EF4-FFF2-40B4-BE49-F238E27FC236}">
                <a16:creationId xmlns:a16="http://schemas.microsoft.com/office/drawing/2014/main" id="{356DBF65-6BAD-B0F0-B5B5-C385D652E9E7}"/>
              </a:ext>
            </a:extLst>
          </p:cNvPr>
          <p:cNvSpPr>
            <a:spLocks noGrp="1"/>
          </p:cNvSpPr>
          <p:nvPr>
            <p:ph type="dt" idx="10"/>
          </p:nvPr>
        </p:nvSpPr>
        <p:spPr/>
        <p:txBody>
          <a:bodyPr/>
          <a:lstStyle/>
          <a:p>
            <a:fld id="{CC9B9832-59C2-564A-8A81-39D3296954E8}" type="datetime1">
              <a:rPr lang="ja-JP" altLang="en-US" smtClean="0"/>
              <a:t>2026/8/29</a:t>
            </a:fld>
            <a:endParaRPr dirty="0"/>
          </a:p>
        </p:txBody>
      </p:sp>
      <p:sp>
        <p:nvSpPr>
          <p:cNvPr id="8" name="フッター プレースホルダー 7">
            <a:extLst>
              <a:ext uri="{FF2B5EF4-FFF2-40B4-BE49-F238E27FC236}">
                <a16:creationId xmlns:a16="http://schemas.microsoft.com/office/drawing/2014/main" id="{F8F0107D-1C80-92F9-1B5C-629C22F4E5EE}"/>
              </a:ext>
            </a:extLst>
          </p:cNvPr>
          <p:cNvSpPr>
            <a:spLocks noGrp="1"/>
          </p:cNvSpPr>
          <p:nvPr>
            <p:ph type="ftr" idx="11"/>
          </p:nvPr>
        </p:nvSpPr>
        <p:spPr/>
        <p:txBody>
          <a:bodyPr/>
          <a:lstStyle/>
          <a:p>
            <a:r>
              <a:rPr lang="id-ID"/>
              <a:t>2028/08/30 TeVPA 2026 @Tendo, Yamagata</a:t>
            </a:r>
            <a:endParaRPr dirty="0"/>
          </a:p>
        </p:txBody>
      </p:sp>
      <p:sp>
        <p:nvSpPr>
          <p:cNvPr id="9" name="スライド番号プレースホルダー 8">
            <a:extLst>
              <a:ext uri="{FF2B5EF4-FFF2-40B4-BE49-F238E27FC236}">
                <a16:creationId xmlns:a16="http://schemas.microsoft.com/office/drawing/2014/main" id="{7AF633F7-4165-3CE7-4BBD-28D1B84F1976}"/>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BBB5BA-F878-F977-EEBF-AF6D59A329A6}"/>
              </a:ext>
            </a:extLst>
          </p:cNvPr>
          <p:cNvSpPr>
            <a:spLocks noGrp="1"/>
          </p:cNvSpPr>
          <p:nvPr>
            <p:ph type="title"/>
          </p:nvPr>
        </p:nvSpPr>
        <p:spPr/>
        <p:txBody>
          <a:bodyPr/>
          <a:lstStyle/>
          <a:p>
            <a:r>
              <a:t>マスター タイトルの書式設定</a:t>
            </a:r>
          </a:p>
        </p:txBody>
      </p:sp>
      <p:sp>
        <p:nvSpPr>
          <p:cNvPr id="3" name="日付プレースホルダー 2">
            <a:extLst>
              <a:ext uri="{FF2B5EF4-FFF2-40B4-BE49-F238E27FC236}">
                <a16:creationId xmlns:a16="http://schemas.microsoft.com/office/drawing/2014/main" id="{33DC4913-22A4-F655-0FD7-854810D4E631}"/>
              </a:ext>
            </a:extLst>
          </p:cNvPr>
          <p:cNvSpPr>
            <a:spLocks noGrp="1"/>
          </p:cNvSpPr>
          <p:nvPr>
            <p:ph type="dt" idx="10"/>
          </p:nvPr>
        </p:nvSpPr>
        <p:spPr/>
        <p:txBody>
          <a:bodyPr/>
          <a:lstStyle/>
          <a:p>
            <a:fld id="{EBB6904D-CBA6-FD4F-B90D-80C4BE3AF96A}" type="datetime1">
              <a:rPr lang="ja-JP" altLang="en-US" smtClean="0"/>
              <a:t>2026/8/29</a:t>
            </a:fld>
            <a:endParaRPr dirty="0"/>
          </a:p>
        </p:txBody>
      </p:sp>
      <p:sp>
        <p:nvSpPr>
          <p:cNvPr id="4" name="フッター プレースホルダー 3">
            <a:extLst>
              <a:ext uri="{FF2B5EF4-FFF2-40B4-BE49-F238E27FC236}">
                <a16:creationId xmlns:a16="http://schemas.microsoft.com/office/drawing/2014/main" id="{B451A2BC-75FC-9456-8B1D-8ABDF8BB6070}"/>
              </a:ext>
            </a:extLst>
          </p:cNvPr>
          <p:cNvSpPr>
            <a:spLocks noGrp="1"/>
          </p:cNvSpPr>
          <p:nvPr>
            <p:ph type="ftr" idx="11"/>
          </p:nvPr>
        </p:nvSpPr>
        <p:spPr/>
        <p:txBody>
          <a:bodyPr/>
          <a:lstStyle/>
          <a:p>
            <a:r>
              <a:rPr lang="id-ID"/>
              <a:t>2028/08/30 TeVPA 2026 @Tendo, Yamagata</a:t>
            </a:r>
            <a:endParaRPr dirty="0"/>
          </a:p>
        </p:txBody>
      </p:sp>
      <p:sp>
        <p:nvSpPr>
          <p:cNvPr id="5" name="スライド番号プレースホルダー 4">
            <a:extLst>
              <a:ext uri="{FF2B5EF4-FFF2-40B4-BE49-F238E27FC236}">
                <a16:creationId xmlns:a16="http://schemas.microsoft.com/office/drawing/2014/main" id="{A389618C-5473-D0F9-DB97-628EAB513430}"/>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D303ED5-0E5A-78AA-2102-CB175470A7FA}"/>
              </a:ext>
            </a:extLst>
          </p:cNvPr>
          <p:cNvSpPr>
            <a:spLocks noGrp="1"/>
          </p:cNvSpPr>
          <p:nvPr>
            <p:ph type="dt" idx="10"/>
          </p:nvPr>
        </p:nvSpPr>
        <p:spPr/>
        <p:txBody>
          <a:bodyPr/>
          <a:lstStyle/>
          <a:p>
            <a:fld id="{A2E60798-A0CA-2D4E-8562-568C2A77DC57}" type="datetime1">
              <a:rPr lang="ja-JP" altLang="en-US" smtClean="0"/>
              <a:t>2026/8/29</a:t>
            </a:fld>
            <a:endParaRPr dirty="0"/>
          </a:p>
        </p:txBody>
      </p:sp>
      <p:sp>
        <p:nvSpPr>
          <p:cNvPr id="3" name="フッター プレースホルダー 2">
            <a:extLst>
              <a:ext uri="{FF2B5EF4-FFF2-40B4-BE49-F238E27FC236}">
                <a16:creationId xmlns:a16="http://schemas.microsoft.com/office/drawing/2014/main" id="{A512A340-E1FC-8465-5A57-2AE52C9CC013}"/>
              </a:ext>
            </a:extLst>
          </p:cNvPr>
          <p:cNvSpPr>
            <a:spLocks noGrp="1"/>
          </p:cNvSpPr>
          <p:nvPr>
            <p:ph type="ftr" idx="11"/>
          </p:nvPr>
        </p:nvSpPr>
        <p:spPr/>
        <p:txBody>
          <a:bodyPr/>
          <a:lstStyle/>
          <a:p>
            <a:r>
              <a:rPr lang="id-ID"/>
              <a:t>2028/08/30 TeVPA 2026 @Tendo, Yamagata</a:t>
            </a:r>
            <a:endParaRPr dirty="0"/>
          </a:p>
        </p:txBody>
      </p:sp>
      <p:sp>
        <p:nvSpPr>
          <p:cNvPr id="4" name="スライド番号プレースホルダー 3">
            <a:extLst>
              <a:ext uri="{FF2B5EF4-FFF2-40B4-BE49-F238E27FC236}">
                <a16:creationId xmlns:a16="http://schemas.microsoft.com/office/drawing/2014/main" id="{C02A6755-F31F-7DC3-5F24-931E7E36F4FE}"/>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A02FE4-91C0-B148-00BF-9F4F4D19E660}"/>
              </a:ext>
            </a:extLst>
          </p:cNvPr>
          <p:cNvSpPr>
            <a:spLocks noGrp="1"/>
          </p:cNvSpPr>
          <p:nvPr>
            <p:ph type="title"/>
          </p:nvPr>
        </p:nvSpPr>
        <p:spPr>
          <a:xfrm>
            <a:off x="839788" y="457200"/>
            <a:ext cx="3932237" cy="1600200"/>
          </a:xfrm>
        </p:spPr>
        <p:txBody>
          <a:bodyPr anchor="b"/>
          <a:lstStyle>
            <a:lvl1pPr>
              <a:buNone/>
              <a:defRPr sz="3200"/>
            </a:lvl1pPr>
          </a:lstStyle>
          <a:p>
            <a:r>
              <a:t>マスター タイトルの書式設定</a:t>
            </a:r>
          </a:p>
        </p:txBody>
      </p:sp>
      <p:sp>
        <p:nvSpPr>
          <p:cNvPr id="3" name="コンテンツ プレースホルダー 2">
            <a:extLst>
              <a:ext uri="{FF2B5EF4-FFF2-40B4-BE49-F238E27FC236}">
                <a16:creationId xmlns:a16="http://schemas.microsoft.com/office/drawing/2014/main" id="{977BF8DC-7D56-87E5-C1A5-1EDD1CFD8818}"/>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テキスト プレースホルダー 3">
            <a:extLst>
              <a:ext uri="{FF2B5EF4-FFF2-40B4-BE49-F238E27FC236}">
                <a16:creationId xmlns:a16="http://schemas.microsoft.com/office/drawing/2014/main" id="{DEEE10AB-39B0-F358-D7CC-DCC89ECB74D3}"/>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マスター テキストの書式設定</a:t>
            </a:r>
          </a:p>
        </p:txBody>
      </p:sp>
      <p:sp>
        <p:nvSpPr>
          <p:cNvPr id="5" name="日付プレースホルダー 4">
            <a:extLst>
              <a:ext uri="{FF2B5EF4-FFF2-40B4-BE49-F238E27FC236}">
                <a16:creationId xmlns:a16="http://schemas.microsoft.com/office/drawing/2014/main" id="{91B4C9F7-4B7C-FBA5-E8CF-0A1A76E8CCB0}"/>
              </a:ext>
            </a:extLst>
          </p:cNvPr>
          <p:cNvSpPr>
            <a:spLocks noGrp="1"/>
          </p:cNvSpPr>
          <p:nvPr>
            <p:ph type="dt" idx="10"/>
          </p:nvPr>
        </p:nvSpPr>
        <p:spPr/>
        <p:txBody>
          <a:bodyPr/>
          <a:lstStyle/>
          <a:p>
            <a:fld id="{C29C5166-E11F-2D4F-9F00-A6B18006BB0F}" type="datetime1">
              <a:rPr lang="ja-JP" altLang="en-US" smtClean="0"/>
              <a:t>2026/8/29</a:t>
            </a:fld>
            <a:endParaRPr dirty="0"/>
          </a:p>
        </p:txBody>
      </p:sp>
      <p:sp>
        <p:nvSpPr>
          <p:cNvPr id="6" name="フッター プレースホルダー 5">
            <a:extLst>
              <a:ext uri="{FF2B5EF4-FFF2-40B4-BE49-F238E27FC236}">
                <a16:creationId xmlns:a16="http://schemas.microsoft.com/office/drawing/2014/main" id="{AA0029C0-5447-E63D-60FB-A1DDF4CB42AC}"/>
              </a:ext>
            </a:extLst>
          </p:cNvPr>
          <p:cNvSpPr>
            <a:spLocks noGrp="1"/>
          </p:cNvSpPr>
          <p:nvPr>
            <p:ph type="ftr" idx="11"/>
          </p:nvPr>
        </p:nvSpPr>
        <p:spPr/>
        <p:txBody>
          <a:bodyPr/>
          <a:lstStyle/>
          <a:p>
            <a:r>
              <a:rPr lang="id-ID"/>
              <a:t>2028/08/30 TeVPA 2026 @Tendo, Yamagata</a:t>
            </a:r>
            <a:endParaRPr dirty="0"/>
          </a:p>
        </p:txBody>
      </p:sp>
      <p:sp>
        <p:nvSpPr>
          <p:cNvPr id="7" name="スライド番号プレースホルダー 6">
            <a:extLst>
              <a:ext uri="{FF2B5EF4-FFF2-40B4-BE49-F238E27FC236}">
                <a16:creationId xmlns:a16="http://schemas.microsoft.com/office/drawing/2014/main" id="{0AECBF85-36EE-9445-7F7F-DA35A26A7646}"/>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F0B9DA-BBA6-45B6-4878-A760A5DABC7D}"/>
              </a:ext>
            </a:extLst>
          </p:cNvPr>
          <p:cNvSpPr>
            <a:spLocks noGrp="1"/>
          </p:cNvSpPr>
          <p:nvPr>
            <p:ph type="title"/>
          </p:nvPr>
        </p:nvSpPr>
        <p:spPr>
          <a:xfrm>
            <a:off x="839788" y="457200"/>
            <a:ext cx="3932237" cy="1600200"/>
          </a:xfrm>
        </p:spPr>
        <p:txBody>
          <a:bodyPr anchor="b"/>
          <a:lstStyle>
            <a:lvl1pPr>
              <a:buNone/>
              <a:defRPr sz="3200"/>
            </a:lvl1pPr>
          </a:lstStyle>
          <a:p>
            <a:r>
              <a:t>マスター タイトルの書式設定</a:t>
            </a:r>
          </a:p>
        </p:txBody>
      </p:sp>
      <p:sp>
        <p:nvSpPr>
          <p:cNvPr id="3" name="図プレースホルダー 2">
            <a:extLst>
              <a:ext uri="{FF2B5EF4-FFF2-40B4-BE49-F238E27FC236}">
                <a16:creationId xmlns:a16="http://schemas.microsoft.com/office/drawing/2014/main" id="{2348A1EC-BF5B-8E71-93AC-98CF2EAF39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dirty="0"/>
          </a:p>
        </p:txBody>
      </p:sp>
      <p:sp>
        <p:nvSpPr>
          <p:cNvPr id="4" name="テキスト プレースホルダー 3">
            <a:extLst>
              <a:ext uri="{FF2B5EF4-FFF2-40B4-BE49-F238E27FC236}">
                <a16:creationId xmlns:a16="http://schemas.microsoft.com/office/drawing/2014/main" id="{C99D724A-8629-40A2-EBF8-CCA4CEBA3622}"/>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マスター テキストの書式設定</a:t>
            </a:r>
          </a:p>
        </p:txBody>
      </p:sp>
      <p:sp>
        <p:nvSpPr>
          <p:cNvPr id="5" name="日付プレースホルダー 4">
            <a:extLst>
              <a:ext uri="{FF2B5EF4-FFF2-40B4-BE49-F238E27FC236}">
                <a16:creationId xmlns:a16="http://schemas.microsoft.com/office/drawing/2014/main" id="{FBE20300-810A-2491-8D48-E55D8C784707}"/>
              </a:ext>
            </a:extLst>
          </p:cNvPr>
          <p:cNvSpPr>
            <a:spLocks noGrp="1"/>
          </p:cNvSpPr>
          <p:nvPr>
            <p:ph type="dt" idx="10"/>
          </p:nvPr>
        </p:nvSpPr>
        <p:spPr/>
        <p:txBody>
          <a:bodyPr/>
          <a:lstStyle/>
          <a:p>
            <a:fld id="{B2849A38-5402-8447-AD56-AD434CC96528}" type="datetime1">
              <a:rPr lang="ja-JP" altLang="en-US" smtClean="0"/>
              <a:t>2026/8/29</a:t>
            </a:fld>
            <a:endParaRPr dirty="0"/>
          </a:p>
        </p:txBody>
      </p:sp>
      <p:sp>
        <p:nvSpPr>
          <p:cNvPr id="6" name="フッター プレースホルダー 5">
            <a:extLst>
              <a:ext uri="{FF2B5EF4-FFF2-40B4-BE49-F238E27FC236}">
                <a16:creationId xmlns:a16="http://schemas.microsoft.com/office/drawing/2014/main" id="{C2ECE1B3-47D8-A7BA-CEA0-842765BA3487}"/>
              </a:ext>
            </a:extLst>
          </p:cNvPr>
          <p:cNvSpPr>
            <a:spLocks noGrp="1"/>
          </p:cNvSpPr>
          <p:nvPr>
            <p:ph type="ftr" idx="11"/>
          </p:nvPr>
        </p:nvSpPr>
        <p:spPr/>
        <p:txBody>
          <a:bodyPr/>
          <a:lstStyle/>
          <a:p>
            <a:r>
              <a:rPr lang="id-ID"/>
              <a:t>2028/08/30 TeVPA 2026 @Tendo, Yamagata</a:t>
            </a:r>
            <a:endParaRPr dirty="0"/>
          </a:p>
        </p:txBody>
      </p:sp>
      <p:sp>
        <p:nvSpPr>
          <p:cNvPr id="7" name="スライド番号プレースホルダー 6">
            <a:extLst>
              <a:ext uri="{FF2B5EF4-FFF2-40B4-BE49-F238E27FC236}">
                <a16:creationId xmlns:a16="http://schemas.microsoft.com/office/drawing/2014/main" id="{A7E3E2C9-E181-98C2-064D-AEF4F46E6ABA}"/>
              </a:ext>
            </a:extLst>
          </p:cNvPr>
          <p:cNvSpPr>
            <a:spLocks noGrp="1"/>
          </p:cNvSpPr>
          <p:nvPr>
            <p:ph type="sldNum" idx="12"/>
          </p:nvPr>
        </p:nvSpPr>
        <p:spPr/>
        <p:txBody>
          <a:bodyPr/>
          <a:lstStyle/>
          <a:p>
            <a:fld id="{FC2FC132-48E3-EF4C-881B-428E46D600FB}" type="slidenum">
              <a:r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939D31D-DCA1-FFC2-2EBF-3BBE8937D35C}"/>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マスター タイトルの書式設定</a:t>
            </a:r>
          </a:p>
        </p:txBody>
      </p:sp>
      <p:sp>
        <p:nvSpPr>
          <p:cNvPr id="3" name="テキスト プレースホルダー 2">
            <a:extLst>
              <a:ext uri="{FF2B5EF4-FFF2-40B4-BE49-F238E27FC236}">
                <a16:creationId xmlns:a16="http://schemas.microsoft.com/office/drawing/2014/main" id="{051B5343-E760-F14F-FE3C-DA53AF01EF57}"/>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日付プレースホルダー 3">
            <a:extLst>
              <a:ext uri="{FF2B5EF4-FFF2-40B4-BE49-F238E27FC236}">
                <a16:creationId xmlns:a16="http://schemas.microsoft.com/office/drawing/2014/main" id="{2972CD3F-4CC7-D45E-222B-BD1CA9D71006}"/>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82000"/>
                  </a:schemeClr>
                </a:solidFill>
              </a:defRPr>
            </a:lvl1pPr>
          </a:lstStyle>
          <a:p>
            <a:fld id="{598CE291-2E04-AD47-96E9-6299A92D0433}" type="datetime1">
              <a:rPr lang="ja-JP" altLang="en-US" smtClean="0"/>
              <a:t>2026/8/29</a:t>
            </a:fld>
            <a:endParaRPr dirty="0"/>
          </a:p>
        </p:txBody>
      </p:sp>
      <p:sp>
        <p:nvSpPr>
          <p:cNvPr id="5" name="フッター プレースホルダー 4">
            <a:extLst>
              <a:ext uri="{FF2B5EF4-FFF2-40B4-BE49-F238E27FC236}">
                <a16:creationId xmlns:a16="http://schemas.microsoft.com/office/drawing/2014/main" id="{60BD60EA-E55E-AC08-7510-7B6DDB70CEF4}"/>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82000"/>
                  </a:schemeClr>
                </a:solidFill>
              </a:defRPr>
            </a:lvl1pPr>
          </a:lstStyle>
          <a:p>
            <a:r>
              <a:rPr lang="id-ID"/>
              <a:t>2028/08/30 TeVPA 2026 @Tendo, Yamagata</a:t>
            </a:r>
            <a:endParaRPr dirty="0"/>
          </a:p>
        </p:txBody>
      </p:sp>
      <p:sp>
        <p:nvSpPr>
          <p:cNvPr id="6" name="スライド番号プレースホルダー 5">
            <a:extLst>
              <a:ext uri="{FF2B5EF4-FFF2-40B4-BE49-F238E27FC236}">
                <a16:creationId xmlns:a16="http://schemas.microsoft.com/office/drawing/2014/main" id="{2CCECCB3-A420-C3BF-AD26-49071D140C2F}"/>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82000"/>
                  </a:schemeClr>
                </a:solidFill>
              </a:defRPr>
            </a:lvl1pPr>
          </a:lstStyle>
          <a:p>
            <a:fld id="{FC2FC132-48E3-EF4C-881B-428E46D600FB}" type="slidenum">
              <a:r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8" Type="http://schemas.openxmlformats.org/officeDocument/2006/relationships/image" Target="../media/image24.org&amp;utm_campaign=index&amp;utm_content=original"/><Relationship Id="rId3" Type="http://schemas.openxmlformats.org/officeDocument/2006/relationships/image" Target="../media/image19.png"/><Relationship Id="rId7"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 Id="rId9" Type="http://schemas.openxmlformats.org/officeDocument/2006/relationships/image" Target="../media/image25.org&amp;utm_campaign=index&amp;utm_content=original"/></Relationships>
</file>

<file path=ppt/slides/_rels/slide14.xml.rels><?xml version="1.0" encoding="UTF-8" standalone="yes"?>
<Relationships xmlns="http://schemas.openxmlformats.org/package/2006/relationships"><Relationship Id="rId3" Type="http://schemas.openxmlformats.org/officeDocument/2006/relationships/image" Target="../media/image26.ppm"/><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pm"/><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pm"/><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pm"/><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pm"/><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pm"/><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2.tiff"/></Relationships>
</file>

<file path=ppt/slides/_rels/slide3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2.tiff"/></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Lst>
          </p:cNvPr>
          <p:cNvSpPr>
            <a:spLocks noGrp="1"/>
          </p:cNvSpPr>
          <p:nvPr/>
        </p:nvSpPr>
        <p:spPr>
          <a:xfrm>
            <a:off x="0" y="0"/>
            <a:ext cx="12192000" cy="6858000"/>
          </a:xfrm>
          <a:prstGeom prst="rect">
            <a:avLst/>
          </a:prstGeom>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10" name="Rectangle 9">
            <a:extLst>
              <a:ext uri="{FF2B5EF4-FFF2-40B4-BE49-F238E27FC236}">
                <a16:creationId xmlns:a16="http://schemas.microsoft.com/office/drawing/2014/main" id="{5CEAD642-85CF-4750-8432-7C80C901F001}"/>
              </a:ext>
            </a:extLst>
          </p:cNvPr>
          <p:cNvSpPr>
            <a:spLocks noGrp="1"/>
          </p:cNvSpPr>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12" name="Rectangle 11">
            <a:extLst>
              <a:ext uri="{FF2B5EF4-FFF2-40B4-BE49-F238E27FC236}">
                <a16:creationId xmlns:a16="http://schemas.microsoft.com/office/drawing/2014/main" id="{FA33EEAE-15D5-4119-8C1E-89D943F911EF}"/>
              </a:ext>
            </a:extLst>
          </p:cNvPr>
          <p:cNvSpPr>
            <a:spLocks noGrp="1"/>
          </p:cNvSpPr>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14" name="Rectangle 13">
            <a:extLst>
              <a:ext uri="{FF2B5EF4-FFF2-40B4-BE49-F238E27FC236}">
                <a16:creationId xmlns:a16="http://schemas.microsoft.com/office/drawing/2014/main" id="{730D8B3B-9B80-4025-B934-26DC7D7CD231}"/>
              </a:ext>
            </a:extLst>
          </p:cNvPr>
          <p:cNvSpPr>
            <a:spLocks noGrp="1"/>
          </p:cNvSpPr>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16" name="Rectangle 15">
            <a:extLst>
              <a:ext uri="{FF2B5EF4-FFF2-40B4-BE49-F238E27FC236}">
                <a16:creationId xmlns:a16="http://schemas.microsoft.com/office/drawing/2014/main" id="{1064D5D5-227B-4F66-9AEA-46F570E793BD}"/>
              </a:ext>
            </a:extLst>
          </p:cNvPr>
          <p:cNvSpPr>
            <a:spLocks noGrp="1"/>
          </p:cNvSpPr>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18" name="Rectangle 17">
            <a:extLst>
              <a:ext uri="{FF2B5EF4-FFF2-40B4-BE49-F238E27FC236}">
                <a16:creationId xmlns:a16="http://schemas.microsoft.com/office/drawing/2014/main" id="{646B67A4-D328-4747-A82B-65E84FA46368}"/>
              </a:ext>
            </a:extLst>
          </p:cNvPr>
          <p:cNvSpPr>
            <a:spLocks noGrp="1"/>
          </p:cNvSpPr>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20" name="Oval 19">
            <a:extLst>
              <a:ext uri="{FF2B5EF4-FFF2-40B4-BE49-F238E27FC236}">
                <a16:creationId xmlns:a16="http://schemas.microsoft.com/office/drawing/2014/main" id="{B5A1B09C-1565-46F8-B70F-621C5EB48A09}"/>
              </a:ext>
            </a:extLst>
          </p:cNvPr>
          <p:cNvSpPr>
            <a:spLocks noGrp="1"/>
          </p:cNvSpPr>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22" name="Rectangle 21">
            <a:extLst>
              <a:ext uri="{FF2B5EF4-FFF2-40B4-BE49-F238E27FC236}">
                <a16:creationId xmlns:a16="http://schemas.microsoft.com/office/drawing/2014/main" id="{8C516CC8-80AC-446C-A56E-9F54B7210402}"/>
              </a:ext>
            </a:extLst>
          </p:cNvPr>
          <p:cNvSpPr>
            <a:spLocks noGrp="1"/>
          </p:cNvSpPr>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dirty="0"/>
          </a:p>
        </p:txBody>
      </p:sp>
      <p:pic>
        <p:nvPicPr>
          <p:cNvPr id="4" name="図 3">
            <a:extLst>
              <a:ext uri="{FF2B5EF4-FFF2-40B4-BE49-F238E27FC236}">
                <a16:creationId xmlns:a16="http://schemas.microsoft.com/office/drawing/2014/main" id="{04C87E05-C82D-D439-3F6B-28B0B42B5875}"/>
              </a:ext>
            </a:extLst>
          </p:cNvPr>
          <p:cNvPicPr>
            <a:picLocks noChangeAspect="1"/>
          </p:cNvPicPr>
          <p:nvPr/>
        </p:nvPicPr>
        <p:blipFill>
          <a:blip r:embed="rId3"/>
          <a:srcRect b="28202"/>
          <a:stretch>
            <a:fillRect/>
          </a:stretch>
        </p:blipFill>
        <p:spPr>
          <a:xfrm>
            <a:off x="276657" y="708113"/>
            <a:ext cx="6693431" cy="5766867"/>
          </a:xfrm>
          <a:prstGeom prst="rect">
            <a:avLst/>
          </a:prstGeom>
        </p:spPr>
      </p:pic>
      <p:sp>
        <p:nvSpPr>
          <p:cNvPr id="7" name="タイトル 1">
            <a:extLst>
              <a:ext uri="{FF2B5EF4-FFF2-40B4-BE49-F238E27FC236}">
                <a16:creationId xmlns:a16="http://schemas.microsoft.com/office/drawing/2014/main" id="{9ADFE875-833C-74F4-EC15-A20357EB180E}"/>
              </a:ext>
            </a:extLst>
          </p:cNvPr>
          <p:cNvSpPr txBox="1">
            <a:spLocks/>
          </p:cNvSpPr>
          <p:nvPr/>
        </p:nvSpPr>
        <p:spPr>
          <a:xfrm>
            <a:off x="1587120" y="1796390"/>
            <a:ext cx="9481946" cy="1632610"/>
          </a:xfrm>
          <a:prstGeom prst="rect">
            <a:avLst/>
          </a:prstGeom>
          <a:solidFill>
            <a:srgbClr val="000000">
              <a:alpha val="67059"/>
            </a:srgbClr>
          </a:solidFill>
        </p:spPr>
        <p:txBody>
          <a:bodyPr vert="horz" lIns="91440" tIns="45720" rIns="91440" bIns="45720" anchor="ctr">
            <a:normAutofit/>
          </a:bodyPr>
          <a:lstStyle>
            <a:lvl1pPr algn="ctr" defTabSz="914400">
              <a:lnSpc>
                <a:spcPct val="90000"/>
              </a:lnSpc>
              <a:spcBef>
                <a:spcPct val="0"/>
              </a:spcBef>
              <a:buNone/>
              <a:defRPr sz="6000" kern="1200">
                <a:solidFill>
                  <a:schemeClr val="tx1"/>
                </a:solidFill>
                <a:latin typeface="+mj-lt"/>
                <a:ea typeface="+mj-lt"/>
                <a:cs typeface="+mj-lt"/>
              </a:defRPr>
            </a:lvl1pPr>
          </a:lstStyle>
          <a:p>
            <a:pPr algn="l">
              <a:defRPr sz="2850" b="0">
                <a:solidFill>
                  <a:srgbClr val="FFFFFF"/>
                </a:solidFill>
              </a:defRPr>
            </a:pPr>
            <a:r>
              <a:rPr lang="id-ID" sz="4000" dirty="0">
                <a:solidFill>
                  <a:srgbClr val="FFFFFF"/>
                </a:solidFill>
                <a:latin typeface="Cochin" panose="02000603020000020003" pitchFamily="2" charset="0"/>
              </a:rPr>
              <a:t>HiZ-GUNDAM: The Ultimate On-Board Mission for Multimessenger Astronomy</a:t>
            </a:r>
            <a:endParaRPr lang="id-ID" sz="2850" dirty="0">
              <a:solidFill>
                <a:srgbClr val="FFFFFF"/>
              </a:solidFill>
              <a:latin typeface="Cochin" panose="02000603020000020003" pitchFamily="2" charset="0"/>
            </a:endParaRPr>
          </a:p>
        </p:txBody>
      </p:sp>
      <p:sp>
        <p:nvSpPr>
          <p:cNvPr id="11" name="テキスト ボックス 10">
            <a:extLst>
              <a:ext uri="{FF2B5EF4-FFF2-40B4-BE49-F238E27FC236}">
                <a16:creationId xmlns:a16="http://schemas.microsoft.com/office/drawing/2014/main" id="{A001F67C-E5D2-F301-2985-8602BF9609CC}"/>
              </a:ext>
            </a:extLst>
          </p:cNvPr>
          <p:cNvSpPr txBox="1"/>
          <p:nvPr/>
        </p:nvSpPr>
        <p:spPr>
          <a:xfrm>
            <a:off x="3215710" y="5219250"/>
            <a:ext cx="6122772" cy="1015663"/>
          </a:xfrm>
          <a:prstGeom prst="rect">
            <a:avLst/>
          </a:prstGeom>
          <a:solidFill>
            <a:srgbClr val="000000">
              <a:alpha val="67059"/>
            </a:srgbClr>
          </a:solidFill>
        </p:spPr>
        <p:txBody>
          <a:bodyPr wrap="square">
            <a:spAutoFit/>
          </a:bodyPr>
          <a:lstStyle/>
          <a:p>
            <a:pPr algn="l">
              <a:buNone/>
              <a:defRPr sz="1350" b="0">
                <a:solidFill>
                  <a:srgbClr val="FFFFFF"/>
                </a:solidFill>
              </a:defRPr>
            </a:pPr>
            <a:r>
              <a:rPr lang="id-ID" altLang="ja-FR" sz="2000" b="0" dirty="0">
                <a:solidFill>
                  <a:srgbClr val="FFFFFF"/>
                </a:solidFill>
              </a:rPr>
              <a:t>Hatsune Goto  |  RIKEN / HiZ-GUNDAM Working Group</a:t>
            </a:r>
            <a:endParaRPr lang="id-ID" altLang="ja-FR" sz="2000" dirty="0">
              <a:solidFill>
                <a:srgbClr val="FFFFFF"/>
              </a:solidFill>
            </a:endParaRPr>
          </a:p>
          <a:p>
            <a:pPr algn="l">
              <a:buNone/>
              <a:defRPr sz="1350" b="0">
                <a:solidFill>
                  <a:srgbClr val="FFFFFF"/>
                </a:solidFill>
              </a:defRPr>
            </a:pPr>
            <a:r>
              <a:rPr lang="id-ID" altLang="ja-FR" sz="2000" b="0" dirty="0">
                <a:solidFill>
                  <a:srgbClr val="FFFFFF"/>
                </a:solidFill>
              </a:rPr>
              <a:t>TeVPA 2026 Pre-conference Workshop</a:t>
            </a:r>
          </a:p>
          <a:p>
            <a:pPr algn="l">
              <a:buNone/>
              <a:defRPr sz="1350" b="0">
                <a:solidFill>
                  <a:srgbClr val="FFFFFF"/>
                </a:solidFill>
              </a:defRPr>
            </a:pPr>
            <a:r>
              <a:rPr lang="id-ID" altLang="ja-FR" sz="2000" dirty="0">
                <a:solidFill>
                  <a:srgbClr val="FFFFFF"/>
                </a:solidFill>
              </a:rPr>
              <a:t>2028/08/30</a:t>
            </a:r>
          </a:p>
        </p:txBody>
      </p:sp>
    </p:spTree>
    <p:extLst>
      <p:ext uri="{BB962C8B-B14F-4D97-AF65-F5344CB8AC3E}">
        <p14:creationId xmlns:p14="http://schemas.microsoft.com/office/powerpoint/2010/main" val="298857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47ABD-CB87-CCD7-164F-FC993D487078}"/>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614989A8-BB89-7374-DB65-81937A198196}"/>
              </a:ext>
            </a:extLst>
          </p:cNvPr>
          <p:cNvSpPr>
            <a:spLocks noGrp="1"/>
          </p:cNvSpPr>
          <p:nvPr>
            <p:ph type="title"/>
          </p:nvPr>
        </p:nvSpPr>
        <p:spPr>
          <a:xfrm>
            <a:off x="0" y="19050"/>
            <a:ext cx="8585200"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MM source detectable in soft X-ray</a:t>
            </a:r>
            <a:endParaRPr sz="3600" b="1" dirty="0">
              <a:solidFill>
                <a:srgbClr val="0B2A3B"/>
              </a:solidFill>
              <a:latin typeface="Bell MT" panose="02020503060305020303" pitchFamily="18" charset="0"/>
            </a:endParaRPr>
          </a:p>
        </p:txBody>
      </p:sp>
      <p:sp>
        <p:nvSpPr>
          <p:cNvPr id="7" name="正方形/長方形 6">
            <a:extLst>
              <a:ext uri="{FF2B5EF4-FFF2-40B4-BE49-F238E27FC236}">
                <a16:creationId xmlns:a16="http://schemas.microsoft.com/office/drawing/2014/main" id="{6F0FF51B-E5F1-A405-744A-C7026A807807}"/>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aphicFrame>
        <p:nvGraphicFramePr>
          <p:cNvPr id="8" name="表 7">
            <a:extLst>
              <a:ext uri="{FF2B5EF4-FFF2-40B4-BE49-F238E27FC236}">
                <a16:creationId xmlns:a16="http://schemas.microsoft.com/office/drawing/2014/main" id="{5E9A1E28-4921-9211-4F32-D4FF5263FF66}"/>
              </a:ext>
            </a:extLst>
          </p:cNvPr>
          <p:cNvGraphicFramePr>
            <a:graphicFrameLocks noGrp="1"/>
          </p:cNvGraphicFramePr>
          <p:nvPr/>
        </p:nvGraphicFramePr>
        <p:xfrm>
          <a:off x="468776" y="1001022"/>
          <a:ext cx="8312152" cy="4363298"/>
        </p:xfrm>
        <a:graphic>
          <a:graphicData uri="http://schemas.openxmlformats.org/drawingml/2006/table">
            <a:tbl>
              <a:tblPr>
                <a:tableStyleId>{5C22544A-7EE6-4342-B048-85BDC9FD1C3A}</a:tableStyleId>
              </a:tblPr>
              <a:tblGrid>
                <a:gridCol w="2078038">
                  <a:extLst>
                    <a:ext uri="{9D8B030D-6E8A-4147-A177-3AD203B41FA5}">
                      <a16:colId xmlns:a16="http://schemas.microsoft.com/office/drawing/2014/main" val="222348639"/>
                    </a:ext>
                  </a:extLst>
                </a:gridCol>
                <a:gridCol w="2078038">
                  <a:extLst>
                    <a:ext uri="{9D8B030D-6E8A-4147-A177-3AD203B41FA5}">
                      <a16:colId xmlns:a16="http://schemas.microsoft.com/office/drawing/2014/main" val="1972624042"/>
                    </a:ext>
                  </a:extLst>
                </a:gridCol>
                <a:gridCol w="2078038">
                  <a:extLst>
                    <a:ext uri="{9D8B030D-6E8A-4147-A177-3AD203B41FA5}">
                      <a16:colId xmlns:a16="http://schemas.microsoft.com/office/drawing/2014/main" val="135769538"/>
                    </a:ext>
                  </a:extLst>
                </a:gridCol>
                <a:gridCol w="2078038">
                  <a:extLst>
                    <a:ext uri="{9D8B030D-6E8A-4147-A177-3AD203B41FA5}">
                      <a16:colId xmlns:a16="http://schemas.microsoft.com/office/drawing/2014/main" val="2727794354"/>
                    </a:ext>
                  </a:extLst>
                </a:gridCol>
              </a:tblGrid>
              <a:tr h="381200">
                <a:tc>
                  <a:txBody>
                    <a:bodyPr/>
                    <a:lstStyle/>
                    <a:p>
                      <a:pPr>
                        <a:buNone/>
                      </a:pPr>
                      <a:r>
                        <a:rPr lang="ja-FR" dirty="0">
                          <a:solidFill>
                            <a:schemeClr val="bg1"/>
                          </a:solidFill>
                        </a:rPr>
                        <a:t>Source class</a:t>
                      </a:r>
                    </a:p>
                  </a:txBody>
                  <a:tcPr anchor="ctr">
                    <a:solidFill>
                      <a:schemeClr val="accent1"/>
                    </a:solidFill>
                  </a:tcPr>
                </a:tc>
                <a:tc>
                  <a:txBody>
                    <a:bodyPr/>
                    <a:lstStyle/>
                    <a:p>
                      <a:pPr>
                        <a:buNone/>
                      </a:pPr>
                      <a:r>
                        <a:rPr lang="ja-FR">
                          <a:solidFill>
                            <a:schemeClr val="bg1"/>
                          </a:solidFill>
                        </a:rPr>
                        <a:t>Messenger</a:t>
                      </a:r>
                    </a:p>
                  </a:txBody>
                  <a:tcPr anchor="ctr">
                    <a:solidFill>
                      <a:schemeClr val="accent1"/>
                    </a:solidFill>
                  </a:tcPr>
                </a:tc>
                <a:tc>
                  <a:txBody>
                    <a:bodyPr/>
                    <a:lstStyle/>
                    <a:p>
                      <a:pPr>
                        <a:buNone/>
                      </a:pPr>
                      <a:r>
                        <a:rPr lang="ja-FR">
                          <a:solidFill>
                            <a:schemeClr val="bg1"/>
                          </a:solidFill>
                        </a:rPr>
                        <a:t>Possible EAGLE signal</a:t>
                      </a:r>
                    </a:p>
                  </a:txBody>
                  <a:tcPr anchor="ctr">
                    <a:solidFill>
                      <a:schemeClr val="accent1"/>
                    </a:solidFill>
                  </a:tcPr>
                </a:tc>
                <a:tc>
                  <a:txBody>
                    <a:bodyPr/>
                    <a:lstStyle/>
                    <a:p>
                      <a:pPr>
                        <a:buNone/>
                      </a:pPr>
                      <a:r>
                        <a:rPr lang="ja-FR" dirty="0">
                          <a:solidFill>
                            <a:schemeClr val="bg1"/>
                          </a:solidFill>
                        </a:rPr>
                        <a:t>Characteristic </a:t>
                      </a:r>
                      <a:r>
                        <a:rPr lang="en-US" altLang="ja-FR" dirty="0">
                          <a:solidFill>
                            <a:schemeClr val="bg1"/>
                          </a:solidFill>
                        </a:rPr>
                        <a:t>timescale</a:t>
                      </a:r>
                      <a:r>
                        <a:rPr lang="ja-FR" dirty="0">
                          <a:solidFill>
                            <a:schemeClr val="bg1"/>
                          </a:solidFill>
                        </a:rPr>
                        <a:t> of the EAGLE signal</a:t>
                      </a:r>
                    </a:p>
                  </a:txBody>
                  <a:tcPr anchor="ctr">
                    <a:solidFill>
                      <a:schemeClr val="accent1"/>
                    </a:solidFill>
                  </a:tcPr>
                </a:tc>
                <a:extLst>
                  <a:ext uri="{0D108BD9-81ED-4DB2-BD59-A6C34878D82A}">
                    <a16:rowId xmlns:a16="http://schemas.microsoft.com/office/drawing/2014/main" val="1378259049"/>
                  </a:ext>
                </a:extLst>
              </a:tr>
              <a:tr h="952999">
                <a:tc>
                  <a:txBody>
                    <a:bodyPr/>
                    <a:lstStyle/>
                    <a:p>
                      <a:pPr>
                        <a:buNone/>
                      </a:pPr>
                      <a:r>
                        <a:rPr lang="ja-FR"/>
                        <a:t>Compact-object merger</a:t>
                      </a:r>
                    </a:p>
                  </a:txBody>
                  <a:tcPr anchor="ctr"/>
                </a:tc>
                <a:tc>
                  <a:txBody>
                    <a:bodyPr/>
                    <a:lstStyle/>
                    <a:p>
                      <a:pPr>
                        <a:buNone/>
                      </a:pPr>
                      <a:r>
                        <a:rPr lang="ja-FR"/>
                        <a:t>GW</a:t>
                      </a:r>
                    </a:p>
                  </a:txBody>
                  <a:tcPr anchor="ctr"/>
                </a:tc>
                <a:tc>
                  <a:txBody>
                    <a:bodyPr/>
                    <a:lstStyle/>
                    <a:p>
                      <a:pPr>
                        <a:buNone/>
                      </a:pPr>
                      <a:r>
                        <a:rPr lang="ja-FR" dirty="0"/>
                        <a:t>Short-GRB prompt or extended soft X-ray emission</a:t>
                      </a:r>
                    </a:p>
                  </a:txBody>
                  <a:tcPr anchor="ctr"/>
                </a:tc>
                <a:tc>
                  <a:txBody>
                    <a:bodyPr/>
                    <a:lstStyle/>
                    <a:p>
                      <a:pPr>
                        <a:buNone/>
                      </a:pPr>
                      <a:r>
                        <a:rPr lang="ja-FR"/>
                        <a:t>~0.01–10² s</a:t>
                      </a:r>
                    </a:p>
                  </a:txBody>
                  <a:tcPr anchor="ctr"/>
                </a:tc>
                <a:extLst>
                  <a:ext uri="{0D108BD9-81ED-4DB2-BD59-A6C34878D82A}">
                    <a16:rowId xmlns:a16="http://schemas.microsoft.com/office/drawing/2014/main" val="2922747132"/>
                  </a:ext>
                </a:extLst>
              </a:tr>
              <a:tr h="667099">
                <a:tc>
                  <a:txBody>
                    <a:bodyPr/>
                    <a:lstStyle/>
                    <a:p>
                      <a:pPr>
                        <a:buNone/>
                      </a:pPr>
                      <a:r>
                        <a:rPr lang="ja-FR"/>
                        <a:t>Core-collapse SN</a:t>
                      </a:r>
                    </a:p>
                  </a:txBody>
                  <a:tcPr anchor="ctr"/>
                </a:tc>
                <a:tc>
                  <a:txBody>
                    <a:bodyPr/>
                    <a:lstStyle/>
                    <a:p>
                      <a:pPr>
                        <a:buNone/>
                      </a:pPr>
                      <a:r>
                        <a:rPr lang="ja-FR"/>
                        <a:t>MeV neutrinos + GW</a:t>
                      </a:r>
                    </a:p>
                  </a:txBody>
                  <a:tcPr anchor="ctr"/>
                </a:tc>
                <a:tc>
                  <a:txBody>
                    <a:bodyPr/>
                    <a:lstStyle/>
                    <a:p>
                      <a:pPr>
                        <a:buNone/>
                      </a:pPr>
                      <a:r>
                        <a:rPr lang="ja-FR"/>
                        <a:t>X-ray shock breakout or associated GRB</a:t>
                      </a:r>
                    </a:p>
                  </a:txBody>
                  <a:tcPr anchor="ctr"/>
                </a:tc>
                <a:tc>
                  <a:txBody>
                    <a:bodyPr/>
                    <a:lstStyle/>
                    <a:p>
                      <a:pPr>
                        <a:buNone/>
                      </a:pPr>
                      <a:r>
                        <a:rPr lang="ja-FR"/>
                        <a:t>seconds–hours</a:t>
                      </a:r>
                    </a:p>
                  </a:txBody>
                  <a:tcPr anchor="ctr"/>
                </a:tc>
                <a:extLst>
                  <a:ext uri="{0D108BD9-81ED-4DB2-BD59-A6C34878D82A}">
                    <a16:rowId xmlns:a16="http://schemas.microsoft.com/office/drawing/2014/main" val="346821378"/>
                  </a:ext>
                </a:extLst>
              </a:tr>
              <a:tr h="667099">
                <a:tc>
                  <a:txBody>
                    <a:bodyPr/>
                    <a:lstStyle/>
                    <a:p>
                      <a:pPr>
                        <a:buNone/>
                      </a:pPr>
                      <a:r>
                        <a:rPr lang="ja-FR"/>
                        <a:t>TDE</a:t>
                      </a:r>
                    </a:p>
                  </a:txBody>
                  <a:tcPr anchor="ctr"/>
                </a:tc>
                <a:tc>
                  <a:txBody>
                    <a:bodyPr/>
                    <a:lstStyle/>
                    <a:p>
                      <a:pPr>
                        <a:buNone/>
                      </a:pPr>
                      <a:r>
                        <a:rPr lang="ja-FR" dirty="0"/>
                        <a:t>HE neutrinos</a:t>
                      </a:r>
                    </a:p>
                  </a:txBody>
                  <a:tcPr anchor="ctr"/>
                </a:tc>
                <a:tc>
                  <a:txBody>
                    <a:bodyPr/>
                    <a:lstStyle/>
                    <a:p>
                      <a:pPr>
                        <a:buNone/>
                      </a:pPr>
                      <a:r>
                        <a:rPr lang="ja-FR"/>
                        <a:t>Bright jetted TDE or X-ray rebrightening</a:t>
                      </a:r>
                    </a:p>
                  </a:txBody>
                  <a:tcPr anchor="ctr"/>
                </a:tc>
                <a:tc>
                  <a:txBody>
                    <a:bodyPr/>
                    <a:lstStyle/>
                    <a:p>
                      <a:pPr>
                        <a:buNone/>
                      </a:pPr>
                      <a:r>
                        <a:rPr lang="ja-FR"/>
                        <a:t>hours–months</a:t>
                      </a:r>
                    </a:p>
                  </a:txBody>
                  <a:tcPr anchor="ctr"/>
                </a:tc>
                <a:extLst>
                  <a:ext uri="{0D108BD9-81ED-4DB2-BD59-A6C34878D82A}">
                    <a16:rowId xmlns:a16="http://schemas.microsoft.com/office/drawing/2014/main" val="4106952302"/>
                  </a:ext>
                </a:extLst>
              </a:tr>
              <a:tr h="824816">
                <a:tc>
                  <a:txBody>
                    <a:bodyPr/>
                    <a:lstStyle/>
                    <a:p>
                      <a:pPr>
                        <a:buNone/>
                      </a:pPr>
                      <a:r>
                        <a:rPr lang="ja-FR"/>
                        <a:t>Blazar</a:t>
                      </a:r>
                    </a:p>
                  </a:txBody>
                  <a:tcPr anchor="ctr"/>
                </a:tc>
                <a:tc>
                  <a:txBody>
                    <a:bodyPr/>
                    <a:lstStyle/>
                    <a:p>
                      <a:pPr>
                        <a:buNone/>
                      </a:pPr>
                      <a:r>
                        <a:rPr lang="ja-FR"/>
                        <a:t>HE neutrinos</a:t>
                      </a:r>
                    </a:p>
                  </a:txBody>
                  <a:tcPr anchor="ctr"/>
                </a:tc>
                <a:tc>
                  <a:txBody>
                    <a:bodyPr/>
                    <a:lstStyle/>
                    <a:p>
                      <a:pPr>
                        <a:buNone/>
                      </a:pPr>
                      <a:r>
                        <a:rPr lang="ja-FR" dirty="0"/>
                        <a:t>Exceptionally bright X-ray jet flare</a:t>
                      </a:r>
                    </a:p>
                  </a:txBody>
                  <a:tcPr anchor="ctr"/>
                </a:tc>
                <a:tc>
                  <a:txBody>
                    <a:bodyPr/>
                    <a:lstStyle/>
                    <a:p>
                      <a:pPr>
                        <a:buNone/>
                      </a:pPr>
                      <a:r>
                        <a:rPr lang="ja-FR" dirty="0"/>
                        <a:t>days–months</a:t>
                      </a:r>
                    </a:p>
                  </a:txBody>
                  <a:tcPr anchor="ctr"/>
                </a:tc>
                <a:extLst>
                  <a:ext uri="{0D108BD9-81ED-4DB2-BD59-A6C34878D82A}">
                    <a16:rowId xmlns:a16="http://schemas.microsoft.com/office/drawing/2014/main" val="964371116"/>
                  </a:ext>
                </a:extLst>
              </a:tr>
            </a:tbl>
          </a:graphicData>
        </a:graphic>
      </p:graphicFrame>
      <p:pic>
        <p:nvPicPr>
          <p:cNvPr id="13" name="図 12" descr="Tidal Disruption Events — Cosmic Transients">
            <a:extLst>
              <a:ext uri="{FF2B5EF4-FFF2-40B4-BE49-F238E27FC236}">
                <a16:creationId xmlns:a16="http://schemas.microsoft.com/office/drawing/2014/main" id="{E0710528-5B25-6873-D6CD-57C569C00FE3}"/>
              </a:ext>
            </a:extLst>
          </p:cNvPr>
          <p:cNvPicPr>
            <a:picLocks noChangeAspect="1"/>
          </p:cNvPicPr>
          <p:nvPr/>
        </p:nvPicPr>
        <p:blipFill>
          <a:blip r:embed="rId2"/>
          <a:stretch>
            <a:fillRect/>
          </a:stretch>
        </p:blipFill>
        <p:spPr>
          <a:xfrm>
            <a:off x="9146923" y="4747340"/>
            <a:ext cx="2126443" cy="1319861"/>
          </a:xfrm>
          <a:prstGeom prst="rect">
            <a:avLst/>
          </a:prstGeom>
        </p:spPr>
      </p:pic>
      <p:sp>
        <p:nvSpPr>
          <p:cNvPr id="14" name="テキスト ボックス 13">
            <a:extLst>
              <a:ext uri="{FF2B5EF4-FFF2-40B4-BE49-F238E27FC236}">
                <a16:creationId xmlns:a16="http://schemas.microsoft.com/office/drawing/2014/main" id="{BA2FE4A8-B099-725C-0542-2666A81F8196}"/>
              </a:ext>
            </a:extLst>
          </p:cNvPr>
          <p:cNvSpPr txBox="1"/>
          <p:nvPr/>
        </p:nvSpPr>
        <p:spPr>
          <a:xfrm>
            <a:off x="9139768" y="4715736"/>
            <a:ext cx="931332" cy="369332"/>
          </a:xfrm>
          <a:prstGeom prst="rect">
            <a:avLst/>
          </a:prstGeom>
          <a:noFill/>
        </p:spPr>
        <p:txBody>
          <a:bodyPr wrap="square" rtlCol="0">
            <a:spAutoFit/>
          </a:bodyPr>
          <a:lstStyle/>
          <a:p>
            <a:r>
              <a:rPr kumimoji="1" lang="en-US" altLang="ja-FR" dirty="0">
                <a:solidFill>
                  <a:schemeClr val="bg1"/>
                </a:solidFill>
              </a:rPr>
              <a:t>TDE</a:t>
            </a:r>
            <a:endParaRPr kumimoji="1" lang="ja-FR" altLang="en-US" dirty="0">
              <a:solidFill>
                <a:schemeClr val="bg1"/>
              </a:solidFill>
            </a:endParaRPr>
          </a:p>
        </p:txBody>
      </p:sp>
      <p:pic>
        <p:nvPicPr>
          <p:cNvPr id="18" name="図 17">
            <a:extLst>
              <a:ext uri="{FF2B5EF4-FFF2-40B4-BE49-F238E27FC236}">
                <a16:creationId xmlns:a16="http://schemas.microsoft.com/office/drawing/2014/main" id="{662DFB3F-3A31-F068-323D-EAD8E52E6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6834" y="5421644"/>
            <a:ext cx="2374094" cy="1342782"/>
          </a:xfrm>
          <a:prstGeom prst="rect">
            <a:avLst/>
          </a:prstGeom>
        </p:spPr>
      </p:pic>
      <p:sp>
        <p:nvSpPr>
          <p:cNvPr id="19" name="テキスト ボックス 18">
            <a:extLst>
              <a:ext uri="{FF2B5EF4-FFF2-40B4-BE49-F238E27FC236}">
                <a16:creationId xmlns:a16="http://schemas.microsoft.com/office/drawing/2014/main" id="{073021E4-F728-FC70-F84F-F24301D20DFC}"/>
              </a:ext>
            </a:extLst>
          </p:cNvPr>
          <p:cNvSpPr txBox="1"/>
          <p:nvPr/>
        </p:nvSpPr>
        <p:spPr>
          <a:xfrm>
            <a:off x="6406834" y="5407271"/>
            <a:ext cx="931332" cy="369332"/>
          </a:xfrm>
          <a:prstGeom prst="rect">
            <a:avLst/>
          </a:prstGeom>
          <a:noFill/>
        </p:spPr>
        <p:txBody>
          <a:bodyPr wrap="square" rtlCol="0">
            <a:spAutoFit/>
          </a:bodyPr>
          <a:lstStyle/>
          <a:p>
            <a:r>
              <a:rPr kumimoji="1" lang="en-US" altLang="ja-FR" dirty="0">
                <a:solidFill>
                  <a:schemeClr val="bg1"/>
                </a:solidFill>
              </a:rPr>
              <a:t>Blazar</a:t>
            </a:r>
            <a:endParaRPr kumimoji="1" lang="ja-FR" altLang="en-US" dirty="0">
              <a:solidFill>
                <a:schemeClr val="bg1"/>
              </a:solidFill>
            </a:endParaRPr>
          </a:p>
        </p:txBody>
      </p:sp>
      <p:pic>
        <p:nvPicPr>
          <p:cNvPr id="21" name="図 20">
            <a:extLst>
              <a:ext uri="{FF2B5EF4-FFF2-40B4-BE49-F238E27FC236}">
                <a16:creationId xmlns:a16="http://schemas.microsoft.com/office/drawing/2014/main" id="{AAE02492-D279-3594-E065-5A8CB2938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9768" y="2798247"/>
            <a:ext cx="2324099" cy="1375092"/>
          </a:xfrm>
          <a:prstGeom prst="rect">
            <a:avLst/>
          </a:prstGeom>
        </p:spPr>
      </p:pic>
      <p:sp>
        <p:nvSpPr>
          <p:cNvPr id="22" name="テキスト ボックス 21">
            <a:extLst>
              <a:ext uri="{FF2B5EF4-FFF2-40B4-BE49-F238E27FC236}">
                <a16:creationId xmlns:a16="http://schemas.microsoft.com/office/drawing/2014/main" id="{1D023680-207C-6EB4-5FC4-316B2774243E}"/>
              </a:ext>
            </a:extLst>
          </p:cNvPr>
          <p:cNvSpPr txBox="1"/>
          <p:nvPr/>
        </p:nvSpPr>
        <p:spPr>
          <a:xfrm>
            <a:off x="9159623" y="2798247"/>
            <a:ext cx="2324098" cy="369332"/>
          </a:xfrm>
          <a:prstGeom prst="rect">
            <a:avLst/>
          </a:prstGeom>
          <a:noFill/>
        </p:spPr>
        <p:txBody>
          <a:bodyPr wrap="square" rtlCol="0">
            <a:spAutoFit/>
          </a:bodyPr>
          <a:lstStyle/>
          <a:p>
            <a:r>
              <a:rPr kumimoji="1" lang="en-US" altLang="ja-FR" dirty="0">
                <a:solidFill>
                  <a:schemeClr val="bg1"/>
                </a:solidFill>
              </a:rPr>
              <a:t>Core-collapse SN</a:t>
            </a:r>
            <a:endParaRPr kumimoji="1" lang="ja-FR" altLang="en-US" dirty="0">
              <a:solidFill>
                <a:schemeClr val="bg1"/>
              </a:solidFill>
            </a:endParaRPr>
          </a:p>
        </p:txBody>
      </p:sp>
      <p:pic>
        <p:nvPicPr>
          <p:cNvPr id="24" name="図 23" descr="Gamma-ray Burst Surprise - Sky &amp; Telescope">
            <a:extLst>
              <a:ext uri="{FF2B5EF4-FFF2-40B4-BE49-F238E27FC236}">
                <a16:creationId xmlns:a16="http://schemas.microsoft.com/office/drawing/2014/main" id="{1A7AFB05-A39F-3700-0F65-C5A6FCE4C169}"/>
              </a:ext>
            </a:extLst>
          </p:cNvPr>
          <p:cNvPicPr>
            <a:picLocks noChangeAspect="1"/>
          </p:cNvPicPr>
          <p:nvPr/>
        </p:nvPicPr>
        <p:blipFill>
          <a:blip r:embed="rId5"/>
          <a:stretch>
            <a:fillRect/>
          </a:stretch>
        </p:blipFill>
        <p:spPr>
          <a:xfrm>
            <a:off x="9238595" y="666750"/>
            <a:ext cx="2126443" cy="1700047"/>
          </a:xfrm>
          <a:prstGeom prst="rect">
            <a:avLst/>
          </a:prstGeom>
        </p:spPr>
      </p:pic>
      <p:sp>
        <p:nvSpPr>
          <p:cNvPr id="26" name="テキスト ボックス 25">
            <a:extLst>
              <a:ext uri="{FF2B5EF4-FFF2-40B4-BE49-F238E27FC236}">
                <a16:creationId xmlns:a16="http://schemas.microsoft.com/office/drawing/2014/main" id="{B8225737-1956-DB18-BE13-69E9518B4CF8}"/>
              </a:ext>
            </a:extLst>
          </p:cNvPr>
          <p:cNvSpPr txBox="1"/>
          <p:nvPr/>
        </p:nvSpPr>
        <p:spPr>
          <a:xfrm>
            <a:off x="9263338" y="700623"/>
            <a:ext cx="2116667" cy="646331"/>
          </a:xfrm>
          <a:prstGeom prst="rect">
            <a:avLst/>
          </a:prstGeom>
          <a:noFill/>
        </p:spPr>
        <p:txBody>
          <a:bodyPr wrap="square">
            <a:spAutoFit/>
          </a:bodyPr>
          <a:lstStyle/>
          <a:p>
            <a:pPr>
              <a:buNone/>
            </a:pPr>
            <a:r>
              <a:rPr lang="en-US" altLang="ja-FR" sz="1800" dirty="0">
                <a:solidFill>
                  <a:schemeClr val="bg1"/>
                </a:solidFill>
              </a:rPr>
              <a:t>Compact object</a:t>
            </a:r>
          </a:p>
          <a:p>
            <a:pPr>
              <a:buNone/>
            </a:pPr>
            <a:r>
              <a:rPr lang="ja-FR" altLang="ja-FR" sz="1800" dirty="0">
                <a:solidFill>
                  <a:schemeClr val="bg1"/>
                </a:solidFill>
              </a:rPr>
              <a:t>merger</a:t>
            </a:r>
          </a:p>
        </p:txBody>
      </p:sp>
      <p:sp>
        <p:nvSpPr>
          <p:cNvPr id="28" name="フッター プレースホルダー 27">
            <a:extLst>
              <a:ext uri="{FF2B5EF4-FFF2-40B4-BE49-F238E27FC236}">
                <a16:creationId xmlns:a16="http://schemas.microsoft.com/office/drawing/2014/main" id="{2E97FD52-7D66-C17C-48AA-673B81D58154}"/>
              </a:ext>
            </a:extLst>
          </p:cNvPr>
          <p:cNvSpPr>
            <a:spLocks noGrp="1"/>
          </p:cNvSpPr>
          <p:nvPr>
            <p:ph type="ftr" idx="11"/>
          </p:nvPr>
        </p:nvSpPr>
        <p:spPr/>
        <p:txBody>
          <a:bodyPr/>
          <a:lstStyle/>
          <a:p>
            <a:r>
              <a:rPr lang="id-ID" dirty="0"/>
              <a:t>2028/08/30 TeVPA 2026 @Tendo, </a:t>
            </a:r>
            <a:r>
              <a:rPr lang="id-ID" dirty="0" err="1"/>
              <a:t>Yamagata</a:t>
            </a:r>
            <a:endParaRPr lang="id-ID" dirty="0"/>
          </a:p>
        </p:txBody>
      </p:sp>
      <p:sp>
        <p:nvSpPr>
          <p:cNvPr id="29" name="スライド番号プレースホルダー 28">
            <a:extLst>
              <a:ext uri="{FF2B5EF4-FFF2-40B4-BE49-F238E27FC236}">
                <a16:creationId xmlns:a16="http://schemas.microsoft.com/office/drawing/2014/main" id="{5EFF1219-F162-A1E6-216C-7FF3C9C2D539}"/>
              </a:ext>
            </a:extLst>
          </p:cNvPr>
          <p:cNvSpPr>
            <a:spLocks noGrp="1"/>
          </p:cNvSpPr>
          <p:nvPr>
            <p:ph type="sldNum" idx="12"/>
          </p:nvPr>
        </p:nvSpPr>
        <p:spPr/>
        <p:txBody>
          <a:bodyPr/>
          <a:lstStyle/>
          <a:p>
            <a:fld id="{FC2FC132-48E3-EF4C-881B-428E46D600FB}" type="slidenum">
              <a:rPr lang="en-US" altLang="ja-FR" smtClean="0"/>
              <a:t>10</a:t>
            </a:fld>
            <a:endParaRPr lang="ja-FR" altLang="en-US" dirty="0"/>
          </a:p>
        </p:txBody>
      </p:sp>
      <p:sp>
        <p:nvSpPr>
          <p:cNvPr id="2" name="テキスト ボックス 1">
            <a:extLst>
              <a:ext uri="{FF2B5EF4-FFF2-40B4-BE49-F238E27FC236}">
                <a16:creationId xmlns:a16="http://schemas.microsoft.com/office/drawing/2014/main" id="{4777A59C-113B-21F8-AD71-91A904FB75DC}"/>
              </a:ext>
            </a:extLst>
          </p:cNvPr>
          <p:cNvSpPr txBox="1"/>
          <p:nvPr/>
        </p:nvSpPr>
        <p:spPr>
          <a:xfrm>
            <a:off x="468776" y="4353053"/>
            <a:ext cx="10286310" cy="1200329"/>
          </a:xfrm>
          <a:prstGeom prst="rect">
            <a:avLst/>
          </a:prstGeom>
          <a:solidFill>
            <a:srgbClr val="FFF698"/>
          </a:solidFill>
          <a:ln w="19050">
            <a:solidFill>
              <a:srgbClr val="C00000"/>
            </a:solidFill>
          </a:ln>
        </p:spPr>
        <p:txBody>
          <a:bodyPr wrap="square">
            <a:spAutoFit/>
          </a:bodyPr>
          <a:lstStyle/>
          <a:p>
            <a:r>
              <a:rPr lang="ja-FR" altLang="ja-FR" sz="2400" dirty="0">
                <a:solidFill>
                  <a:srgbClr val="C00000"/>
                </a:solidFill>
              </a:rPr>
              <a:t>Joint soft X-ray and messenger detections would provide unique laboratories </a:t>
            </a:r>
            <a:endParaRPr lang="en-US" altLang="ja-FR" sz="2400" dirty="0">
              <a:solidFill>
                <a:srgbClr val="C00000"/>
              </a:solidFill>
            </a:endParaRPr>
          </a:p>
          <a:p>
            <a:r>
              <a:rPr lang="en-US" altLang="ja-FR" sz="2400" dirty="0">
                <a:solidFill>
                  <a:srgbClr val="C00000"/>
                </a:solidFill>
              </a:rPr>
              <a:t>-</a:t>
            </a:r>
            <a:r>
              <a:rPr lang="ja-FR" altLang="ja-FR" sz="2400" b="1" dirty="0">
                <a:solidFill>
                  <a:srgbClr val="C00000"/>
                </a:solidFill>
              </a:rPr>
              <a:t>stellar explosions, relativistic jets, extreme accretion, and high-energy particle acceleration</a:t>
            </a:r>
            <a:r>
              <a:rPr lang="en-US" altLang="ja-FR" sz="2400" b="1" dirty="0">
                <a:solidFill>
                  <a:srgbClr val="C00000"/>
                </a:solidFill>
              </a:rPr>
              <a:t>.</a:t>
            </a:r>
            <a:endParaRPr lang="en-US" altLang="ja-FR" sz="2400" b="1" dirty="0">
              <a:solidFill>
                <a:srgbClr val="C00000"/>
              </a:solidFill>
              <a:ea typeface="Apple Color Emoji" pitchFamily="2" charset="0"/>
              <a:cs typeface="Times New Roman" panose="02020603050405020304" pitchFamily="18" charset="0"/>
            </a:endParaRPr>
          </a:p>
        </p:txBody>
      </p:sp>
    </p:spTree>
    <p:extLst>
      <p:ext uri="{BB962C8B-B14F-4D97-AF65-F5344CB8AC3E}">
        <p14:creationId xmlns:p14="http://schemas.microsoft.com/office/powerpoint/2010/main" val="8618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CCD13-81C6-F64B-0A81-961ECF4AFBB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3466B40-6AB4-7D2C-38E8-D48ECB0FD57D}"/>
              </a:ext>
            </a:extLst>
          </p:cNvPr>
          <p:cNvSpPr>
            <a:spLocks noGrp="1"/>
          </p:cNvSpPr>
          <p:nvPr>
            <p:ph type="title"/>
          </p:nvPr>
        </p:nvSpPr>
        <p:spPr>
          <a:xfrm>
            <a:off x="0" y="0"/>
            <a:ext cx="7857067"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a:t>
            </a:r>
            <a:r>
              <a:rPr sz="3600" b="1" dirty="0">
                <a:solidFill>
                  <a:srgbClr val="0B2A3B"/>
                </a:solidFill>
                <a:latin typeface="Bell MT" panose="02020503060305020303" pitchFamily="18" charset="0"/>
              </a:rPr>
              <a:t>Paths to multimessenger discovery</a:t>
            </a:r>
          </a:p>
        </p:txBody>
      </p:sp>
      <p:sp>
        <p:nvSpPr>
          <p:cNvPr id="23" name="正方形/長方形 22">
            <a:extLst>
              <a:ext uri="{FF2B5EF4-FFF2-40B4-BE49-F238E27FC236}">
                <a16:creationId xmlns:a16="http://schemas.microsoft.com/office/drawing/2014/main" id="{5C982B69-3743-85A6-066B-3F781E8D49C9}"/>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テキスト ボックス 27">
            <a:extLst>
              <a:ext uri="{FF2B5EF4-FFF2-40B4-BE49-F238E27FC236}">
                <a16:creationId xmlns:a16="http://schemas.microsoft.com/office/drawing/2014/main" id="{20519165-8470-34DC-700F-3B8D7653104E}"/>
              </a:ext>
            </a:extLst>
          </p:cNvPr>
          <p:cNvSpPr txBox="1"/>
          <p:nvPr/>
        </p:nvSpPr>
        <p:spPr>
          <a:xfrm>
            <a:off x="306295" y="949101"/>
            <a:ext cx="10622961" cy="954107"/>
          </a:xfrm>
          <a:prstGeom prst="rect">
            <a:avLst/>
          </a:prstGeom>
          <a:noFill/>
        </p:spPr>
        <p:txBody>
          <a:bodyPr wrap="square">
            <a:spAutoFit/>
          </a:bodyPr>
          <a:lstStyle/>
          <a:p>
            <a:pPr marL="0" indent="0" rtl="0">
              <a:buNone/>
              <a:defRPr sz="1425" b="1">
                <a:solidFill>
                  <a:srgbClr val="A63D40"/>
                </a:solidFill>
              </a:defRPr>
            </a:pPr>
            <a:r>
              <a:rPr lang="id-ID" altLang="ja-FR" sz="2800" dirty="0">
                <a:solidFill>
                  <a:schemeClr val="tx2"/>
                </a:solidFill>
              </a:rPr>
              <a:t>HiZ-GUNDAM can independently detect, localize, and </a:t>
            </a:r>
            <a:r>
              <a:rPr lang="id-ID" altLang="ja-FR" sz="2800" b="1" dirty="0">
                <a:solidFill>
                  <a:schemeClr val="tx2"/>
                </a:solidFill>
              </a:rPr>
              <a:t>characterize in </a:t>
            </a:r>
            <a:r>
              <a:rPr lang="id-ID" altLang="ja-FR" sz="2800" b="1" dirty="0">
                <a:solidFill>
                  <a:schemeClr val="tx2"/>
                </a:solidFill>
                <a:highlight>
                  <a:srgbClr val="FFFF00"/>
                </a:highlight>
              </a:rPr>
              <a:t>“</a:t>
            </a:r>
            <a:r>
              <a:rPr lang="id-ID" altLang="ja-FR" sz="2800" b="1" dirty="0" err="1">
                <a:solidFill>
                  <a:schemeClr val="tx2"/>
                </a:solidFill>
                <a:highlight>
                  <a:srgbClr val="FFFF00"/>
                </a:highlight>
              </a:rPr>
              <a:t>onset</a:t>
            </a:r>
            <a:r>
              <a:rPr lang="id-ID" altLang="ja-FR" sz="2800" b="1" dirty="0">
                <a:solidFill>
                  <a:schemeClr val="tx2"/>
                </a:solidFill>
                <a:highlight>
                  <a:srgbClr val="FFFF00"/>
                </a:highlight>
              </a:rPr>
              <a:t> phase” </a:t>
            </a:r>
            <a:r>
              <a:rPr lang="id-ID" altLang="ja-FR" sz="2800" b="1" dirty="0">
                <a:solidFill>
                  <a:schemeClr val="tx2"/>
                </a:solidFill>
              </a:rPr>
              <a:t>of multimessenger </a:t>
            </a:r>
            <a:r>
              <a:rPr lang="id-ID" altLang="ja-FR" sz="2800" b="1" dirty="0" err="1">
                <a:solidFill>
                  <a:schemeClr val="tx2"/>
                </a:solidFill>
              </a:rPr>
              <a:t>events</a:t>
            </a:r>
            <a:endParaRPr lang="id-ID" altLang="ja-FR" sz="1600" dirty="0">
              <a:solidFill>
                <a:schemeClr val="tx2"/>
              </a:solidFill>
            </a:endParaRPr>
          </a:p>
        </p:txBody>
      </p:sp>
      <p:pic>
        <p:nvPicPr>
          <p:cNvPr id="43" name="図 42">
            <a:extLst>
              <a:ext uri="{FF2B5EF4-FFF2-40B4-BE49-F238E27FC236}">
                <a16:creationId xmlns:a16="http://schemas.microsoft.com/office/drawing/2014/main" id="{467EF05F-E5F7-FFBB-98D9-92516FC994A6}"/>
              </a:ext>
            </a:extLst>
          </p:cNvPr>
          <p:cNvPicPr>
            <a:picLocks noChangeAspect="1"/>
          </p:cNvPicPr>
          <p:nvPr/>
        </p:nvPicPr>
        <p:blipFill>
          <a:blip r:embed="rId3"/>
          <a:srcRect t="20614" b="14365"/>
          <a:stretch/>
        </p:blipFill>
        <p:spPr>
          <a:xfrm>
            <a:off x="0" y="1989869"/>
            <a:ext cx="3205130" cy="1128843"/>
          </a:xfrm>
          <a:prstGeom prst="rect">
            <a:avLst/>
          </a:prstGeom>
          <a:effectLst>
            <a:outerShdw blurRad="50800" dist="38100" dir="2700000" algn="tl" rotWithShape="0">
              <a:schemeClr val="bg1">
                <a:alpha val="40000"/>
              </a:schemeClr>
            </a:outerShdw>
          </a:effectLst>
        </p:spPr>
      </p:pic>
      <p:pic>
        <p:nvPicPr>
          <p:cNvPr id="46" name="図 45" descr="南極の巨大ニュートリノ観測装置『IceCube』と「宇宙人からの通信」 | WIRED.jp">
            <a:extLst>
              <a:ext uri="{FF2B5EF4-FFF2-40B4-BE49-F238E27FC236}">
                <a16:creationId xmlns:a16="http://schemas.microsoft.com/office/drawing/2014/main" id="{7F213B51-594B-689B-7A88-F3806AD9CA26}"/>
              </a:ext>
            </a:extLst>
          </p:cNvPr>
          <p:cNvPicPr>
            <a:picLocks noChangeAspect="1"/>
          </p:cNvPicPr>
          <p:nvPr/>
        </p:nvPicPr>
        <p:blipFill>
          <a:blip r:embed="rId4"/>
          <a:stretch>
            <a:fillRect/>
          </a:stretch>
        </p:blipFill>
        <p:spPr>
          <a:xfrm>
            <a:off x="3560225" y="4722451"/>
            <a:ext cx="1312636" cy="1769773"/>
          </a:xfrm>
          <a:prstGeom prst="rect">
            <a:avLst/>
          </a:prstGeom>
        </p:spPr>
      </p:pic>
      <p:pic>
        <p:nvPicPr>
          <p:cNvPr id="3" name="図 2" descr="News | Gravitational waves from a binary black hole merger observed by LIGO  and Virgo | LIGO Lab | Caltech">
            <a:extLst>
              <a:ext uri="{FF2B5EF4-FFF2-40B4-BE49-F238E27FC236}">
                <a16:creationId xmlns:a16="http://schemas.microsoft.com/office/drawing/2014/main" id="{09A3CDA2-C1AD-20C3-D5E9-4CDCDB46066F}"/>
              </a:ext>
            </a:extLst>
          </p:cNvPr>
          <p:cNvPicPr>
            <a:picLocks noChangeAspect="1"/>
          </p:cNvPicPr>
          <p:nvPr/>
        </p:nvPicPr>
        <p:blipFill>
          <a:blip r:embed="rId5"/>
          <a:stretch>
            <a:fillRect/>
          </a:stretch>
        </p:blipFill>
        <p:spPr>
          <a:xfrm>
            <a:off x="203200" y="4722874"/>
            <a:ext cx="2659743" cy="1497178"/>
          </a:xfrm>
          <a:prstGeom prst="rect">
            <a:avLst/>
          </a:prstGeom>
        </p:spPr>
      </p:pic>
      <p:cxnSp>
        <p:nvCxnSpPr>
          <p:cNvPr id="5" name="直線矢印コネクタ 4">
            <a:extLst>
              <a:ext uri="{FF2B5EF4-FFF2-40B4-BE49-F238E27FC236}">
                <a16:creationId xmlns:a16="http://schemas.microsoft.com/office/drawing/2014/main" id="{5FC28F73-28C4-FE1B-2E2A-F0CE31301760}"/>
              </a:ext>
            </a:extLst>
          </p:cNvPr>
          <p:cNvCxnSpPr>
            <a:cxnSpLocks/>
          </p:cNvCxnSpPr>
          <p:nvPr/>
        </p:nvCxnSpPr>
        <p:spPr>
          <a:xfrm>
            <a:off x="1602565" y="3672114"/>
            <a:ext cx="99217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16D894D1-323A-911A-296F-B87B685349DB}"/>
              </a:ext>
            </a:extLst>
          </p:cNvPr>
          <p:cNvSpPr txBox="1"/>
          <p:nvPr/>
        </p:nvSpPr>
        <p:spPr>
          <a:xfrm>
            <a:off x="3581401" y="6356350"/>
            <a:ext cx="1027845" cy="369332"/>
          </a:xfrm>
          <a:prstGeom prst="rect">
            <a:avLst/>
          </a:prstGeom>
          <a:noFill/>
        </p:spPr>
        <p:txBody>
          <a:bodyPr wrap="none" rtlCol="0">
            <a:spAutoFit/>
          </a:bodyPr>
          <a:lstStyle/>
          <a:p>
            <a:r>
              <a:rPr kumimoji="1" lang="en-US" altLang="ja-FR" dirty="0"/>
              <a:t>IceCube</a:t>
            </a:r>
            <a:endParaRPr kumimoji="1" lang="ja-FR" altLang="en-US" dirty="0"/>
          </a:p>
        </p:txBody>
      </p:sp>
      <p:sp>
        <p:nvSpPr>
          <p:cNvPr id="10" name="テキスト ボックス 9">
            <a:extLst>
              <a:ext uri="{FF2B5EF4-FFF2-40B4-BE49-F238E27FC236}">
                <a16:creationId xmlns:a16="http://schemas.microsoft.com/office/drawing/2014/main" id="{5889D410-2CB9-28CE-CCC2-57124771F2CD}"/>
              </a:ext>
            </a:extLst>
          </p:cNvPr>
          <p:cNvSpPr txBox="1"/>
          <p:nvPr/>
        </p:nvSpPr>
        <p:spPr>
          <a:xfrm>
            <a:off x="203200" y="6307558"/>
            <a:ext cx="691215" cy="369332"/>
          </a:xfrm>
          <a:prstGeom prst="rect">
            <a:avLst/>
          </a:prstGeom>
          <a:noFill/>
        </p:spPr>
        <p:txBody>
          <a:bodyPr wrap="none" rtlCol="0">
            <a:spAutoFit/>
          </a:bodyPr>
          <a:lstStyle/>
          <a:p>
            <a:r>
              <a:rPr kumimoji="1" lang="en-US" altLang="ja-FR" dirty="0"/>
              <a:t>LIGO</a:t>
            </a:r>
            <a:endParaRPr kumimoji="1" lang="ja-FR" altLang="en-US" dirty="0"/>
          </a:p>
        </p:txBody>
      </p:sp>
      <p:sp>
        <p:nvSpPr>
          <p:cNvPr id="11" name="爆発 2 10">
            <a:extLst>
              <a:ext uri="{FF2B5EF4-FFF2-40B4-BE49-F238E27FC236}">
                <a16:creationId xmlns:a16="http://schemas.microsoft.com/office/drawing/2014/main" id="{207F8971-CF96-C693-9723-544CC48112BC}"/>
              </a:ext>
            </a:extLst>
          </p:cNvPr>
          <p:cNvSpPr/>
          <p:nvPr/>
        </p:nvSpPr>
        <p:spPr>
          <a:xfrm>
            <a:off x="1384904" y="3405172"/>
            <a:ext cx="595086" cy="582796"/>
          </a:xfrm>
          <a:prstGeom prst="irregularSeal2">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3" name="テキスト ボックス 12">
            <a:extLst>
              <a:ext uri="{FF2B5EF4-FFF2-40B4-BE49-F238E27FC236}">
                <a16:creationId xmlns:a16="http://schemas.microsoft.com/office/drawing/2014/main" id="{071397BB-D976-65F3-2FAA-5036FC46F3F8}"/>
              </a:ext>
            </a:extLst>
          </p:cNvPr>
          <p:cNvSpPr txBox="1"/>
          <p:nvPr/>
        </p:nvSpPr>
        <p:spPr>
          <a:xfrm>
            <a:off x="439662" y="3054954"/>
            <a:ext cx="2370842" cy="369332"/>
          </a:xfrm>
          <a:prstGeom prst="rect">
            <a:avLst/>
          </a:prstGeom>
          <a:noFill/>
        </p:spPr>
        <p:txBody>
          <a:bodyPr wrap="none" rtlCol="0">
            <a:spAutoFit/>
          </a:bodyPr>
          <a:lstStyle/>
          <a:p>
            <a:r>
              <a:rPr kumimoji="1" lang="en-US" altLang="ja-FR" dirty="0"/>
              <a:t>Detection in soft X-ray</a:t>
            </a:r>
            <a:endParaRPr kumimoji="1" lang="ja-FR" altLang="en-US" dirty="0"/>
          </a:p>
        </p:txBody>
      </p:sp>
      <p:sp>
        <p:nvSpPr>
          <p:cNvPr id="14" name="円弧 13">
            <a:extLst>
              <a:ext uri="{FF2B5EF4-FFF2-40B4-BE49-F238E27FC236}">
                <a16:creationId xmlns:a16="http://schemas.microsoft.com/office/drawing/2014/main" id="{A28273F0-D858-169F-D53E-A926EA04D088}"/>
              </a:ext>
            </a:extLst>
          </p:cNvPr>
          <p:cNvSpPr>
            <a:spLocks noGrp="1"/>
          </p:cNvSpPr>
          <p:nvPr/>
        </p:nvSpPr>
        <p:spPr>
          <a:xfrm rot="9360384">
            <a:off x="1240943" y="3210614"/>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5" name="円弧 14">
            <a:extLst>
              <a:ext uri="{FF2B5EF4-FFF2-40B4-BE49-F238E27FC236}">
                <a16:creationId xmlns:a16="http://schemas.microsoft.com/office/drawing/2014/main" id="{74EB99F2-BC57-DF1C-0AB7-F59350FB8F95}"/>
              </a:ext>
            </a:extLst>
          </p:cNvPr>
          <p:cNvSpPr>
            <a:spLocks noGrp="1"/>
          </p:cNvSpPr>
          <p:nvPr/>
        </p:nvSpPr>
        <p:spPr>
          <a:xfrm rot="9360384">
            <a:off x="1232476" y="336766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6" name="円弧 15">
            <a:extLst>
              <a:ext uri="{FF2B5EF4-FFF2-40B4-BE49-F238E27FC236}">
                <a16:creationId xmlns:a16="http://schemas.microsoft.com/office/drawing/2014/main" id="{9D622BBA-7362-13AD-88EC-94F88A6D5DD0}"/>
              </a:ext>
            </a:extLst>
          </p:cNvPr>
          <p:cNvSpPr>
            <a:spLocks noGrp="1"/>
          </p:cNvSpPr>
          <p:nvPr/>
        </p:nvSpPr>
        <p:spPr>
          <a:xfrm rot="9360384">
            <a:off x="1224009" y="3567162"/>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7" name="フリーフォーム 16">
            <a:extLst>
              <a:ext uri="{FF2B5EF4-FFF2-40B4-BE49-F238E27FC236}">
                <a16:creationId xmlns:a16="http://schemas.microsoft.com/office/drawing/2014/main" id="{13FDCDAC-6EC9-05AA-85D4-AFDE3927354C}"/>
              </a:ext>
            </a:extLst>
          </p:cNvPr>
          <p:cNvSpPr>
            <a:spLocks noGrp="1"/>
          </p:cNvSpPr>
          <p:nvPr/>
        </p:nvSpPr>
        <p:spPr>
          <a:xfrm rot="2057572">
            <a:off x="1828998" y="4320006"/>
            <a:ext cx="1856640" cy="130693"/>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 name="テキスト ボックス 17">
            <a:extLst>
              <a:ext uri="{FF2B5EF4-FFF2-40B4-BE49-F238E27FC236}">
                <a16:creationId xmlns:a16="http://schemas.microsoft.com/office/drawing/2014/main" id="{1B518914-5008-2396-51ED-B0F25540CADA}"/>
              </a:ext>
            </a:extLst>
          </p:cNvPr>
          <p:cNvSpPr txBox="1"/>
          <p:nvPr/>
        </p:nvSpPr>
        <p:spPr>
          <a:xfrm>
            <a:off x="2742124" y="4025746"/>
            <a:ext cx="1021433" cy="369332"/>
          </a:xfrm>
          <a:prstGeom prst="rect">
            <a:avLst/>
          </a:prstGeom>
          <a:noFill/>
        </p:spPr>
        <p:txBody>
          <a:bodyPr wrap="none" rtlCol="0">
            <a:spAutoFit/>
          </a:bodyPr>
          <a:lstStyle/>
          <a:p>
            <a:r>
              <a:rPr kumimoji="1" lang="en-US" altLang="ja-FR" dirty="0">
                <a:solidFill>
                  <a:srgbClr val="000FED"/>
                </a:solidFill>
              </a:rPr>
              <a:t>neutrino</a:t>
            </a:r>
            <a:endParaRPr kumimoji="1" lang="ja-FR" altLang="en-US" dirty="0">
              <a:solidFill>
                <a:srgbClr val="000FED"/>
              </a:solidFill>
            </a:endParaRPr>
          </a:p>
        </p:txBody>
      </p:sp>
      <p:sp>
        <p:nvSpPr>
          <p:cNvPr id="19" name="テキスト ボックス 18">
            <a:extLst>
              <a:ext uri="{FF2B5EF4-FFF2-40B4-BE49-F238E27FC236}">
                <a16:creationId xmlns:a16="http://schemas.microsoft.com/office/drawing/2014/main" id="{BA5D2EE8-DB7E-C17B-744B-1E60DC4F1E16}"/>
              </a:ext>
            </a:extLst>
          </p:cNvPr>
          <p:cNvSpPr txBox="1"/>
          <p:nvPr/>
        </p:nvSpPr>
        <p:spPr>
          <a:xfrm>
            <a:off x="689691" y="4003717"/>
            <a:ext cx="552587" cy="369332"/>
          </a:xfrm>
          <a:prstGeom prst="rect">
            <a:avLst/>
          </a:prstGeom>
          <a:noFill/>
        </p:spPr>
        <p:txBody>
          <a:bodyPr wrap="none" rtlCol="0">
            <a:spAutoFit/>
          </a:bodyPr>
          <a:lstStyle/>
          <a:p>
            <a:r>
              <a:rPr kumimoji="1" lang="en-US" altLang="ja-FR" dirty="0">
                <a:solidFill>
                  <a:schemeClr val="accent1"/>
                </a:solidFill>
              </a:rPr>
              <a:t>GW</a:t>
            </a:r>
            <a:endParaRPr kumimoji="1" lang="ja-FR" altLang="en-US" dirty="0">
              <a:solidFill>
                <a:schemeClr val="accent1"/>
              </a:solidFill>
            </a:endParaRPr>
          </a:p>
        </p:txBody>
      </p:sp>
      <p:sp>
        <p:nvSpPr>
          <p:cNvPr id="22" name="テキスト ボックス 21">
            <a:extLst>
              <a:ext uri="{FF2B5EF4-FFF2-40B4-BE49-F238E27FC236}">
                <a16:creationId xmlns:a16="http://schemas.microsoft.com/office/drawing/2014/main" id="{D93D6CF0-4752-82D8-5003-B5BC296542D0}"/>
              </a:ext>
            </a:extLst>
          </p:cNvPr>
          <p:cNvSpPr txBox="1"/>
          <p:nvPr/>
        </p:nvSpPr>
        <p:spPr>
          <a:xfrm>
            <a:off x="3763557" y="4259899"/>
            <a:ext cx="2950029" cy="400110"/>
          </a:xfrm>
          <a:prstGeom prst="rect">
            <a:avLst/>
          </a:prstGeom>
          <a:solidFill>
            <a:schemeClr val="accent1">
              <a:lumMod val="20000"/>
              <a:lumOff val="80000"/>
            </a:schemeClr>
          </a:solidFill>
        </p:spPr>
        <p:txBody>
          <a:bodyPr wrap="square" rtlCol="0">
            <a:spAutoFit/>
          </a:bodyPr>
          <a:lstStyle/>
          <a:p>
            <a:r>
              <a:rPr kumimoji="1" lang="en-US" altLang="ja-FR" sz="2000" dirty="0"/>
              <a:t>a few -10 deg localization</a:t>
            </a:r>
            <a:endParaRPr kumimoji="1" lang="ja-FR" altLang="en-US" sz="2000" dirty="0"/>
          </a:p>
        </p:txBody>
      </p:sp>
      <p:sp>
        <p:nvSpPr>
          <p:cNvPr id="24" name="テキスト ボックス 23">
            <a:extLst>
              <a:ext uri="{FF2B5EF4-FFF2-40B4-BE49-F238E27FC236}">
                <a16:creationId xmlns:a16="http://schemas.microsoft.com/office/drawing/2014/main" id="{CC1BB8A0-C5F5-BC01-BE42-72ADB70E9755}"/>
              </a:ext>
            </a:extLst>
          </p:cNvPr>
          <p:cNvSpPr txBox="1"/>
          <p:nvPr/>
        </p:nvSpPr>
        <p:spPr>
          <a:xfrm>
            <a:off x="127550" y="4707845"/>
            <a:ext cx="2950029" cy="400110"/>
          </a:xfrm>
          <a:prstGeom prst="rect">
            <a:avLst/>
          </a:prstGeom>
          <a:solidFill>
            <a:schemeClr val="accent1">
              <a:lumMod val="20000"/>
              <a:lumOff val="80000"/>
            </a:schemeClr>
          </a:solidFill>
        </p:spPr>
        <p:txBody>
          <a:bodyPr wrap="square" rtlCol="0">
            <a:spAutoFit/>
          </a:bodyPr>
          <a:lstStyle/>
          <a:p>
            <a:r>
              <a:rPr kumimoji="1" lang="en-US" altLang="ja-FR" sz="2000" dirty="0"/>
              <a:t>10-1000</a:t>
            </a:r>
            <a:r>
              <a:rPr kumimoji="1" lang="en-US" altLang="ja-FR" sz="2000" baseline="30000" dirty="0"/>
              <a:t>2</a:t>
            </a:r>
            <a:r>
              <a:rPr kumimoji="1" lang="en-US" altLang="ja-FR" sz="2000" dirty="0"/>
              <a:t> deg localization</a:t>
            </a:r>
            <a:endParaRPr kumimoji="1" lang="ja-FR" altLang="en-US" sz="2000" dirty="0"/>
          </a:p>
        </p:txBody>
      </p:sp>
      <p:cxnSp>
        <p:nvCxnSpPr>
          <p:cNvPr id="26" name="直線コネクタ 25">
            <a:extLst>
              <a:ext uri="{FF2B5EF4-FFF2-40B4-BE49-F238E27FC236}">
                <a16:creationId xmlns:a16="http://schemas.microsoft.com/office/drawing/2014/main" id="{A8D88FEA-5543-D00E-9685-59687C62E88E}"/>
              </a:ext>
            </a:extLst>
          </p:cNvPr>
          <p:cNvCxnSpPr/>
          <p:nvPr/>
        </p:nvCxnSpPr>
        <p:spPr>
          <a:xfrm>
            <a:off x="5869695" y="352112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5F39387-86CD-88FE-3BE1-CAF93D391DAF}"/>
              </a:ext>
            </a:extLst>
          </p:cNvPr>
          <p:cNvSpPr txBox="1"/>
          <p:nvPr/>
        </p:nvSpPr>
        <p:spPr>
          <a:xfrm>
            <a:off x="3252840" y="3149811"/>
            <a:ext cx="1850297" cy="400110"/>
          </a:xfrm>
          <a:prstGeom prst="rect">
            <a:avLst/>
          </a:prstGeom>
          <a:noFill/>
        </p:spPr>
        <p:txBody>
          <a:bodyPr wrap="square">
            <a:spAutoFit/>
          </a:bodyPr>
          <a:lstStyle/>
          <a:p>
            <a:r>
              <a:rPr kumimoji="1" lang="en-US" altLang="ja-FR" sz="2000" dirty="0"/>
              <a:t>~10 min</a:t>
            </a:r>
            <a:endParaRPr kumimoji="1" lang="ja-FR" altLang="en-US" sz="2000" dirty="0"/>
          </a:p>
        </p:txBody>
      </p:sp>
      <p:cxnSp>
        <p:nvCxnSpPr>
          <p:cNvPr id="30" name="直線コネクタ 29">
            <a:extLst>
              <a:ext uri="{FF2B5EF4-FFF2-40B4-BE49-F238E27FC236}">
                <a16:creationId xmlns:a16="http://schemas.microsoft.com/office/drawing/2014/main" id="{592B2601-08D9-6BA8-F31E-6C1A2A072A60}"/>
              </a:ext>
            </a:extLst>
          </p:cNvPr>
          <p:cNvCxnSpPr>
            <a:cxnSpLocks/>
          </p:cNvCxnSpPr>
          <p:nvPr/>
        </p:nvCxnSpPr>
        <p:spPr>
          <a:xfrm>
            <a:off x="3763557" y="3524756"/>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B5E93642-7A78-BE89-71C6-C97CC6B1B607}"/>
              </a:ext>
            </a:extLst>
          </p:cNvPr>
          <p:cNvSpPr txBox="1"/>
          <p:nvPr/>
        </p:nvSpPr>
        <p:spPr>
          <a:xfrm>
            <a:off x="5559704" y="3148172"/>
            <a:ext cx="832279" cy="400110"/>
          </a:xfrm>
          <a:prstGeom prst="rect">
            <a:avLst/>
          </a:prstGeom>
          <a:noFill/>
        </p:spPr>
        <p:txBody>
          <a:bodyPr wrap="none" rtlCol="0">
            <a:spAutoFit/>
          </a:bodyPr>
          <a:lstStyle/>
          <a:p>
            <a:r>
              <a:rPr kumimoji="1" lang="en-US" altLang="ja-FR" sz="2000" dirty="0"/>
              <a:t>~hour</a:t>
            </a:r>
            <a:endParaRPr kumimoji="1" lang="ja-FR" altLang="en-US" sz="2000" dirty="0"/>
          </a:p>
        </p:txBody>
      </p:sp>
      <p:cxnSp>
        <p:nvCxnSpPr>
          <p:cNvPr id="34" name="直線コネクタ 33">
            <a:extLst>
              <a:ext uri="{FF2B5EF4-FFF2-40B4-BE49-F238E27FC236}">
                <a16:creationId xmlns:a16="http://schemas.microsoft.com/office/drawing/2014/main" id="{7B19D6BA-955B-A09E-993E-8DBABE692164}"/>
              </a:ext>
            </a:extLst>
          </p:cNvPr>
          <p:cNvCxnSpPr/>
          <p:nvPr/>
        </p:nvCxnSpPr>
        <p:spPr>
          <a:xfrm>
            <a:off x="8736654" y="347665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6E2E3F55-6084-33BA-93A2-26200C02A27D}"/>
              </a:ext>
            </a:extLst>
          </p:cNvPr>
          <p:cNvSpPr txBox="1"/>
          <p:nvPr/>
        </p:nvSpPr>
        <p:spPr>
          <a:xfrm>
            <a:off x="8426663" y="3103702"/>
            <a:ext cx="954813" cy="400110"/>
          </a:xfrm>
          <a:prstGeom prst="rect">
            <a:avLst/>
          </a:prstGeom>
          <a:noFill/>
        </p:spPr>
        <p:txBody>
          <a:bodyPr wrap="none" rtlCol="0">
            <a:spAutoFit/>
          </a:bodyPr>
          <a:lstStyle/>
          <a:p>
            <a:r>
              <a:rPr kumimoji="1" lang="en-US" altLang="ja-FR" sz="2000" dirty="0"/>
              <a:t>~hours</a:t>
            </a:r>
            <a:endParaRPr kumimoji="1" lang="ja-FR" altLang="en-US" sz="2000" dirty="0"/>
          </a:p>
        </p:txBody>
      </p:sp>
      <p:cxnSp>
        <p:nvCxnSpPr>
          <p:cNvPr id="36" name="直線コネクタ 35">
            <a:extLst>
              <a:ext uri="{FF2B5EF4-FFF2-40B4-BE49-F238E27FC236}">
                <a16:creationId xmlns:a16="http://schemas.microsoft.com/office/drawing/2014/main" id="{0CC045DA-C983-040F-E953-0DF26A5E70DC}"/>
              </a:ext>
            </a:extLst>
          </p:cNvPr>
          <p:cNvCxnSpPr/>
          <p:nvPr/>
        </p:nvCxnSpPr>
        <p:spPr>
          <a:xfrm>
            <a:off x="10659456" y="347665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EC004E63-E404-B5FA-37D5-7C9DB7AD9B29}"/>
              </a:ext>
            </a:extLst>
          </p:cNvPr>
          <p:cNvSpPr txBox="1"/>
          <p:nvPr/>
        </p:nvSpPr>
        <p:spPr>
          <a:xfrm>
            <a:off x="10349465" y="3103702"/>
            <a:ext cx="840166" cy="400110"/>
          </a:xfrm>
          <a:prstGeom prst="rect">
            <a:avLst/>
          </a:prstGeom>
          <a:noFill/>
        </p:spPr>
        <p:txBody>
          <a:bodyPr wrap="none" rtlCol="0">
            <a:spAutoFit/>
          </a:bodyPr>
          <a:lstStyle/>
          <a:p>
            <a:r>
              <a:rPr kumimoji="1" lang="en-US" altLang="ja-FR" sz="2000" dirty="0"/>
              <a:t>~days</a:t>
            </a:r>
            <a:endParaRPr kumimoji="1" lang="ja-FR" altLang="en-US" sz="2000" dirty="0"/>
          </a:p>
        </p:txBody>
      </p:sp>
      <p:sp>
        <p:nvSpPr>
          <p:cNvPr id="55" name="フッター プレースホルダー 54">
            <a:extLst>
              <a:ext uri="{FF2B5EF4-FFF2-40B4-BE49-F238E27FC236}">
                <a16:creationId xmlns:a16="http://schemas.microsoft.com/office/drawing/2014/main" id="{32E85D68-D32F-2737-42C4-8103C6B431EE}"/>
              </a:ext>
            </a:extLst>
          </p:cNvPr>
          <p:cNvSpPr>
            <a:spLocks noGrp="1"/>
          </p:cNvSpPr>
          <p:nvPr>
            <p:ph type="ftr" idx="11"/>
          </p:nvPr>
        </p:nvSpPr>
        <p:spPr/>
        <p:txBody>
          <a:bodyPr/>
          <a:lstStyle/>
          <a:p>
            <a:r>
              <a:rPr lang="id-ID"/>
              <a:t>2028/08/30 TeVPA 2026 @Tendo, Yamagata</a:t>
            </a:r>
            <a:endParaRPr lang="id-ID" dirty="0"/>
          </a:p>
        </p:txBody>
      </p:sp>
      <p:sp>
        <p:nvSpPr>
          <p:cNvPr id="56" name="スライド番号プレースホルダー 55">
            <a:extLst>
              <a:ext uri="{FF2B5EF4-FFF2-40B4-BE49-F238E27FC236}">
                <a16:creationId xmlns:a16="http://schemas.microsoft.com/office/drawing/2014/main" id="{84ADB9F9-6F2A-C14F-D5F2-C997C17ACD3D}"/>
              </a:ext>
            </a:extLst>
          </p:cNvPr>
          <p:cNvSpPr>
            <a:spLocks noGrp="1"/>
          </p:cNvSpPr>
          <p:nvPr>
            <p:ph type="sldNum" idx="12"/>
          </p:nvPr>
        </p:nvSpPr>
        <p:spPr/>
        <p:txBody>
          <a:bodyPr/>
          <a:lstStyle/>
          <a:p>
            <a:fld id="{FC2FC132-48E3-EF4C-881B-428E46D600FB}" type="slidenum">
              <a:rPr lang="en-US" altLang="ja-FR" smtClean="0"/>
              <a:t>11</a:t>
            </a:fld>
            <a:endParaRPr lang="ja-FR" altLang="en-US" dirty="0"/>
          </a:p>
        </p:txBody>
      </p:sp>
    </p:spTree>
    <p:extLst>
      <p:ext uri="{BB962C8B-B14F-4D97-AF65-F5344CB8AC3E}">
        <p14:creationId xmlns:p14="http://schemas.microsoft.com/office/powerpoint/2010/main" val="395465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58283-40DB-B563-B554-ACF192E040B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3792B6E-50D8-D2C0-C488-B22CD98A5262}"/>
              </a:ext>
            </a:extLst>
          </p:cNvPr>
          <p:cNvSpPr>
            <a:spLocks noGrp="1"/>
          </p:cNvSpPr>
          <p:nvPr>
            <p:ph type="title"/>
          </p:nvPr>
        </p:nvSpPr>
        <p:spPr>
          <a:xfrm>
            <a:off x="0" y="0"/>
            <a:ext cx="7857067"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a:t>
            </a:r>
            <a:r>
              <a:rPr sz="3600" b="1" dirty="0">
                <a:solidFill>
                  <a:srgbClr val="0B2A3B"/>
                </a:solidFill>
                <a:latin typeface="Bell MT" panose="02020503060305020303" pitchFamily="18" charset="0"/>
              </a:rPr>
              <a:t>Paths to multimessenger discovery</a:t>
            </a:r>
          </a:p>
        </p:txBody>
      </p:sp>
      <p:sp>
        <p:nvSpPr>
          <p:cNvPr id="23" name="正方形/長方形 22">
            <a:extLst>
              <a:ext uri="{FF2B5EF4-FFF2-40B4-BE49-F238E27FC236}">
                <a16:creationId xmlns:a16="http://schemas.microsoft.com/office/drawing/2014/main" id="{D98D22C3-C027-B77F-0FED-45728145D839}"/>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テキスト ボックス 27">
            <a:extLst>
              <a:ext uri="{FF2B5EF4-FFF2-40B4-BE49-F238E27FC236}">
                <a16:creationId xmlns:a16="http://schemas.microsoft.com/office/drawing/2014/main" id="{788CC94F-EE43-47C7-1FD9-9B4E36077D43}"/>
              </a:ext>
            </a:extLst>
          </p:cNvPr>
          <p:cNvSpPr txBox="1"/>
          <p:nvPr/>
        </p:nvSpPr>
        <p:spPr>
          <a:xfrm>
            <a:off x="306295" y="949101"/>
            <a:ext cx="10622961" cy="954107"/>
          </a:xfrm>
          <a:prstGeom prst="rect">
            <a:avLst/>
          </a:prstGeom>
          <a:noFill/>
        </p:spPr>
        <p:txBody>
          <a:bodyPr wrap="square">
            <a:spAutoFit/>
          </a:bodyPr>
          <a:lstStyle/>
          <a:p>
            <a:pPr marL="0" indent="0" rtl="0">
              <a:buNone/>
              <a:defRPr sz="1425" b="1">
                <a:solidFill>
                  <a:srgbClr val="A63D40"/>
                </a:solidFill>
              </a:defRPr>
            </a:pPr>
            <a:r>
              <a:rPr lang="id-ID" altLang="ja-FR" sz="2800" dirty="0">
                <a:solidFill>
                  <a:schemeClr val="tx2"/>
                </a:solidFill>
              </a:rPr>
              <a:t>HiZ-GUNDAM can independently detect, localize, and </a:t>
            </a:r>
            <a:r>
              <a:rPr lang="id-ID" altLang="ja-FR" sz="2800" b="1" dirty="0">
                <a:solidFill>
                  <a:schemeClr val="tx2"/>
                </a:solidFill>
              </a:rPr>
              <a:t>characterize in </a:t>
            </a:r>
            <a:r>
              <a:rPr lang="id-ID" altLang="ja-FR" sz="2800" b="1" dirty="0">
                <a:solidFill>
                  <a:schemeClr val="tx2"/>
                </a:solidFill>
                <a:highlight>
                  <a:srgbClr val="FFFF00"/>
                </a:highlight>
              </a:rPr>
              <a:t>“</a:t>
            </a:r>
            <a:r>
              <a:rPr lang="id-ID" altLang="ja-FR" sz="2800" b="1" dirty="0" err="1">
                <a:solidFill>
                  <a:schemeClr val="tx2"/>
                </a:solidFill>
                <a:highlight>
                  <a:srgbClr val="FFFF00"/>
                </a:highlight>
              </a:rPr>
              <a:t>onset</a:t>
            </a:r>
            <a:r>
              <a:rPr lang="id-ID" altLang="ja-FR" sz="2800" b="1" dirty="0">
                <a:solidFill>
                  <a:schemeClr val="tx2"/>
                </a:solidFill>
                <a:highlight>
                  <a:srgbClr val="FFFF00"/>
                </a:highlight>
              </a:rPr>
              <a:t> phase” </a:t>
            </a:r>
            <a:r>
              <a:rPr lang="id-ID" altLang="ja-FR" sz="2800" b="1" dirty="0">
                <a:solidFill>
                  <a:schemeClr val="tx2"/>
                </a:solidFill>
              </a:rPr>
              <a:t>of multimessenger </a:t>
            </a:r>
            <a:r>
              <a:rPr lang="id-ID" altLang="ja-FR" sz="2800" b="1" dirty="0" err="1">
                <a:solidFill>
                  <a:schemeClr val="tx2"/>
                </a:solidFill>
              </a:rPr>
              <a:t>events</a:t>
            </a:r>
            <a:endParaRPr lang="id-ID" altLang="ja-FR" sz="1600" dirty="0">
              <a:solidFill>
                <a:schemeClr val="tx2"/>
              </a:solidFill>
            </a:endParaRPr>
          </a:p>
        </p:txBody>
      </p:sp>
      <p:pic>
        <p:nvPicPr>
          <p:cNvPr id="43" name="図 42">
            <a:extLst>
              <a:ext uri="{FF2B5EF4-FFF2-40B4-BE49-F238E27FC236}">
                <a16:creationId xmlns:a16="http://schemas.microsoft.com/office/drawing/2014/main" id="{CEADA79D-3817-2CF8-34C7-93DBADD422BC}"/>
              </a:ext>
            </a:extLst>
          </p:cNvPr>
          <p:cNvPicPr>
            <a:picLocks noChangeAspect="1"/>
          </p:cNvPicPr>
          <p:nvPr/>
        </p:nvPicPr>
        <p:blipFill>
          <a:blip r:embed="rId3"/>
          <a:srcRect t="20614" b="14365"/>
          <a:stretch/>
        </p:blipFill>
        <p:spPr>
          <a:xfrm>
            <a:off x="0" y="1989869"/>
            <a:ext cx="3205130" cy="1128843"/>
          </a:xfrm>
          <a:prstGeom prst="rect">
            <a:avLst/>
          </a:prstGeom>
          <a:effectLst>
            <a:outerShdw blurRad="50800" dist="38100" dir="2700000" algn="tl" rotWithShape="0">
              <a:schemeClr val="bg1">
                <a:alpha val="40000"/>
              </a:schemeClr>
            </a:outerShdw>
          </a:effectLst>
        </p:spPr>
      </p:pic>
      <p:sp>
        <p:nvSpPr>
          <p:cNvPr id="44" name="テキスト ボックス 43">
            <a:extLst>
              <a:ext uri="{FF2B5EF4-FFF2-40B4-BE49-F238E27FC236}">
                <a16:creationId xmlns:a16="http://schemas.microsoft.com/office/drawing/2014/main" id="{9EE9B8F5-B547-604E-0C55-945769836683}"/>
              </a:ext>
            </a:extLst>
          </p:cNvPr>
          <p:cNvSpPr txBox="1"/>
          <p:nvPr/>
        </p:nvSpPr>
        <p:spPr>
          <a:xfrm>
            <a:off x="2862943" y="2394917"/>
            <a:ext cx="2542509" cy="707886"/>
          </a:xfrm>
          <a:prstGeom prst="rect">
            <a:avLst/>
          </a:prstGeom>
          <a:solidFill>
            <a:srgbClr val="FFF698">
              <a:alpha val="74902"/>
            </a:srgbClr>
          </a:solidFill>
        </p:spPr>
        <p:txBody>
          <a:bodyPr wrap="square" rtlCol="0">
            <a:spAutoFit/>
          </a:bodyPr>
          <a:lstStyle/>
          <a:p>
            <a:r>
              <a:rPr kumimoji="1" lang="en-US" altLang="ja-FR" sz="2000" dirty="0">
                <a:solidFill>
                  <a:srgbClr val="C00000"/>
                </a:solidFill>
              </a:rPr>
              <a:t>arcmin-arcsec localization, redshift</a:t>
            </a:r>
          </a:p>
        </p:txBody>
      </p:sp>
      <p:pic>
        <p:nvPicPr>
          <p:cNvPr id="46" name="図 45" descr="南極の巨大ニュートリノ観測装置『IceCube』と「宇宙人からの通信」 | WIRED.jp">
            <a:extLst>
              <a:ext uri="{FF2B5EF4-FFF2-40B4-BE49-F238E27FC236}">
                <a16:creationId xmlns:a16="http://schemas.microsoft.com/office/drawing/2014/main" id="{BE357030-D22B-03B4-FC6C-27C7756ADEC2}"/>
              </a:ext>
            </a:extLst>
          </p:cNvPr>
          <p:cNvPicPr>
            <a:picLocks noChangeAspect="1"/>
          </p:cNvPicPr>
          <p:nvPr/>
        </p:nvPicPr>
        <p:blipFill>
          <a:blip r:embed="rId4"/>
          <a:stretch>
            <a:fillRect/>
          </a:stretch>
        </p:blipFill>
        <p:spPr>
          <a:xfrm>
            <a:off x="3560225" y="4722451"/>
            <a:ext cx="1312636" cy="1769773"/>
          </a:xfrm>
          <a:prstGeom prst="rect">
            <a:avLst/>
          </a:prstGeom>
        </p:spPr>
      </p:pic>
      <p:pic>
        <p:nvPicPr>
          <p:cNvPr id="3" name="図 2" descr="News | Gravitational waves from a binary black hole merger observed by LIGO  and Virgo | LIGO Lab | Caltech">
            <a:extLst>
              <a:ext uri="{FF2B5EF4-FFF2-40B4-BE49-F238E27FC236}">
                <a16:creationId xmlns:a16="http://schemas.microsoft.com/office/drawing/2014/main" id="{69B097A6-BAAA-9AF3-549B-F11FDC1939BE}"/>
              </a:ext>
            </a:extLst>
          </p:cNvPr>
          <p:cNvPicPr>
            <a:picLocks noChangeAspect="1"/>
          </p:cNvPicPr>
          <p:nvPr/>
        </p:nvPicPr>
        <p:blipFill>
          <a:blip r:embed="rId5"/>
          <a:stretch>
            <a:fillRect/>
          </a:stretch>
        </p:blipFill>
        <p:spPr>
          <a:xfrm>
            <a:off x="203200" y="4722874"/>
            <a:ext cx="2659743" cy="1497178"/>
          </a:xfrm>
          <a:prstGeom prst="rect">
            <a:avLst/>
          </a:prstGeom>
        </p:spPr>
      </p:pic>
      <p:cxnSp>
        <p:nvCxnSpPr>
          <p:cNvPr id="5" name="直線矢印コネクタ 4">
            <a:extLst>
              <a:ext uri="{FF2B5EF4-FFF2-40B4-BE49-F238E27FC236}">
                <a16:creationId xmlns:a16="http://schemas.microsoft.com/office/drawing/2014/main" id="{08938436-5160-2F9A-DD77-554FD6343B14}"/>
              </a:ext>
            </a:extLst>
          </p:cNvPr>
          <p:cNvCxnSpPr>
            <a:cxnSpLocks/>
          </p:cNvCxnSpPr>
          <p:nvPr/>
        </p:nvCxnSpPr>
        <p:spPr>
          <a:xfrm>
            <a:off x="1602565" y="3672114"/>
            <a:ext cx="99217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E7ED0CAF-EBB6-3DA1-8FA6-9A6D81A2EAAF}"/>
              </a:ext>
            </a:extLst>
          </p:cNvPr>
          <p:cNvSpPr txBox="1"/>
          <p:nvPr/>
        </p:nvSpPr>
        <p:spPr>
          <a:xfrm>
            <a:off x="3581401" y="6356350"/>
            <a:ext cx="1027845" cy="369332"/>
          </a:xfrm>
          <a:prstGeom prst="rect">
            <a:avLst/>
          </a:prstGeom>
          <a:noFill/>
        </p:spPr>
        <p:txBody>
          <a:bodyPr wrap="none" rtlCol="0">
            <a:spAutoFit/>
          </a:bodyPr>
          <a:lstStyle/>
          <a:p>
            <a:r>
              <a:rPr kumimoji="1" lang="en-US" altLang="ja-FR" dirty="0"/>
              <a:t>IceCube</a:t>
            </a:r>
            <a:endParaRPr kumimoji="1" lang="ja-FR" altLang="en-US" dirty="0"/>
          </a:p>
        </p:txBody>
      </p:sp>
      <p:sp>
        <p:nvSpPr>
          <p:cNvPr id="10" name="テキスト ボックス 9">
            <a:extLst>
              <a:ext uri="{FF2B5EF4-FFF2-40B4-BE49-F238E27FC236}">
                <a16:creationId xmlns:a16="http://schemas.microsoft.com/office/drawing/2014/main" id="{A1D8740F-7DD4-CE0C-D572-9B1621DC8B17}"/>
              </a:ext>
            </a:extLst>
          </p:cNvPr>
          <p:cNvSpPr txBox="1"/>
          <p:nvPr/>
        </p:nvSpPr>
        <p:spPr>
          <a:xfrm>
            <a:off x="203200" y="6307558"/>
            <a:ext cx="691215" cy="369332"/>
          </a:xfrm>
          <a:prstGeom prst="rect">
            <a:avLst/>
          </a:prstGeom>
          <a:noFill/>
        </p:spPr>
        <p:txBody>
          <a:bodyPr wrap="none" rtlCol="0">
            <a:spAutoFit/>
          </a:bodyPr>
          <a:lstStyle/>
          <a:p>
            <a:r>
              <a:rPr kumimoji="1" lang="en-US" altLang="ja-FR" dirty="0"/>
              <a:t>LIGO</a:t>
            </a:r>
            <a:endParaRPr kumimoji="1" lang="ja-FR" altLang="en-US" dirty="0"/>
          </a:p>
        </p:txBody>
      </p:sp>
      <p:sp>
        <p:nvSpPr>
          <p:cNvPr id="11" name="爆発 2 10">
            <a:extLst>
              <a:ext uri="{FF2B5EF4-FFF2-40B4-BE49-F238E27FC236}">
                <a16:creationId xmlns:a16="http://schemas.microsoft.com/office/drawing/2014/main" id="{8C3863D9-7BE9-5748-AC00-6F1C48803B17}"/>
              </a:ext>
            </a:extLst>
          </p:cNvPr>
          <p:cNvSpPr/>
          <p:nvPr/>
        </p:nvSpPr>
        <p:spPr>
          <a:xfrm>
            <a:off x="1384904" y="3405172"/>
            <a:ext cx="595086" cy="582796"/>
          </a:xfrm>
          <a:prstGeom prst="irregularSeal2">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3" name="テキスト ボックス 12">
            <a:extLst>
              <a:ext uri="{FF2B5EF4-FFF2-40B4-BE49-F238E27FC236}">
                <a16:creationId xmlns:a16="http://schemas.microsoft.com/office/drawing/2014/main" id="{684C70FF-240D-5F35-71E1-1191DE2625F7}"/>
              </a:ext>
            </a:extLst>
          </p:cNvPr>
          <p:cNvSpPr txBox="1"/>
          <p:nvPr/>
        </p:nvSpPr>
        <p:spPr>
          <a:xfrm>
            <a:off x="439662" y="3054954"/>
            <a:ext cx="2370842" cy="369332"/>
          </a:xfrm>
          <a:prstGeom prst="rect">
            <a:avLst/>
          </a:prstGeom>
          <a:noFill/>
        </p:spPr>
        <p:txBody>
          <a:bodyPr wrap="none" rtlCol="0">
            <a:spAutoFit/>
          </a:bodyPr>
          <a:lstStyle/>
          <a:p>
            <a:r>
              <a:rPr kumimoji="1" lang="en-US" altLang="ja-FR" dirty="0"/>
              <a:t>Detection in soft X-ray</a:t>
            </a:r>
            <a:endParaRPr kumimoji="1" lang="ja-FR" altLang="en-US" dirty="0"/>
          </a:p>
        </p:txBody>
      </p:sp>
      <p:sp>
        <p:nvSpPr>
          <p:cNvPr id="14" name="円弧 13">
            <a:extLst>
              <a:ext uri="{FF2B5EF4-FFF2-40B4-BE49-F238E27FC236}">
                <a16:creationId xmlns:a16="http://schemas.microsoft.com/office/drawing/2014/main" id="{036B73BD-F6ED-614E-EB15-156FAAE535BD}"/>
              </a:ext>
            </a:extLst>
          </p:cNvPr>
          <p:cNvSpPr>
            <a:spLocks noGrp="1"/>
          </p:cNvSpPr>
          <p:nvPr/>
        </p:nvSpPr>
        <p:spPr>
          <a:xfrm rot="9360384">
            <a:off x="1240943" y="3210614"/>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5" name="円弧 14">
            <a:extLst>
              <a:ext uri="{FF2B5EF4-FFF2-40B4-BE49-F238E27FC236}">
                <a16:creationId xmlns:a16="http://schemas.microsoft.com/office/drawing/2014/main" id="{DA3EA609-7E42-9395-0A7B-F7ECA7FB0583}"/>
              </a:ext>
            </a:extLst>
          </p:cNvPr>
          <p:cNvSpPr>
            <a:spLocks noGrp="1"/>
          </p:cNvSpPr>
          <p:nvPr/>
        </p:nvSpPr>
        <p:spPr>
          <a:xfrm rot="9360384">
            <a:off x="1232476" y="336766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6" name="円弧 15">
            <a:extLst>
              <a:ext uri="{FF2B5EF4-FFF2-40B4-BE49-F238E27FC236}">
                <a16:creationId xmlns:a16="http://schemas.microsoft.com/office/drawing/2014/main" id="{A936854D-C3E8-0057-D097-78EBC291DE9F}"/>
              </a:ext>
            </a:extLst>
          </p:cNvPr>
          <p:cNvSpPr>
            <a:spLocks noGrp="1"/>
          </p:cNvSpPr>
          <p:nvPr/>
        </p:nvSpPr>
        <p:spPr>
          <a:xfrm rot="9360384">
            <a:off x="1224009" y="3567162"/>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7" name="フリーフォーム 16">
            <a:extLst>
              <a:ext uri="{FF2B5EF4-FFF2-40B4-BE49-F238E27FC236}">
                <a16:creationId xmlns:a16="http://schemas.microsoft.com/office/drawing/2014/main" id="{B1059FAE-8608-0E39-1ACC-BC77D19DFCA5}"/>
              </a:ext>
            </a:extLst>
          </p:cNvPr>
          <p:cNvSpPr>
            <a:spLocks noGrp="1"/>
          </p:cNvSpPr>
          <p:nvPr/>
        </p:nvSpPr>
        <p:spPr>
          <a:xfrm rot="2057572">
            <a:off x="1828998" y="4320006"/>
            <a:ext cx="1856640" cy="130693"/>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 name="テキスト ボックス 17">
            <a:extLst>
              <a:ext uri="{FF2B5EF4-FFF2-40B4-BE49-F238E27FC236}">
                <a16:creationId xmlns:a16="http://schemas.microsoft.com/office/drawing/2014/main" id="{4D53BBB7-577A-93D1-CFEE-26F5D0BD2434}"/>
              </a:ext>
            </a:extLst>
          </p:cNvPr>
          <p:cNvSpPr txBox="1"/>
          <p:nvPr/>
        </p:nvSpPr>
        <p:spPr>
          <a:xfrm>
            <a:off x="2742124" y="4025746"/>
            <a:ext cx="1021433" cy="369332"/>
          </a:xfrm>
          <a:prstGeom prst="rect">
            <a:avLst/>
          </a:prstGeom>
          <a:noFill/>
        </p:spPr>
        <p:txBody>
          <a:bodyPr wrap="none" rtlCol="0">
            <a:spAutoFit/>
          </a:bodyPr>
          <a:lstStyle/>
          <a:p>
            <a:r>
              <a:rPr kumimoji="1" lang="en-US" altLang="ja-FR" dirty="0">
                <a:solidFill>
                  <a:srgbClr val="000FED"/>
                </a:solidFill>
              </a:rPr>
              <a:t>neutrino</a:t>
            </a:r>
            <a:endParaRPr kumimoji="1" lang="ja-FR" altLang="en-US" dirty="0">
              <a:solidFill>
                <a:srgbClr val="000FED"/>
              </a:solidFill>
            </a:endParaRPr>
          </a:p>
        </p:txBody>
      </p:sp>
      <p:sp>
        <p:nvSpPr>
          <p:cNvPr id="19" name="テキスト ボックス 18">
            <a:extLst>
              <a:ext uri="{FF2B5EF4-FFF2-40B4-BE49-F238E27FC236}">
                <a16:creationId xmlns:a16="http://schemas.microsoft.com/office/drawing/2014/main" id="{9F9A3D44-7B75-CC2B-60A4-629E4E4A38B2}"/>
              </a:ext>
            </a:extLst>
          </p:cNvPr>
          <p:cNvSpPr txBox="1"/>
          <p:nvPr/>
        </p:nvSpPr>
        <p:spPr>
          <a:xfrm>
            <a:off x="689691" y="4003717"/>
            <a:ext cx="552587" cy="369332"/>
          </a:xfrm>
          <a:prstGeom prst="rect">
            <a:avLst/>
          </a:prstGeom>
          <a:noFill/>
        </p:spPr>
        <p:txBody>
          <a:bodyPr wrap="none" rtlCol="0">
            <a:spAutoFit/>
          </a:bodyPr>
          <a:lstStyle/>
          <a:p>
            <a:r>
              <a:rPr kumimoji="1" lang="en-US" altLang="ja-FR" dirty="0">
                <a:solidFill>
                  <a:schemeClr val="accent1"/>
                </a:solidFill>
              </a:rPr>
              <a:t>GW</a:t>
            </a:r>
            <a:endParaRPr kumimoji="1" lang="ja-FR" altLang="en-US" dirty="0">
              <a:solidFill>
                <a:schemeClr val="accent1"/>
              </a:solidFill>
            </a:endParaRPr>
          </a:p>
        </p:txBody>
      </p:sp>
      <p:sp>
        <p:nvSpPr>
          <p:cNvPr id="22" name="テキスト ボックス 21">
            <a:extLst>
              <a:ext uri="{FF2B5EF4-FFF2-40B4-BE49-F238E27FC236}">
                <a16:creationId xmlns:a16="http://schemas.microsoft.com/office/drawing/2014/main" id="{E9C85F40-C0A3-9F2D-38B7-7BB087B61CFF}"/>
              </a:ext>
            </a:extLst>
          </p:cNvPr>
          <p:cNvSpPr txBox="1"/>
          <p:nvPr/>
        </p:nvSpPr>
        <p:spPr>
          <a:xfrm>
            <a:off x="3763557" y="4259899"/>
            <a:ext cx="2950029" cy="400110"/>
          </a:xfrm>
          <a:prstGeom prst="rect">
            <a:avLst/>
          </a:prstGeom>
          <a:solidFill>
            <a:schemeClr val="accent1">
              <a:lumMod val="20000"/>
              <a:lumOff val="80000"/>
            </a:schemeClr>
          </a:solidFill>
        </p:spPr>
        <p:txBody>
          <a:bodyPr wrap="square" rtlCol="0">
            <a:spAutoFit/>
          </a:bodyPr>
          <a:lstStyle/>
          <a:p>
            <a:r>
              <a:rPr kumimoji="1" lang="en-US" altLang="ja-FR" sz="2000" dirty="0"/>
              <a:t>a few -10 deg localization</a:t>
            </a:r>
            <a:endParaRPr kumimoji="1" lang="ja-FR" altLang="en-US" sz="2000" dirty="0"/>
          </a:p>
        </p:txBody>
      </p:sp>
      <p:cxnSp>
        <p:nvCxnSpPr>
          <p:cNvPr id="26" name="直線コネクタ 25">
            <a:extLst>
              <a:ext uri="{FF2B5EF4-FFF2-40B4-BE49-F238E27FC236}">
                <a16:creationId xmlns:a16="http://schemas.microsoft.com/office/drawing/2014/main" id="{89DA53F6-F7F5-F05D-1543-32A738D03C14}"/>
              </a:ext>
            </a:extLst>
          </p:cNvPr>
          <p:cNvCxnSpPr/>
          <p:nvPr/>
        </p:nvCxnSpPr>
        <p:spPr>
          <a:xfrm>
            <a:off x="5869695" y="352112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AD37AAE1-2877-BABD-662F-8241FEA9D0B4}"/>
              </a:ext>
            </a:extLst>
          </p:cNvPr>
          <p:cNvSpPr txBox="1"/>
          <p:nvPr/>
        </p:nvSpPr>
        <p:spPr>
          <a:xfrm>
            <a:off x="3252840" y="3149811"/>
            <a:ext cx="1850297" cy="400110"/>
          </a:xfrm>
          <a:prstGeom prst="rect">
            <a:avLst/>
          </a:prstGeom>
          <a:noFill/>
        </p:spPr>
        <p:txBody>
          <a:bodyPr wrap="square">
            <a:spAutoFit/>
          </a:bodyPr>
          <a:lstStyle/>
          <a:p>
            <a:r>
              <a:rPr kumimoji="1" lang="en-US" altLang="ja-FR" sz="2000" dirty="0"/>
              <a:t>~10 min</a:t>
            </a:r>
            <a:endParaRPr kumimoji="1" lang="ja-FR" altLang="en-US" sz="2000" dirty="0"/>
          </a:p>
        </p:txBody>
      </p:sp>
      <p:cxnSp>
        <p:nvCxnSpPr>
          <p:cNvPr id="30" name="直線コネクタ 29">
            <a:extLst>
              <a:ext uri="{FF2B5EF4-FFF2-40B4-BE49-F238E27FC236}">
                <a16:creationId xmlns:a16="http://schemas.microsoft.com/office/drawing/2014/main" id="{3E9B59A6-DAD7-D565-AD9A-08A838CD8A52}"/>
              </a:ext>
            </a:extLst>
          </p:cNvPr>
          <p:cNvCxnSpPr>
            <a:cxnSpLocks/>
          </p:cNvCxnSpPr>
          <p:nvPr/>
        </p:nvCxnSpPr>
        <p:spPr>
          <a:xfrm>
            <a:off x="3763557" y="3524756"/>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DF29C67E-4060-395F-7CC8-41BFCAA670D1}"/>
              </a:ext>
            </a:extLst>
          </p:cNvPr>
          <p:cNvSpPr txBox="1"/>
          <p:nvPr/>
        </p:nvSpPr>
        <p:spPr>
          <a:xfrm>
            <a:off x="5673447" y="2408623"/>
            <a:ext cx="2631887" cy="646331"/>
          </a:xfrm>
          <a:prstGeom prst="rect">
            <a:avLst/>
          </a:prstGeom>
          <a:solidFill>
            <a:schemeClr val="accent2">
              <a:lumMod val="20000"/>
              <a:lumOff val="80000"/>
            </a:schemeClr>
          </a:solidFill>
        </p:spPr>
        <p:txBody>
          <a:bodyPr wrap="square" rtlCol="0">
            <a:spAutoFit/>
          </a:bodyPr>
          <a:lstStyle/>
          <a:p>
            <a:r>
              <a:rPr kumimoji="1" lang="en-US" altLang="ja-FR" dirty="0"/>
              <a:t>MM event coincidence confirmed in GCN</a:t>
            </a:r>
            <a:endParaRPr kumimoji="1" lang="ja-FR" altLang="en-US" dirty="0"/>
          </a:p>
        </p:txBody>
      </p:sp>
      <p:sp>
        <p:nvSpPr>
          <p:cNvPr id="33" name="テキスト ボックス 32">
            <a:extLst>
              <a:ext uri="{FF2B5EF4-FFF2-40B4-BE49-F238E27FC236}">
                <a16:creationId xmlns:a16="http://schemas.microsoft.com/office/drawing/2014/main" id="{A6284BEE-6D00-8B89-4FB3-10DBA7675138}"/>
              </a:ext>
            </a:extLst>
          </p:cNvPr>
          <p:cNvSpPr txBox="1"/>
          <p:nvPr/>
        </p:nvSpPr>
        <p:spPr>
          <a:xfrm>
            <a:off x="5559704" y="3148172"/>
            <a:ext cx="832279" cy="400110"/>
          </a:xfrm>
          <a:prstGeom prst="rect">
            <a:avLst/>
          </a:prstGeom>
          <a:noFill/>
        </p:spPr>
        <p:txBody>
          <a:bodyPr wrap="none" rtlCol="0">
            <a:spAutoFit/>
          </a:bodyPr>
          <a:lstStyle/>
          <a:p>
            <a:r>
              <a:rPr kumimoji="1" lang="en-US" altLang="ja-FR" sz="2000" dirty="0"/>
              <a:t>~hour</a:t>
            </a:r>
            <a:endParaRPr kumimoji="1" lang="ja-FR" altLang="en-US" sz="2000" dirty="0"/>
          </a:p>
        </p:txBody>
      </p:sp>
      <p:cxnSp>
        <p:nvCxnSpPr>
          <p:cNvPr id="34" name="直線コネクタ 33">
            <a:extLst>
              <a:ext uri="{FF2B5EF4-FFF2-40B4-BE49-F238E27FC236}">
                <a16:creationId xmlns:a16="http://schemas.microsoft.com/office/drawing/2014/main" id="{76DD36D6-2561-2F66-6D7B-BAE2B089E1CE}"/>
              </a:ext>
            </a:extLst>
          </p:cNvPr>
          <p:cNvCxnSpPr/>
          <p:nvPr/>
        </p:nvCxnSpPr>
        <p:spPr>
          <a:xfrm>
            <a:off x="8736654" y="347665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A931427D-D56F-3546-A542-43F8B9200FD7}"/>
              </a:ext>
            </a:extLst>
          </p:cNvPr>
          <p:cNvSpPr txBox="1"/>
          <p:nvPr/>
        </p:nvSpPr>
        <p:spPr>
          <a:xfrm>
            <a:off x="8426663" y="3103702"/>
            <a:ext cx="954813" cy="400110"/>
          </a:xfrm>
          <a:prstGeom prst="rect">
            <a:avLst/>
          </a:prstGeom>
          <a:noFill/>
        </p:spPr>
        <p:txBody>
          <a:bodyPr wrap="none" rtlCol="0">
            <a:spAutoFit/>
          </a:bodyPr>
          <a:lstStyle/>
          <a:p>
            <a:r>
              <a:rPr kumimoji="1" lang="en-US" altLang="ja-FR" sz="2000" dirty="0"/>
              <a:t>~hours</a:t>
            </a:r>
            <a:endParaRPr kumimoji="1" lang="ja-FR" altLang="en-US" sz="2000" dirty="0"/>
          </a:p>
        </p:txBody>
      </p:sp>
      <p:cxnSp>
        <p:nvCxnSpPr>
          <p:cNvPr id="36" name="直線コネクタ 35">
            <a:extLst>
              <a:ext uri="{FF2B5EF4-FFF2-40B4-BE49-F238E27FC236}">
                <a16:creationId xmlns:a16="http://schemas.microsoft.com/office/drawing/2014/main" id="{59A7152B-8020-944F-1B42-65AE9E90D4FD}"/>
              </a:ext>
            </a:extLst>
          </p:cNvPr>
          <p:cNvCxnSpPr/>
          <p:nvPr/>
        </p:nvCxnSpPr>
        <p:spPr>
          <a:xfrm>
            <a:off x="10659456" y="347665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EFFB6D1-DBAF-0840-F352-CD5178763A2B}"/>
              </a:ext>
            </a:extLst>
          </p:cNvPr>
          <p:cNvSpPr txBox="1"/>
          <p:nvPr/>
        </p:nvSpPr>
        <p:spPr>
          <a:xfrm>
            <a:off x="10349465" y="3103702"/>
            <a:ext cx="840166" cy="400110"/>
          </a:xfrm>
          <a:prstGeom prst="rect">
            <a:avLst/>
          </a:prstGeom>
          <a:noFill/>
        </p:spPr>
        <p:txBody>
          <a:bodyPr wrap="none" rtlCol="0">
            <a:spAutoFit/>
          </a:bodyPr>
          <a:lstStyle/>
          <a:p>
            <a:r>
              <a:rPr kumimoji="1" lang="en-US" altLang="ja-FR" sz="2000" dirty="0"/>
              <a:t>~days</a:t>
            </a:r>
            <a:endParaRPr kumimoji="1" lang="ja-FR" altLang="en-US" sz="2000" dirty="0"/>
          </a:p>
        </p:txBody>
      </p:sp>
      <p:sp>
        <p:nvSpPr>
          <p:cNvPr id="4" name="フッター プレースホルダー 3">
            <a:extLst>
              <a:ext uri="{FF2B5EF4-FFF2-40B4-BE49-F238E27FC236}">
                <a16:creationId xmlns:a16="http://schemas.microsoft.com/office/drawing/2014/main" id="{BABB0AA8-12F9-AAA7-356B-D79C537AA742}"/>
              </a:ext>
            </a:extLst>
          </p:cNvPr>
          <p:cNvSpPr>
            <a:spLocks noGrp="1"/>
          </p:cNvSpPr>
          <p:nvPr>
            <p:ph type="ftr" idx="11"/>
          </p:nvPr>
        </p:nvSpPr>
        <p:spPr/>
        <p:txBody>
          <a:bodyPr/>
          <a:lstStyle/>
          <a:p>
            <a:r>
              <a:rPr lang="id-ID"/>
              <a:t>2028/08/30 TeVPA 2026 @Tendo, Yamagata</a:t>
            </a:r>
            <a:endParaRPr lang="id-ID" dirty="0"/>
          </a:p>
        </p:txBody>
      </p:sp>
      <p:sp>
        <p:nvSpPr>
          <p:cNvPr id="6" name="スライド番号プレースホルダー 5">
            <a:extLst>
              <a:ext uri="{FF2B5EF4-FFF2-40B4-BE49-F238E27FC236}">
                <a16:creationId xmlns:a16="http://schemas.microsoft.com/office/drawing/2014/main" id="{841527FA-DED2-4A14-ECEF-59C6CEFB4613}"/>
              </a:ext>
            </a:extLst>
          </p:cNvPr>
          <p:cNvSpPr>
            <a:spLocks noGrp="1"/>
          </p:cNvSpPr>
          <p:nvPr>
            <p:ph type="sldNum" idx="12"/>
          </p:nvPr>
        </p:nvSpPr>
        <p:spPr/>
        <p:txBody>
          <a:bodyPr/>
          <a:lstStyle/>
          <a:p>
            <a:fld id="{FC2FC132-48E3-EF4C-881B-428E46D600FB}" type="slidenum">
              <a:rPr lang="en-US" altLang="ja-FR" smtClean="0"/>
              <a:t>12</a:t>
            </a:fld>
            <a:endParaRPr lang="ja-FR" altLang="en-US" dirty="0"/>
          </a:p>
        </p:txBody>
      </p:sp>
      <p:sp>
        <p:nvSpPr>
          <p:cNvPr id="7" name="テキスト ボックス 6">
            <a:extLst>
              <a:ext uri="{FF2B5EF4-FFF2-40B4-BE49-F238E27FC236}">
                <a16:creationId xmlns:a16="http://schemas.microsoft.com/office/drawing/2014/main" id="{6D0F8E19-2B8A-68B5-7859-75D067F41EEB}"/>
              </a:ext>
            </a:extLst>
          </p:cNvPr>
          <p:cNvSpPr txBox="1"/>
          <p:nvPr/>
        </p:nvSpPr>
        <p:spPr>
          <a:xfrm>
            <a:off x="127550" y="4707845"/>
            <a:ext cx="2950029" cy="400110"/>
          </a:xfrm>
          <a:prstGeom prst="rect">
            <a:avLst/>
          </a:prstGeom>
          <a:solidFill>
            <a:schemeClr val="accent1">
              <a:lumMod val="20000"/>
              <a:lumOff val="80000"/>
            </a:schemeClr>
          </a:solidFill>
        </p:spPr>
        <p:txBody>
          <a:bodyPr wrap="square" rtlCol="0">
            <a:spAutoFit/>
          </a:bodyPr>
          <a:lstStyle/>
          <a:p>
            <a:r>
              <a:rPr kumimoji="1" lang="en-US" altLang="ja-FR" sz="2000" dirty="0"/>
              <a:t>10-1000</a:t>
            </a:r>
            <a:r>
              <a:rPr kumimoji="1" lang="en-US" altLang="ja-FR" sz="2000" baseline="30000" dirty="0"/>
              <a:t>2</a:t>
            </a:r>
            <a:r>
              <a:rPr kumimoji="1" lang="en-US" altLang="ja-FR" sz="2000" dirty="0"/>
              <a:t> deg localization</a:t>
            </a:r>
            <a:endParaRPr kumimoji="1" lang="ja-FR" altLang="en-US" sz="2000" dirty="0"/>
          </a:p>
        </p:txBody>
      </p:sp>
    </p:spTree>
    <p:extLst>
      <p:ext uri="{BB962C8B-B14F-4D97-AF65-F5344CB8AC3E}">
        <p14:creationId xmlns:p14="http://schemas.microsoft.com/office/powerpoint/2010/main" val="3577300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FA3BA-F474-2F6C-7541-BC62877F29E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F38FE64-89FF-3446-18C5-8B71AFA4A27D}"/>
              </a:ext>
            </a:extLst>
          </p:cNvPr>
          <p:cNvSpPr>
            <a:spLocks noGrp="1"/>
          </p:cNvSpPr>
          <p:nvPr>
            <p:ph type="title"/>
          </p:nvPr>
        </p:nvSpPr>
        <p:spPr>
          <a:xfrm>
            <a:off x="0" y="0"/>
            <a:ext cx="7857067"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a:t>
            </a:r>
            <a:r>
              <a:rPr sz="3600" b="1" dirty="0">
                <a:solidFill>
                  <a:srgbClr val="0B2A3B"/>
                </a:solidFill>
                <a:latin typeface="Bell MT" panose="02020503060305020303" pitchFamily="18" charset="0"/>
              </a:rPr>
              <a:t>Paths to multimessenger discovery</a:t>
            </a:r>
          </a:p>
        </p:txBody>
      </p:sp>
      <p:sp>
        <p:nvSpPr>
          <p:cNvPr id="23" name="正方形/長方形 22">
            <a:extLst>
              <a:ext uri="{FF2B5EF4-FFF2-40B4-BE49-F238E27FC236}">
                <a16:creationId xmlns:a16="http://schemas.microsoft.com/office/drawing/2014/main" id="{DBC75627-DB9C-8DFD-1F18-B5E4F3C99A57}"/>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テキスト ボックス 27">
            <a:extLst>
              <a:ext uri="{FF2B5EF4-FFF2-40B4-BE49-F238E27FC236}">
                <a16:creationId xmlns:a16="http://schemas.microsoft.com/office/drawing/2014/main" id="{52332CF3-530C-8CD7-ECAE-610BEFAB6EF1}"/>
              </a:ext>
            </a:extLst>
          </p:cNvPr>
          <p:cNvSpPr txBox="1"/>
          <p:nvPr/>
        </p:nvSpPr>
        <p:spPr>
          <a:xfrm>
            <a:off x="306295" y="949101"/>
            <a:ext cx="10622961" cy="954107"/>
          </a:xfrm>
          <a:prstGeom prst="rect">
            <a:avLst/>
          </a:prstGeom>
          <a:noFill/>
        </p:spPr>
        <p:txBody>
          <a:bodyPr wrap="square">
            <a:spAutoFit/>
          </a:bodyPr>
          <a:lstStyle/>
          <a:p>
            <a:pPr marL="0" indent="0" rtl="0">
              <a:buNone/>
              <a:defRPr sz="1425" b="1">
                <a:solidFill>
                  <a:srgbClr val="A63D40"/>
                </a:solidFill>
              </a:defRPr>
            </a:pPr>
            <a:r>
              <a:rPr lang="id-ID" altLang="ja-FR" sz="2800" dirty="0">
                <a:solidFill>
                  <a:schemeClr val="tx2"/>
                </a:solidFill>
              </a:rPr>
              <a:t>HiZ-GUNDAM can independently detect, localize, and </a:t>
            </a:r>
            <a:r>
              <a:rPr lang="id-ID" altLang="ja-FR" sz="2800" b="1" dirty="0">
                <a:solidFill>
                  <a:schemeClr val="tx2"/>
                </a:solidFill>
              </a:rPr>
              <a:t>characterize in </a:t>
            </a:r>
            <a:r>
              <a:rPr lang="id-ID" altLang="ja-FR" sz="2800" b="1" dirty="0">
                <a:solidFill>
                  <a:schemeClr val="tx2"/>
                </a:solidFill>
                <a:highlight>
                  <a:srgbClr val="FFFF00"/>
                </a:highlight>
              </a:rPr>
              <a:t>“</a:t>
            </a:r>
            <a:r>
              <a:rPr lang="id-ID" altLang="ja-FR" sz="2800" b="1" dirty="0" err="1">
                <a:solidFill>
                  <a:schemeClr val="tx2"/>
                </a:solidFill>
                <a:highlight>
                  <a:srgbClr val="FFFF00"/>
                </a:highlight>
              </a:rPr>
              <a:t>onset</a:t>
            </a:r>
            <a:r>
              <a:rPr lang="id-ID" altLang="ja-FR" sz="2800" b="1" dirty="0">
                <a:solidFill>
                  <a:schemeClr val="tx2"/>
                </a:solidFill>
                <a:highlight>
                  <a:srgbClr val="FFFF00"/>
                </a:highlight>
              </a:rPr>
              <a:t> phase” </a:t>
            </a:r>
            <a:r>
              <a:rPr lang="id-ID" altLang="ja-FR" sz="2800" b="1" dirty="0">
                <a:solidFill>
                  <a:schemeClr val="tx2"/>
                </a:solidFill>
              </a:rPr>
              <a:t>of multimessenger </a:t>
            </a:r>
            <a:r>
              <a:rPr lang="id-ID" altLang="ja-FR" sz="2800" b="1" dirty="0" err="1">
                <a:solidFill>
                  <a:schemeClr val="tx2"/>
                </a:solidFill>
              </a:rPr>
              <a:t>events</a:t>
            </a:r>
            <a:endParaRPr lang="id-ID" altLang="ja-FR" sz="1600" dirty="0">
              <a:solidFill>
                <a:schemeClr val="tx2"/>
              </a:solidFill>
            </a:endParaRPr>
          </a:p>
        </p:txBody>
      </p:sp>
      <p:pic>
        <p:nvPicPr>
          <p:cNvPr id="43" name="図 42">
            <a:extLst>
              <a:ext uri="{FF2B5EF4-FFF2-40B4-BE49-F238E27FC236}">
                <a16:creationId xmlns:a16="http://schemas.microsoft.com/office/drawing/2014/main" id="{04D0E05A-7BB2-16B3-7A89-3391D93F5125}"/>
              </a:ext>
            </a:extLst>
          </p:cNvPr>
          <p:cNvPicPr>
            <a:picLocks noChangeAspect="1"/>
          </p:cNvPicPr>
          <p:nvPr/>
        </p:nvPicPr>
        <p:blipFill>
          <a:blip r:embed="rId3"/>
          <a:srcRect t="20614" b="14365"/>
          <a:stretch/>
        </p:blipFill>
        <p:spPr>
          <a:xfrm>
            <a:off x="0" y="1989869"/>
            <a:ext cx="3205130" cy="1128843"/>
          </a:xfrm>
          <a:prstGeom prst="rect">
            <a:avLst/>
          </a:prstGeom>
          <a:effectLst>
            <a:outerShdw blurRad="50800" dist="38100" dir="2700000" algn="tl" rotWithShape="0">
              <a:schemeClr val="bg1">
                <a:alpha val="40000"/>
              </a:schemeClr>
            </a:outerShdw>
          </a:effectLst>
        </p:spPr>
      </p:pic>
      <p:sp>
        <p:nvSpPr>
          <p:cNvPr id="44" name="テキスト ボックス 43">
            <a:extLst>
              <a:ext uri="{FF2B5EF4-FFF2-40B4-BE49-F238E27FC236}">
                <a16:creationId xmlns:a16="http://schemas.microsoft.com/office/drawing/2014/main" id="{FFDB105E-30D6-6792-8924-7F3DF406C0A8}"/>
              </a:ext>
            </a:extLst>
          </p:cNvPr>
          <p:cNvSpPr txBox="1"/>
          <p:nvPr/>
        </p:nvSpPr>
        <p:spPr>
          <a:xfrm>
            <a:off x="2862943" y="2394917"/>
            <a:ext cx="2542509" cy="707886"/>
          </a:xfrm>
          <a:prstGeom prst="rect">
            <a:avLst/>
          </a:prstGeom>
          <a:solidFill>
            <a:srgbClr val="FFF698">
              <a:alpha val="74902"/>
            </a:srgbClr>
          </a:solidFill>
        </p:spPr>
        <p:txBody>
          <a:bodyPr wrap="square" rtlCol="0">
            <a:spAutoFit/>
          </a:bodyPr>
          <a:lstStyle/>
          <a:p>
            <a:r>
              <a:rPr kumimoji="1" lang="en-US" altLang="ja-FR" sz="2000" dirty="0">
                <a:solidFill>
                  <a:srgbClr val="C00000"/>
                </a:solidFill>
              </a:rPr>
              <a:t>arcmin-arcsec localization, redshift</a:t>
            </a:r>
          </a:p>
        </p:txBody>
      </p:sp>
      <p:sp>
        <p:nvSpPr>
          <p:cNvPr id="45" name="テキスト ボックス 44">
            <a:extLst>
              <a:ext uri="{FF2B5EF4-FFF2-40B4-BE49-F238E27FC236}">
                <a16:creationId xmlns:a16="http://schemas.microsoft.com/office/drawing/2014/main" id="{D84C39D9-6087-ED09-4F49-BC010AA69F6C}"/>
              </a:ext>
            </a:extLst>
          </p:cNvPr>
          <p:cNvSpPr txBox="1"/>
          <p:nvPr/>
        </p:nvSpPr>
        <p:spPr>
          <a:xfrm>
            <a:off x="7305913" y="3853063"/>
            <a:ext cx="2950029" cy="400110"/>
          </a:xfrm>
          <a:prstGeom prst="rect">
            <a:avLst/>
          </a:prstGeom>
          <a:solidFill>
            <a:schemeClr val="bg1">
              <a:lumMod val="95000"/>
            </a:schemeClr>
          </a:solidFill>
        </p:spPr>
        <p:txBody>
          <a:bodyPr wrap="square" rtlCol="0">
            <a:spAutoFit/>
          </a:bodyPr>
          <a:lstStyle/>
          <a:p>
            <a:r>
              <a:rPr kumimoji="1" lang="en-US" altLang="ja-FR" sz="2000" dirty="0"/>
              <a:t>Large Area Telescope</a:t>
            </a:r>
            <a:endParaRPr kumimoji="1" lang="ja-FR" altLang="en-US" sz="2000" dirty="0"/>
          </a:p>
        </p:txBody>
      </p:sp>
      <p:pic>
        <p:nvPicPr>
          <p:cNvPr id="46" name="図 45" descr="南極の巨大ニュートリノ観測装置『IceCube』と「宇宙人からの通信」 | WIRED.jp">
            <a:extLst>
              <a:ext uri="{FF2B5EF4-FFF2-40B4-BE49-F238E27FC236}">
                <a16:creationId xmlns:a16="http://schemas.microsoft.com/office/drawing/2014/main" id="{FF86F2D9-F9F0-4CC3-A761-4EE1F7564CEA}"/>
              </a:ext>
            </a:extLst>
          </p:cNvPr>
          <p:cNvPicPr>
            <a:picLocks noChangeAspect="1"/>
          </p:cNvPicPr>
          <p:nvPr/>
        </p:nvPicPr>
        <p:blipFill>
          <a:blip r:embed="rId4"/>
          <a:stretch>
            <a:fillRect/>
          </a:stretch>
        </p:blipFill>
        <p:spPr>
          <a:xfrm>
            <a:off x="3560225" y="4722451"/>
            <a:ext cx="1312636" cy="1769773"/>
          </a:xfrm>
          <a:prstGeom prst="rect">
            <a:avLst/>
          </a:prstGeom>
        </p:spPr>
      </p:pic>
      <p:pic>
        <p:nvPicPr>
          <p:cNvPr id="3" name="図 2" descr="News | Gravitational waves from a binary black hole merger observed by LIGO  and Virgo | LIGO Lab | Caltech">
            <a:extLst>
              <a:ext uri="{FF2B5EF4-FFF2-40B4-BE49-F238E27FC236}">
                <a16:creationId xmlns:a16="http://schemas.microsoft.com/office/drawing/2014/main" id="{AC98D917-FD07-2FEF-0F08-714C7026DCD5}"/>
              </a:ext>
            </a:extLst>
          </p:cNvPr>
          <p:cNvPicPr>
            <a:picLocks noChangeAspect="1"/>
          </p:cNvPicPr>
          <p:nvPr/>
        </p:nvPicPr>
        <p:blipFill>
          <a:blip r:embed="rId5"/>
          <a:stretch>
            <a:fillRect/>
          </a:stretch>
        </p:blipFill>
        <p:spPr>
          <a:xfrm>
            <a:off x="203200" y="4722874"/>
            <a:ext cx="2659743" cy="1497178"/>
          </a:xfrm>
          <a:prstGeom prst="rect">
            <a:avLst/>
          </a:prstGeom>
        </p:spPr>
      </p:pic>
      <p:cxnSp>
        <p:nvCxnSpPr>
          <p:cNvPr id="5" name="直線矢印コネクタ 4">
            <a:extLst>
              <a:ext uri="{FF2B5EF4-FFF2-40B4-BE49-F238E27FC236}">
                <a16:creationId xmlns:a16="http://schemas.microsoft.com/office/drawing/2014/main" id="{E4EC2C3D-1F95-77A5-0B79-2417C8F02137}"/>
              </a:ext>
            </a:extLst>
          </p:cNvPr>
          <p:cNvCxnSpPr>
            <a:cxnSpLocks/>
          </p:cNvCxnSpPr>
          <p:nvPr/>
        </p:nvCxnSpPr>
        <p:spPr>
          <a:xfrm>
            <a:off x="1602565" y="3672114"/>
            <a:ext cx="99217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72CA28CF-5BDD-6865-DF7F-0E2C061F88CB}"/>
              </a:ext>
            </a:extLst>
          </p:cNvPr>
          <p:cNvSpPr txBox="1"/>
          <p:nvPr/>
        </p:nvSpPr>
        <p:spPr>
          <a:xfrm>
            <a:off x="3581401" y="6356350"/>
            <a:ext cx="1027845" cy="369332"/>
          </a:xfrm>
          <a:prstGeom prst="rect">
            <a:avLst/>
          </a:prstGeom>
          <a:noFill/>
        </p:spPr>
        <p:txBody>
          <a:bodyPr wrap="none" rtlCol="0">
            <a:spAutoFit/>
          </a:bodyPr>
          <a:lstStyle/>
          <a:p>
            <a:r>
              <a:rPr kumimoji="1" lang="en-US" altLang="ja-FR" dirty="0"/>
              <a:t>IceCube</a:t>
            </a:r>
            <a:endParaRPr kumimoji="1" lang="ja-FR" altLang="en-US" dirty="0"/>
          </a:p>
        </p:txBody>
      </p:sp>
      <p:sp>
        <p:nvSpPr>
          <p:cNvPr id="10" name="テキスト ボックス 9">
            <a:extLst>
              <a:ext uri="{FF2B5EF4-FFF2-40B4-BE49-F238E27FC236}">
                <a16:creationId xmlns:a16="http://schemas.microsoft.com/office/drawing/2014/main" id="{F7444EB9-4367-3883-AE2B-AF8D9CF0F073}"/>
              </a:ext>
            </a:extLst>
          </p:cNvPr>
          <p:cNvSpPr txBox="1"/>
          <p:nvPr/>
        </p:nvSpPr>
        <p:spPr>
          <a:xfrm>
            <a:off x="203200" y="6307558"/>
            <a:ext cx="691215" cy="369332"/>
          </a:xfrm>
          <a:prstGeom prst="rect">
            <a:avLst/>
          </a:prstGeom>
          <a:noFill/>
        </p:spPr>
        <p:txBody>
          <a:bodyPr wrap="none" rtlCol="0">
            <a:spAutoFit/>
          </a:bodyPr>
          <a:lstStyle/>
          <a:p>
            <a:r>
              <a:rPr kumimoji="1" lang="en-US" altLang="ja-FR" dirty="0"/>
              <a:t>LIGO</a:t>
            </a:r>
            <a:endParaRPr kumimoji="1" lang="ja-FR" altLang="en-US" dirty="0"/>
          </a:p>
        </p:txBody>
      </p:sp>
      <p:sp>
        <p:nvSpPr>
          <p:cNvPr id="11" name="爆発 2 10">
            <a:extLst>
              <a:ext uri="{FF2B5EF4-FFF2-40B4-BE49-F238E27FC236}">
                <a16:creationId xmlns:a16="http://schemas.microsoft.com/office/drawing/2014/main" id="{F8B099D0-EAF7-A324-69F0-F8DE1C26456E}"/>
              </a:ext>
            </a:extLst>
          </p:cNvPr>
          <p:cNvSpPr/>
          <p:nvPr/>
        </p:nvSpPr>
        <p:spPr>
          <a:xfrm>
            <a:off x="1384904" y="3405172"/>
            <a:ext cx="595086" cy="582796"/>
          </a:xfrm>
          <a:prstGeom prst="irregularSeal2">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3" name="テキスト ボックス 12">
            <a:extLst>
              <a:ext uri="{FF2B5EF4-FFF2-40B4-BE49-F238E27FC236}">
                <a16:creationId xmlns:a16="http://schemas.microsoft.com/office/drawing/2014/main" id="{28C82D4D-33D7-CA3C-DCEA-FF875F4B18A1}"/>
              </a:ext>
            </a:extLst>
          </p:cNvPr>
          <p:cNvSpPr txBox="1"/>
          <p:nvPr/>
        </p:nvSpPr>
        <p:spPr>
          <a:xfrm>
            <a:off x="439662" y="3054954"/>
            <a:ext cx="2370842" cy="369332"/>
          </a:xfrm>
          <a:prstGeom prst="rect">
            <a:avLst/>
          </a:prstGeom>
          <a:noFill/>
        </p:spPr>
        <p:txBody>
          <a:bodyPr wrap="none" rtlCol="0">
            <a:spAutoFit/>
          </a:bodyPr>
          <a:lstStyle/>
          <a:p>
            <a:r>
              <a:rPr kumimoji="1" lang="en-US" altLang="ja-FR" dirty="0"/>
              <a:t>Detection in soft X-ray</a:t>
            </a:r>
            <a:endParaRPr kumimoji="1" lang="ja-FR" altLang="en-US" dirty="0"/>
          </a:p>
        </p:txBody>
      </p:sp>
      <p:sp>
        <p:nvSpPr>
          <p:cNvPr id="14" name="円弧 13">
            <a:extLst>
              <a:ext uri="{FF2B5EF4-FFF2-40B4-BE49-F238E27FC236}">
                <a16:creationId xmlns:a16="http://schemas.microsoft.com/office/drawing/2014/main" id="{810879B4-0D9B-64B1-79A6-52BF7E907228}"/>
              </a:ext>
            </a:extLst>
          </p:cNvPr>
          <p:cNvSpPr>
            <a:spLocks noGrp="1"/>
          </p:cNvSpPr>
          <p:nvPr/>
        </p:nvSpPr>
        <p:spPr>
          <a:xfrm rot="9360384">
            <a:off x="1240943" y="3210614"/>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5" name="円弧 14">
            <a:extLst>
              <a:ext uri="{FF2B5EF4-FFF2-40B4-BE49-F238E27FC236}">
                <a16:creationId xmlns:a16="http://schemas.microsoft.com/office/drawing/2014/main" id="{632E46F2-C82B-6205-5911-25D8BDA3311F}"/>
              </a:ext>
            </a:extLst>
          </p:cNvPr>
          <p:cNvSpPr>
            <a:spLocks noGrp="1"/>
          </p:cNvSpPr>
          <p:nvPr/>
        </p:nvSpPr>
        <p:spPr>
          <a:xfrm rot="9360384">
            <a:off x="1232476" y="336766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6" name="円弧 15">
            <a:extLst>
              <a:ext uri="{FF2B5EF4-FFF2-40B4-BE49-F238E27FC236}">
                <a16:creationId xmlns:a16="http://schemas.microsoft.com/office/drawing/2014/main" id="{DD3A96F3-7056-A8D9-6799-665DAFF5BE3F}"/>
              </a:ext>
            </a:extLst>
          </p:cNvPr>
          <p:cNvSpPr>
            <a:spLocks noGrp="1"/>
          </p:cNvSpPr>
          <p:nvPr/>
        </p:nvSpPr>
        <p:spPr>
          <a:xfrm rot="9360384">
            <a:off x="1224009" y="3567162"/>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7" name="フリーフォーム 16">
            <a:extLst>
              <a:ext uri="{FF2B5EF4-FFF2-40B4-BE49-F238E27FC236}">
                <a16:creationId xmlns:a16="http://schemas.microsoft.com/office/drawing/2014/main" id="{43954C33-CDA8-4E70-5A4C-7CFBBB18483B}"/>
              </a:ext>
            </a:extLst>
          </p:cNvPr>
          <p:cNvSpPr>
            <a:spLocks noGrp="1"/>
          </p:cNvSpPr>
          <p:nvPr/>
        </p:nvSpPr>
        <p:spPr>
          <a:xfrm rot="2057572">
            <a:off x="1828998" y="4320006"/>
            <a:ext cx="1856640" cy="130693"/>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 name="テキスト ボックス 17">
            <a:extLst>
              <a:ext uri="{FF2B5EF4-FFF2-40B4-BE49-F238E27FC236}">
                <a16:creationId xmlns:a16="http://schemas.microsoft.com/office/drawing/2014/main" id="{53EB5EB8-C72A-B731-8248-1A52B763F990}"/>
              </a:ext>
            </a:extLst>
          </p:cNvPr>
          <p:cNvSpPr txBox="1"/>
          <p:nvPr/>
        </p:nvSpPr>
        <p:spPr>
          <a:xfrm>
            <a:off x="2742124" y="4025746"/>
            <a:ext cx="1021433" cy="369332"/>
          </a:xfrm>
          <a:prstGeom prst="rect">
            <a:avLst/>
          </a:prstGeom>
          <a:noFill/>
        </p:spPr>
        <p:txBody>
          <a:bodyPr wrap="none" rtlCol="0">
            <a:spAutoFit/>
          </a:bodyPr>
          <a:lstStyle/>
          <a:p>
            <a:r>
              <a:rPr kumimoji="1" lang="en-US" altLang="ja-FR" dirty="0">
                <a:solidFill>
                  <a:srgbClr val="000FED"/>
                </a:solidFill>
              </a:rPr>
              <a:t>neutrino</a:t>
            </a:r>
            <a:endParaRPr kumimoji="1" lang="ja-FR" altLang="en-US" dirty="0">
              <a:solidFill>
                <a:srgbClr val="000FED"/>
              </a:solidFill>
            </a:endParaRPr>
          </a:p>
        </p:txBody>
      </p:sp>
      <p:sp>
        <p:nvSpPr>
          <p:cNvPr id="19" name="テキスト ボックス 18">
            <a:extLst>
              <a:ext uri="{FF2B5EF4-FFF2-40B4-BE49-F238E27FC236}">
                <a16:creationId xmlns:a16="http://schemas.microsoft.com/office/drawing/2014/main" id="{2D121A3D-98B4-B891-C3A4-D3299FAF4948}"/>
              </a:ext>
            </a:extLst>
          </p:cNvPr>
          <p:cNvSpPr txBox="1"/>
          <p:nvPr/>
        </p:nvSpPr>
        <p:spPr>
          <a:xfrm>
            <a:off x="689691" y="4003717"/>
            <a:ext cx="552587" cy="369332"/>
          </a:xfrm>
          <a:prstGeom prst="rect">
            <a:avLst/>
          </a:prstGeom>
          <a:noFill/>
        </p:spPr>
        <p:txBody>
          <a:bodyPr wrap="none" rtlCol="0">
            <a:spAutoFit/>
          </a:bodyPr>
          <a:lstStyle/>
          <a:p>
            <a:r>
              <a:rPr kumimoji="1" lang="en-US" altLang="ja-FR" dirty="0">
                <a:solidFill>
                  <a:schemeClr val="accent1"/>
                </a:solidFill>
              </a:rPr>
              <a:t>GW</a:t>
            </a:r>
            <a:endParaRPr kumimoji="1" lang="ja-FR" altLang="en-US" dirty="0">
              <a:solidFill>
                <a:schemeClr val="accent1"/>
              </a:solidFill>
            </a:endParaRPr>
          </a:p>
        </p:txBody>
      </p:sp>
      <p:sp>
        <p:nvSpPr>
          <p:cNvPr id="22" name="テキスト ボックス 21">
            <a:extLst>
              <a:ext uri="{FF2B5EF4-FFF2-40B4-BE49-F238E27FC236}">
                <a16:creationId xmlns:a16="http://schemas.microsoft.com/office/drawing/2014/main" id="{F56A5801-CD72-B470-B6BC-217B6521F8E5}"/>
              </a:ext>
            </a:extLst>
          </p:cNvPr>
          <p:cNvSpPr txBox="1"/>
          <p:nvPr/>
        </p:nvSpPr>
        <p:spPr>
          <a:xfrm>
            <a:off x="3763557" y="4259899"/>
            <a:ext cx="2950029" cy="400110"/>
          </a:xfrm>
          <a:prstGeom prst="rect">
            <a:avLst/>
          </a:prstGeom>
          <a:solidFill>
            <a:schemeClr val="accent1">
              <a:lumMod val="20000"/>
              <a:lumOff val="80000"/>
            </a:schemeClr>
          </a:solidFill>
        </p:spPr>
        <p:txBody>
          <a:bodyPr wrap="square" rtlCol="0">
            <a:spAutoFit/>
          </a:bodyPr>
          <a:lstStyle/>
          <a:p>
            <a:r>
              <a:rPr kumimoji="1" lang="en-US" altLang="ja-FR" sz="2000" dirty="0"/>
              <a:t>a few -10 deg localization</a:t>
            </a:r>
            <a:endParaRPr kumimoji="1" lang="ja-FR" altLang="en-US" sz="2000" dirty="0"/>
          </a:p>
        </p:txBody>
      </p:sp>
      <p:sp>
        <p:nvSpPr>
          <p:cNvPr id="24" name="テキスト ボックス 23">
            <a:extLst>
              <a:ext uri="{FF2B5EF4-FFF2-40B4-BE49-F238E27FC236}">
                <a16:creationId xmlns:a16="http://schemas.microsoft.com/office/drawing/2014/main" id="{AF9CAF99-ABC0-2F15-97AC-5493A797CF54}"/>
              </a:ext>
            </a:extLst>
          </p:cNvPr>
          <p:cNvSpPr txBox="1"/>
          <p:nvPr/>
        </p:nvSpPr>
        <p:spPr>
          <a:xfrm>
            <a:off x="127550" y="4707845"/>
            <a:ext cx="2950029" cy="400110"/>
          </a:xfrm>
          <a:prstGeom prst="rect">
            <a:avLst/>
          </a:prstGeom>
          <a:solidFill>
            <a:schemeClr val="accent1">
              <a:lumMod val="20000"/>
              <a:lumOff val="80000"/>
            </a:schemeClr>
          </a:solidFill>
        </p:spPr>
        <p:txBody>
          <a:bodyPr wrap="square" rtlCol="0">
            <a:spAutoFit/>
          </a:bodyPr>
          <a:lstStyle/>
          <a:p>
            <a:r>
              <a:rPr kumimoji="1" lang="en-US" altLang="ja-FR" sz="2000" dirty="0"/>
              <a:t>&lt; 1000</a:t>
            </a:r>
            <a:r>
              <a:rPr kumimoji="1" lang="en-US" altLang="ja-FR" sz="2000" baseline="30000" dirty="0"/>
              <a:t>2</a:t>
            </a:r>
            <a:r>
              <a:rPr kumimoji="1" lang="en-US" altLang="ja-FR" sz="2000" dirty="0"/>
              <a:t> deg localization</a:t>
            </a:r>
            <a:endParaRPr kumimoji="1" lang="ja-FR" altLang="en-US" sz="2000" dirty="0"/>
          </a:p>
        </p:txBody>
      </p:sp>
      <p:cxnSp>
        <p:nvCxnSpPr>
          <p:cNvPr id="26" name="直線コネクタ 25">
            <a:extLst>
              <a:ext uri="{FF2B5EF4-FFF2-40B4-BE49-F238E27FC236}">
                <a16:creationId xmlns:a16="http://schemas.microsoft.com/office/drawing/2014/main" id="{DFFDEAA3-A0FC-A6BC-3A07-5392C10081E8}"/>
              </a:ext>
            </a:extLst>
          </p:cNvPr>
          <p:cNvCxnSpPr/>
          <p:nvPr/>
        </p:nvCxnSpPr>
        <p:spPr>
          <a:xfrm>
            <a:off x="5869695" y="352112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E1AAA6C3-4EBA-4C54-14DE-DEED7FA19B0E}"/>
              </a:ext>
            </a:extLst>
          </p:cNvPr>
          <p:cNvSpPr txBox="1"/>
          <p:nvPr/>
        </p:nvSpPr>
        <p:spPr>
          <a:xfrm>
            <a:off x="3252840" y="3149811"/>
            <a:ext cx="1850297" cy="400110"/>
          </a:xfrm>
          <a:prstGeom prst="rect">
            <a:avLst/>
          </a:prstGeom>
          <a:noFill/>
        </p:spPr>
        <p:txBody>
          <a:bodyPr wrap="square">
            <a:spAutoFit/>
          </a:bodyPr>
          <a:lstStyle/>
          <a:p>
            <a:r>
              <a:rPr kumimoji="1" lang="en-US" altLang="ja-FR" sz="2000" dirty="0"/>
              <a:t>~10 min</a:t>
            </a:r>
            <a:endParaRPr kumimoji="1" lang="ja-FR" altLang="en-US" sz="2000" dirty="0"/>
          </a:p>
        </p:txBody>
      </p:sp>
      <p:cxnSp>
        <p:nvCxnSpPr>
          <p:cNvPr id="30" name="直線コネクタ 29">
            <a:extLst>
              <a:ext uri="{FF2B5EF4-FFF2-40B4-BE49-F238E27FC236}">
                <a16:creationId xmlns:a16="http://schemas.microsoft.com/office/drawing/2014/main" id="{B87B4AC1-49D1-DDE4-7AC2-CDA864EBBE43}"/>
              </a:ext>
            </a:extLst>
          </p:cNvPr>
          <p:cNvCxnSpPr>
            <a:cxnSpLocks/>
          </p:cNvCxnSpPr>
          <p:nvPr/>
        </p:nvCxnSpPr>
        <p:spPr>
          <a:xfrm>
            <a:off x="3763557" y="3524756"/>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7D6BA36D-98A7-5BCC-5B1D-67C3EFCBA6F1}"/>
              </a:ext>
            </a:extLst>
          </p:cNvPr>
          <p:cNvSpPr txBox="1"/>
          <p:nvPr/>
        </p:nvSpPr>
        <p:spPr>
          <a:xfrm>
            <a:off x="5673447" y="2408623"/>
            <a:ext cx="2631887" cy="646331"/>
          </a:xfrm>
          <a:prstGeom prst="rect">
            <a:avLst/>
          </a:prstGeom>
          <a:solidFill>
            <a:schemeClr val="accent2">
              <a:lumMod val="20000"/>
              <a:lumOff val="80000"/>
            </a:schemeClr>
          </a:solidFill>
        </p:spPr>
        <p:txBody>
          <a:bodyPr wrap="square" rtlCol="0">
            <a:spAutoFit/>
          </a:bodyPr>
          <a:lstStyle/>
          <a:p>
            <a:r>
              <a:rPr kumimoji="1" lang="en-US" altLang="ja-FR" dirty="0"/>
              <a:t>MM event coincidence confirmed in GCN</a:t>
            </a:r>
            <a:endParaRPr kumimoji="1" lang="ja-FR" altLang="en-US" dirty="0"/>
          </a:p>
        </p:txBody>
      </p:sp>
      <p:sp>
        <p:nvSpPr>
          <p:cNvPr id="33" name="テキスト ボックス 32">
            <a:extLst>
              <a:ext uri="{FF2B5EF4-FFF2-40B4-BE49-F238E27FC236}">
                <a16:creationId xmlns:a16="http://schemas.microsoft.com/office/drawing/2014/main" id="{8CEE826C-0BBF-A1BF-153B-FE8FD431A426}"/>
              </a:ext>
            </a:extLst>
          </p:cNvPr>
          <p:cNvSpPr txBox="1"/>
          <p:nvPr/>
        </p:nvSpPr>
        <p:spPr>
          <a:xfrm>
            <a:off x="5559704" y="3148172"/>
            <a:ext cx="832279" cy="400110"/>
          </a:xfrm>
          <a:prstGeom prst="rect">
            <a:avLst/>
          </a:prstGeom>
          <a:noFill/>
        </p:spPr>
        <p:txBody>
          <a:bodyPr wrap="none" rtlCol="0">
            <a:spAutoFit/>
          </a:bodyPr>
          <a:lstStyle/>
          <a:p>
            <a:r>
              <a:rPr kumimoji="1" lang="en-US" altLang="ja-FR" sz="2000" dirty="0"/>
              <a:t>~hour</a:t>
            </a:r>
            <a:endParaRPr kumimoji="1" lang="ja-FR" altLang="en-US" sz="2000" dirty="0"/>
          </a:p>
        </p:txBody>
      </p:sp>
      <p:cxnSp>
        <p:nvCxnSpPr>
          <p:cNvPr id="34" name="直線コネクタ 33">
            <a:extLst>
              <a:ext uri="{FF2B5EF4-FFF2-40B4-BE49-F238E27FC236}">
                <a16:creationId xmlns:a16="http://schemas.microsoft.com/office/drawing/2014/main" id="{24CF1C89-1B5E-A353-1BDF-92548EBDAEF3}"/>
              </a:ext>
            </a:extLst>
          </p:cNvPr>
          <p:cNvCxnSpPr/>
          <p:nvPr/>
        </p:nvCxnSpPr>
        <p:spPr>
          <a:xfrm>
            <a:off x="8736654" y="347665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18C99CE6-3A94-8797-89C7-630A95C3657B}"/>
              </a:ext>
            </a:extLst>
          </p:cNvPr>
          <p:cNvSpPr txBox="1"/>
          <p:nvPr/>
        </p:nvSpPr>
        <p:spPr>
          <a:xfrm>
            <a:off x="8426663" y="3103702"/>
            <a:ext cx="954813" cy="400110"/>
          </a:xfrm>
          <a:prstGeom prst="rect">
            <a:avLst/>
          </a:prstGeom>
          <a:noFill/>
        </p:spPr>
        <p:txBody>
          <a:bodyPr wrap="none" rtlCol="0">
            <a:spAutoFit/>
          </a:bodyPr>
          <a:lstStyle/>
          <a:p>
            <a:r>
              <a:rPr kumimoji="1" lang="en-US" altLang="ja-FR" sz="2000" dirty="0"/>
              <a:t>~hours</a:t>
            </a:r>
            <a:endParaRPr kumimoji="1" lang="ja-FR" altLang="en-US" sz="2000" dirty="0"/>
          </a:p>
        </p:txBody>
      </p:sp>
      <p:cxnSp>
        <p:nvCxnSpPr>
          <p:cNvPr id="36" name="直線コネクタ 35">
            <a:extLst>
              <a:ext uri="{FF2B5EF4-FFF2-40B4-BE49-F238E27FC236}">
                <a16:creationId xmlns:a16="http://schemas.microsoft.com/office/drawing/2014/main" id="{01062E63-6D37-86EC-5012-A49C7F390424}"/>
              </a:ext>
            </a:extLst>
          </p:cNvPr>
          <p:cNvCxnSpPr/>
          <p:nvPr/>
        </p:nvCxnSpPr>
        <p:spPr>
          <a:xfrm>
            <a:off x="10659456" y="3476659"/>
            <a:ext cx="0" cy="30196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8CCC656A-82E4-69DB-38C4-334D2BC9B2EA}"/>
              </a:ext>
            </a:extLst>
          </p:cNvPr>
          <p:cNvSpPr txBox="1"/>
          <p:nvPr/>
        </p:nvSpPr>
        <p:spPr>
          <a:xfrm>
            <a:off x="10349465" y="3103702"/>
            <a:ext cx="840166" cy="400110"/>
          </a:xfrm>
          <a:prstGeom prst="rect">
            <a:avLst/>
          </a:prstGeom>
          <a:noFill/>
        </p:spPr>
        <p:txBody>
          <a:bodyPr wrap="none" rtlCol="0">
            <a:spAutoFit/>
          </a:bodyPr>
          <a:lstStyle/>
          <a:p>
            <a:r>
              <a:rPr kumimoji="1" lang="en-US" altLang="ja-FR" sz="2000" dirty="0"/>
              <a:t>~days</a:t>
            </a:r>
            <a:endParaRPr kumimoji="1" lang="ja-FR" altLang="en-US" sz="2000" dirty="0"/>
          </a:p>
        </p:txBody>
      </p:sp>
      <p:pic>
        <p:nvPicPr>
          <p:cNvPr id="40" name="図 39" descr="ジェイムズ・ウェッブ宇宙望遠鏡 - Wikipedia">
            <a:extLst>
              <a:ext uri="{FF2B5EF4-FFF2-40B4-BE49-F238E27FC236}">
                <a16:creationId xmlns:a16="http://schemas.microsoft.com/office/drawing/2014/main" id="{94BF3355-9FE1-EE1A-FCD8-642C4AD7B865}"/>
              </a:ext>
            </a:extLst>
          </p:cNvPr>
          <p:cNvPicPr>
            <a:picLocks noChangeAspect="1"/>
          </p:cNvPicPr>
          <p:nvPr/>
        </p:nvPicPr>
        <p:blipFill>
          <a:blip r:embed="rId6"/>
          <a:stretch>
            <a:fillRect/>
          </a:stretch>
        </p:blipFill>
        <p:spPr>
          <a:xfrm>
            <a:off x="10012638" y="1453252"/>
            <a:ext cx="1703225" cy="1362580"/>
          </a:xfrm>
          <a:prstGeom prst="rect">
            <a:avLst/>
          </a:prstGeom>
        </p:spPr>
      </p:pic>
      <p:grpSp>
        <p:nvGrpSpPr>
          <p:cNvPr id="48" name="グループ化 47">
            <a:extLst>
              <a:ext uri="{FF2B5EF4-FFF2-40B4-BE49-F238E27FC236}">
                <a16:creationId xmlns:a16="http://schemas.microsoft.com/office/drawing/2014/main" id="{AA649158-C1E3-D6D1-51E9-5C16F484AE8B}"/>
              </a:ext>
            </a:extLst>
          </p:cNvPr>
          <p:cNvGrpSpPr/>
          <p:nvPr/>
        </p:nvGrpSpPr>
        <p:grpSpPr>
          <a:xfrm>
            <a:off x="7534577" y="4296488"/>
            <a:ext cx="4298730" cy="1323942"/>
            <a:chOff x="7225612" y="4311645"/>
            <a:chExt cx="5350091" cy="1647745"/>
          </a:xfrm>
        </p:grpSpPr>
        <p:pic>
          <p:nvPicPr>
            <p:cNvPr id="20" name="図 19" descr="すばる望遠鏡 | 国立天文台(NAOJ)">
              <a:extLst>
                <a:ext uri="{FF2B5EF4-FFF2-40B4-BE49-F238E27FC236}">
                  <a16:creationId xmlns:a16="http://schemas.microsoft.com/office/drawing/2014/main" id="{31DE8970-6281-1480-E197-62584CBF4DD1}"/>
                </a:ext>
              </a:extLst>
            </p:cNvPr>
            <p:cNvPicPr>
              <a:picLocks noChangeAspect="1"/>
            </p:cNvPicPr>
            <p:nvPr/>
          </p:nvPicPr>
          <p:blipFill>
            <a:blip r:embed="rId7"/>
            <a:srcRect l="14243" r="14200"/>
            <a:stretch>
              <a:fillRect/>
            </a:stretch>
          </p:blipFill>
          <p:spPr>
            <a:xfrm>
              <a:off x="7225612" y="4329254"/>
              <a:ext cx="1555315" cy="1630136"/>
            </a:xfrm>
            <a:prstGeom prst="rect">
              <a:avLst/>
            </a:prstGeom>
          </p:spPr>
        </p:pic>
        <p:pic>
          <p:nvPicPr>
            <p:cNvPr id="41" name="図 40" descr="Giant Magellan Telescope - Wikipedia">
              <a:extLst>
                <a:ext uri="{FF2B5EF4-FFF2-40B4-BE49-F238E27FC236}">
                  <a16:creationId xmlns:a16="http://schemas.microsoft.com/office/drawing/2014/main" id="{FC059280-BFBF-33F3-487C-F196811B0138}"/>
                </a:ext>
              </a:extLst>
            </p:cNvPr>
            <p:cNvPicPr>
              <a:picLocks noChangeAspect="1"/>
            </p:cNvPicPr>
            <p:nvPr/>
          </p:nvPicPr>
          <p:blipFill>
            <a:blip r:embed="rId8"/>
            <a:srcRect l="25901" t="14887" r="24587" b="1040"/>
            <a:stretch>
              <a:fillRect/>
            </a:stretch>
          </p:blipFill>
          <p:spPr>
            <a:xfrm>
              <a:off x="8862356" y="4311645"/>
              <a:ext cx="1727284" cy="1647741"/>
            </a:xfrm>
            <a:prstGeom prst="rect">
              <a:avLst/>
            </a:prstGeom>
          </p:spPr>
        </p:pic>
        <p:pic>
          <p:nvPicPr>
            <p:cNvPr id="47" name="図 46" descr="30メートル望遠鏡 - Wikipedia">
              <a:extLst>
                <a:ext uri="{FF2B5EF4-FFF2-40B4-BE49-F238E27FC236}">
                  <a16:creationId xmlns:a16="http://schemas.microsoft.com/office/drawing/2014/main" id="{5727AC80-E22C-A217-BB94-DA617000A6F0}"/>
                </a:ext>
              </a:extLst>
            </p:cNvPr>
            <p:cNvPicPr>
              <a:picLocks noChangeAspect="1"/>
            </p:cNvPicPr>
            <p:nvPr/>
          </p:nvPicPr>
          <p:blipFill>
            <a:blip r:embed="rId9"/>
            <a:srcRect l="10715" r="29454" b="9847"/>
            <a:stretch>
              <a:fillRect/>
            </a:stretch>
          </p:blipFill>
          <p:spPr>
            <a:xfrm>
              <a:off x="10659456" y="4324991"/>
              <a:ext cx="1916247" cy="1621047"/>
            </a:xfrm>
            <a:prstGeom prst="rect">
              <a:avLst/>
            </a:prstGeom>
          </p:spPr>
        </p:pic>
      </p:grpSp>
      <p:sp>
        <p:nvSpPr>
          <p:cNvPr id="49" name="テキスト ボックス 48">
            <a:extLst>
              <a:ext uri="{FF2B5EF4-FFF2-40B4-BE49-F238E27FC236}">
                <a16:creationId xmlns:a16="http://schemas.microsoft.com/office/drawing/2014/main" id="{ACD24B84-3E1F-1827-A1AB-CE6D12B01AD9}"/>
              </a:ext>
            </a:extLst>
          </p:cNvPr>
          <p:cNvSpPr txBox="1"/>
          <p:nvPr/>
        </p:nvSpPr>
        <p:spPr>
          <a:xfrm>
            <a:off x="7478481" y="4252330"/>
            <a:ext cx="901209" cy="369332"/>
          </a:xfrm>
          <a:prstGeom prst="rect">
            <a:avLst/>
          </a:prstGeom>
          <a:noFill/>
        </p:spPr>
        <p:txBody>
          <a:bodyPr wrap="none" rtlCol="0">
            <a:spAutoFit/>
          </a:bodyPr>
          <a:lstStyle/>
          <a:p>
            <a:r>
              <a:rPr kumimoji="1" lang="en-US" altLang="ja-FR" dirty="0">
                <a:solidFill>
                  <a:schemeClr val="bg1"/>
                </a:solidFill>
              </a:rPr>
              <a:t>Subaru</a:t>
            </a:r>
            <a:endParaRPr kumimoji="1" lang="ja-FR" altLang="en-US" dirty="0">
              <a:solidFill>
                <a:schemeClr val="bg1"/>
              </a:solidFill>
            </a:endParaRPr>
          </a:p>
        </p:txBody>
      </p:sp>
      <p:sp>
        <p:nvSpPr>
          <p:cNvPr id="50" name="テキスト ボックス 49">
            <a:extLst>
              <a:ext uri="{FF2B5EF4-FFF2-40B4-BE49-F238E27FC236}">
                <a16:creationId xmlns:a16="http://schemas.microsoft.com/office/drawing/2014/main" id="{F6098E7B-70AC-D807-DD54-7BA102F2A9FA}"/>
              </a:ext>
            </a:extLst>
          </p:cNvPr>
          <p:cNvSpPr txBox="1"/>
          <p:nvPr/>
        </p:nvSpPr>
        <p:spPr>
          <a:xfrm>
            <a:off x="8793584" y="4252140"/>
            <a:ext cx="641522" cy="369332"/>
          </a:xfrm>
          <a:prstGeom prst="rect">
            <a:avLst/>
          </a:prstGeom>
          <a:noFill/>
        </p:spPr>
        <p:txBody>
          <a:bodyPr wrap="none" rtlCol="0">
            <a:spAutoFit/>
          </a:bodyPr>
          <a:lstStyle/>
          <a:p>
            <a:r>
              <a:rPr kumimoji="1" lang="en-US" altLang="ja-FR" dirty="0">
                <a:solidFill>
                  <a:schemeClr val="bg1"/>
                </a:solidFill>
              </a:rPr>
              <a:t>GMT</a:t>
            </a:r>
            <a:endParaRPr kumimoji="1" lang="ja-FR" altLang="en-US" dirty="0">
              <a:solidFill>
                <a:schemeClr val="bg1"/>
              </a:solidFill>
            </a:endParaRPr>
          </a:p>
        </p:txBody>
      </p:sp>
      <p:sp>
        <p:nvSpPr>
          <p:cNvPr id="51" name="テキスト ボックス 50">
            <a:extLst>
              <a:ext uri="{FF2B5EF4-FFF2-40B4-BE49-F238E27FC236}">
                <a16:creationId xmlns:a16="http://schemas.microsoft.com/office/drawing/2014/main" id="{5EA5199A-AF09-4F0C-4DA9-A9E611C56846}"/>
              </a:ext>
            </a:extLst>
          </p:cNvPr>
          <p:cNvSpPr txBox="1"/>
          <p:nvPr/>
        </p:nvSpPr>
        <p:spPr>
          <a:xfrm>
            <a:off x="10275628" y="4275288"/>
            <a:ext cx="588623" cy="369332"/>
          </a:xfrm>
          <a:prstGeom prst="rect">
            <a:avLst/>
          </a:prstGeom>
          <a:solidFill>
            <a:srgbClr val="000000">
              <a:alpha val="59216"/>
            </a:srgbClr>
          </a:solidFill>
        </p:spPr>
        <p:txBody>
          <a:bodyPr wrap="none" rtlCol="0">
            <a:spAutoFit/>
          </a:bodyPr>
          <a:lstStyle/>
          <a:p>
            <a:r>
              <a:rPr kumimoji="1" lang="en-US" altLang="ja-FR" dirty="0">
                <a:solidFill>
                  <a:schemeClr val="bg1"/>
                </a:solidFill>
              </a:rPr>
              <a:t>TMT</a:t>
            </a:r>
            <a:endParaRPr kumimoji="1" lang="ja-FR" altLang="en-US" dirty="0">
              <a:solidFill>
                <a:schemeClr val="bg1"/>
              </a:solidFill>
            </a:endParaRPr>
          </a:p>
        </p:txBody>
      </p:sp>
      <p:sp>
        <p:nvSpPr>
          <p:cNvPr id="52" name="テキスト ボックス 51">
            <a:extLst>
              <a:ext uri="{FF2B5EF4-FFF2-40B4-BE49-F238E27FC236}">
                <a16:creationId xmlns:a16="http://schemas.microsoft.com/office/drawing/2014/main" id="{9350C07F-A4A2-B226-B002-8521F4038522}"/>
              </a:ext>
            </a:extLst>
          </p:cNvPr>
          <p:cNvSpPr txBox="1"/>
          <p:nvPr/>
        </p:nvSpPr>
        <p:spPr>
          <a:xfrm>
            <a:off x="10026045" y="1424702"/>
            <a:ext cx="702244" cy="369332"/>
          </a:xfrm>
          <a:prstGeom prst="rect">
            <a:avLst/>
          </a:prstGeom>
          <a:noFill/>
        </p:spPr>
        <p:txBody>
          <a:bodyPr wrap="none" rtlCol="0">
            <a:spAutoFit/>
          </a:bodyPr>
          <a:lstStyle/>
          <a:p>
            <a:r>
              <a:rPr kumimoji="1" lang="en-US" altLang="ja-FR" dirty="0">
                <a:solidFill>
                  <a:schemeClr val="bg1"/>
                </a:solidFill>
              </a:rPr>
              <a:t>JWST</a:t>
            </a:r>
            <a:endParaRPr kumimoji="1" lang="ja-FR" altLang="en-US" dirty="0">
              <a:solidFill>
                <a:schemeClr val="bg1"/>
              </a:solidFill>
            </a:endParaRPr>
          </a:p>
        </p:txBody>
      </p:sp>
      <p:sp>
        <p:nvSpPr>
          <p:cNvPr id="53" name="テキスト ボックス 52">
            <a:extLst>
              <a:ext uri="{FF2B5EF4-FFF2-40B4-BE49-F238E27FC236}">
                <a16:creationId xmlns:a16="http://schemas.microsoft.com/office/drawing/2014/main" id="{7A38FF8E-5265-E01C-0D79-BDA8EB18089C}"/>
              </a:ext>
            </a:extLst>
          </p:cNvPr>
          <p:cNvSpPr txBox="1"/>
          <p:nvPr/>
        </p:nvSpPr>
        <p:spPr>
          <a:xfrm>
            <a:off x="8273659" y="5604156"/>
            <a:ext cx="505267" cy="369332"/>
          </a:xfrm>
          <a:prstGeom prst="rect">
            <a:avLst/>
          </a:prstGeom>
          <a:noFill/>
        </p:spPr>
        <p:txBody>
          <a:bodyPr wrap="none" rtlCol="0">
            <a:spAutoFit/>
          </a:bodyPr>
          <a:lstStyle/>
          <a:p>
            <a:r>
              <a:rPr kumimoji="1" lang="en-US" altLang="ja-FR" dirty="0"/>
              <a:t>8m</a:t>
            </a:r>
            <a:endParaRPr kumimoji="1" lang="ja-FR" altLang="en-US" dirty="0"/>
          </a:p>
        </p:txBody>
      </p:sp>
      <p:sp>
        <p:nvSpPr>
          <p:cNvPr id="54" name="テキスト ボックス 53">
            <a:extLst>
              <a:ext uri="{FF2B5EF4-FFF2-40B4-BE49-F238E27FC236}">
                <a16:creationId xmlns:a16="http://schemas.microsoft.com/office/drawing/2014/main" id="{24E9D93F-34F7-2469-8F29-D2368E9B642B}"/>
              </a:ext>
            </a:extLst>
          </p:cNvPr>
          <p:cNvSpPr txBox="1"/>
          <p:nvPr/>
        </p:nvSpPr>
        <p:spPr>
          <a:xfrm>
            <a:off x="9598925" y="5590626"/>
            <a:ext cx="1847044" cy="369332"/>
          </a:xfrm>
          <a:prstGeom prst="rect">
            <a:avLst/>
          </a:prstGeom>
          <a:noFill/>
        </p:spPr>
        <p:txBody>
          <a:bodyPr wrap="none" rtlCol="0">
            <a:spAutoFit/>
          </a:bodyPr>
          <a:lstStyle/>
          <a:p>
            <a:r>
              <a:rPr kumimoji="1" lang="en-US" altLang="ja-FR" dirty="0"/>
              <a:t>future 30m class</a:t>
            </a:r>
            <a:endParaRPr kumimoji="1" lang="ja-FR" altLang="en-US" dirty="0"/>
          </a:p>
        </p:txBody>
      </p:sp>
      <p:sp>
        <p:nvSpPr>
          <p:cNvPr id="4" name="フッター プレースホルダー 3">
            <a:extLst>
              <a:ext uri="{FF2B5EF4-FFF2-40B4-BE49-F238E27FC236}">
                <a16:creationId xmlns:a16="http://schemas.microsoft.com/office/drawing/2014/main" id="{BDD68581-0C6E-120D-C50B-5B0B528647CB}"/>
              </a:ext>
            </a:extLst>
          </p:cNvPr>
          <p:cNvSpPr>
            <a:spLocks noGrp="1"/>
          </p:cNvSpPr>
          <p:nvPr>
            <p:ph type="ftr" idx="11"/>
          </p:nvPr>
        </p:nvSpPr>
        <p:spPr/>
        <p:txBody>
          <a:bodyPr/>
          <a:lstStyle/>
          <a:p>
            <a:r>
              <a:rPr lang="id-ID"/>
              <a:t>2028/08/30 TeVPA 2026 @Tendo, Yamagata</a:t>
            </a:r>
            <a:endParaRPr lang="id-ID" dirty="0"/>
          </a:p>
        </p:txBody>
      </p:sp>
      <p:sp>
        <p:nvSpPr>
          <p:cNvPr id="6" name="スライド番号プレースホルダー 5">
            <a:extLst>
              <a:ext uri="{FF2B5EF4-FFF2-40B4-BE49-F238E27FC236}">
                <a16:creationId xmlns:a16="http://schemas.microsoft.com/office/drawing/2014/main" id="{7825C31F-4064-DCC4-37D7-92DDA54C7B49}"/>
              </a:ext>
            </a:extLst>
          </p:cNvPr>
          <p:cNvSpPr>
            <a:spLocks noGrp="1"/>
          </p:cNvSpPr>
          <p:nvPr>
            <p:ph type="sldNum" idx="12"/>
          </p:nvPr>
        </p:nvSpPr>
        <p:spPr/>
        <p:txBody>
          <a:bodyPr/>
          <a:lstStyle/>
          <a:p>
            <a:fld id="{FC2FC132-48E3-EF4C-881B-428E46D600FB}" type="slidenum">
              <a:rPr lang="en-US" altLang="ja-FR" smtClean="0"/>
              <a:t>13</a:t>
            </a:fld>
            <a:endParaRPr lang="ja-FR" altLang="en-US" dirty="0"/>
          </a:p>
        </p:txBody>
      </p:sp>
    </p:spTree>
    <p:extLst>
      <p:ext uri="{BB962C8B-B14F-4D97-AF65-F5344CB8AC3E}">
        <p14:creationId xmlns:p14="http://schemas.microsoft.com/office/powerpoint/2010/main" val="3627415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8D2F58-2627-8289-EB2A-78C2B5260990}"/>
              </a:ext>
            </a:extLst>
          </p:cNvPr>
          <p:cNvSpPr>
            <a:spLocks noGrp="1"/>
          </p:cNvSpPr>
          <p:nvPr>
            <p:ph type="title"/>
          </p:nvPr>
        </p:nvSpPr>
        <p:spPr>
          <a:xfrm>
            <a:off x="0" y="0"/>
            <a:ext cx="11277600" cy="647700"/>
          </a:xfrm>
        </p:spPr>
        <p:txBody>
          <a:bodyPr anchor="ctr">
            <a:normAutofit/>
          </a:bodyPr>
          <a:lstStyle/>
          <a:p>
            <a:pPr>
              <a:buNone/>
              <a:defRPr sz="2250" b="0">
                <a:solidFill>
                  <a:srgbClr val="111820"/>
                </a:solidFill>
              </a:defRPr>
            </a:pPr>
            <a:r>
              <a:rPr sz="3600" b="1" dirty="0">
                <a:solidFill>
                  <a:srgbClr val="0B2A3B"/>
                </a:solidFill>
                <a:latin typeface="Bell MT"/>
                <a:ea typeface="Bell MT"/>
                <a:cs typeface="Bell MT"/>
              </a:rPr>
              <a:t>Compact-object merger (BNS / NS–BH)</a:t>
            </a:r>
          </a:p>
        </p:txBody>
      </p:sp>
      <p:sp>
        <p:nvSpPr>
          <p:cNvPr id="5" name="正方形/長方形 4">
            <a:extLst>
              <a:ext uri="{FF2B5EF4-FFF2-40B4-BE49-F238E27FC236}">
                <a16:creationId xmlns:a16="http://schemas.microsoft.com/office/drawing/2014/main" id="{04068FB1-DE7D-6281-63B1-AD3B5C4FE2B9}"/>
              </a:ext>
            </a:extLst>
          </p:cNvPr>
          <p:cNvSpPr>
            <a:spLocks noGrp="1"/>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テキスト ボックス 61">
            <a:extLst>
              <a:ext uri="{FF2B5EF4-FFF2-40B4-BE49-F238E27FC236}">
                <a16:creationId xmlns:a16="http://schemas.microsoft.com/office/drawing/2014/main" id="{0EE047B5-B80C-2160-ED2A-94BECC6492F3}"/>
              </a:ext>
            </a:extLst>
          </p:cNvPr>
          <p:cNvSpPr>
            <a:spLocks noGrp="1"/>
          </p:cNvSpPr>
          <p:nvPr/>
        </p:nvSpPr>
        <p:spPr>
          <a:xfrm>
            <a:off x="-3835" y="805506"/>
            <a:ext cx="1907375" cy="822960"/>
          </a:xfrm>
          <a:prstGeom prst="rect">
            <a:avLst/>
          </a:prstGeom>
          <a:noFill/>
        </p:spPr>
        <p:txBody>
          <a:bodyPr wrap="square">
            <a:spAutoFit/>
          </a:bodyPr>
          <a:lstStyle/>
          <a:p>
            <a:r>
              <a:rPr sz="2400" dirty="0"/>
              <a:t>GW170817 / AT 2017gfo</a:t>
            </a:r>
          </a:p>
        </p:txBody>
      </p:sp>
      <p:sp>
        <p:nvSpPr>
          <p:cNvPr id="65" name="テキスト ボックス 64">
            <a:extLst>
              <a:ext uri="{FF2B5EF4-FFF2-40B4-BE49-F238E27FC236}">
                <a16:creationId xmlns:a16="http://schemas.microsoft.com/office/drawing/2014/main" id="{CC120529-B2FF-FD9C-DB78-24D7E2339239}"/>
              </a:ext>
            </a:extLst>
          </p:cNvPr>
          <p:cNvSpPr>
            <a:spLocks noGrp="1"/>
          </p:cNvSpPr>
          <p:nvPr/>
        </p:nvSpPr>
        <p:spPr>
          <a:xfrm>
            <a:off x="6287775" y="820520"/>
            <a:ext cx="425116" cy="369332"/>
          </a:xfrm>
          <a:prstGeom prst="rect">
            <a:avLst/>
          </a:prstGeom>
          <a:noFill/>
          <a:ln>
            <a:solidFill>
              <a:schemeClr val="tx1"/>
            </a:solidFill>
          </a:ln>
        </p:spPr>
        <p:txBody>
          <a:bodyPr wrap="none">
            <a:spAutoFit/>
          </a:bodyPr>
          <a:lstStyle/>
          <a:p>
            <a:r>
              <a:rPr dirty="0"/>
              <a:t>T0</a:t>
            </a:r>
          </a:p>
        </p:txBody>
      </p:sp>
      <p:sp>
        <p:nvSpPr>
          <p:cNvPr id="78" name="テキスト ボックス 77">
            <a:extLst>
              <a:ext uri="{FF2B5EF4-FFF2-40B4-BE49-F238E27FC236}">
                <a16:creationId xmlns:a16="http://schemas.microsoft.com/office/drawing/2014/main" id="{21C9F790-F69D-E44F-F35D-893B64519E26}"/>
              </a:ext>
            </a:extLst>
          </p:cNvPr>
          <p:cNvSpPr>
            <a:spLocks noGrp="1"/>
          </p:cNvSpPr>
          <p:nvPr/>
        </p:nvSpPr>
        <p:spPr>
          <a:xfrm>
            <a:off x="5784076" y="1509025"/>
            <a:ext cx="2287293" cy="369332"/>
          </a:xfrm>
          <a:prstGeom prst="rect">
            <a:avLst/>
          </a:prstGeom>
          <a:noFill/>
          <a:ln>
            <a:noFill/>
          </a:ln>
        </p:spPr>
        <p:txBody>
          <a:bodyPr wrap="none">
            <a:spAutoFit/>
          </a:bodyPr>
          <a:lstStyle/>
          <a:p>
            <a:r>
              <a:rPr b="1" dirty="0">
                <a:solidFill>
                  <a:srgbClr val="FF0000"/>
                </a:solidFill>
              </a:rPr>
              <a:t>Gravitational waves</a:t>
            </a:r>
          </a:p>
        </p:txBody>
      </p:sp>
      <p:sp>
        <p:nvSpPr>
          <p:cNvPr id="82" name="円弧 81">
            <a:extLst>
              <a:ext uri="{FF2B5EF4-FFF2-40B4-BE49-F238E27FC236}">
                <a16:creationId xmlns:a16="http://schemas.microsoft.com/office/drawing/2014/main" id="{18D6C901-0FF8-515D-8150-251F4FBD9F99}"/>
              </a:ext>
            </a:extLst>
          </p:cNvPr>
          <p:cNvSpPr>
            <a:spLocks noGrp="1"/>
          </p:cNvSpPr>
          <p:nvPr/>
        </p:nvSpPr>
        <p:spPr>
          <a:xfrm rot="337231">
            <a:off x="5425893" y="106857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3" name="円弧 82">
            <a:extLst>
              <a:ext uri="{FF2B5EF4-FFF2-40B4-BE49-F238E27FC236}">
                <a16:creationId xmlns:a16="http://schemas.microsoft.com/office/drawing/2014/main" id="{2A81CC9E-E224-7B7B-2279-DF599924F110}"/>
              </a:ext>
            </a:extLst>
          </p:cNvPr>
          <p:cNvSpPr>
            <a:spLocks noGrp="1"/>
          </p:cNvSpPr>
          <p:nvPr/>
        </p:nvSpPr>
        <p:spPr>
          <a:xfrm rot="337231">
            <a:off x="5518926" y="100053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4" name="円弧 83">
            <a:extLst>
              <a:ext uri="{FF2B5EF4-FFF2-40B4-BE49-F238E27FC236}">
                <a16:creationId xmlns:a16="http://schemas.microsoft.com/office/drawing/2014/main" id="{72E0AD17-28F0-D693-E0F8-335890AE223D}"/>
              </a:ext>
            </a:extLst>
          </p:cNvPr>
          <p:cNvSpPr>
            <a:spLocks noGrp="1"/>
          </p:cNvSpPr>
          <p:nvPr/>
        </p:nvSpPr>
        <p:spPr>
          <a:xfrm rot="337231">
            <a:off x="5625564" y="92303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5" name="テキスト ボックス 94">
            <a:extLst>
              <a:ext uri="{FF2B5EF4-FFF2-40B4-BE49-F238E27FC236}">
                <a16:creationId xmlns:a16="http://schemas.microsoft.com/office/drawing/2014/main" id="{CFEA1384-5D1A-E9D5-B483-479441FE6452}"/>
              </a:ext>
            </a:extLst>
          </p:cNvPr>
          <p:cNvSpPr>
            <a:spLocks noGrp="1"/>
          </p:cNvSpPr>
          <p:nvPr/>
        </p:nvSpPr>
        <p:spPr>
          <a:xfrm>
            <a:off x="6780370" y="934194"/>
            <a:ext cx="3230793" cy="707886"/>
          </a:xfrm>
          <a:prstGeom prst="rect">
            <a:avLst/>
          </a:prstGeom>
          <a:noFill/>
        </p:spPr>
        <p:txBody>
          <a:bodyPr wrap="square">
            <a:spAutoFit/>
          </a:bodyPr>
          <a:lstStyle/>
          <a:p>
            <a:pPr>
              <a:buNone/>
            </a:pPr>
            <a:r>
              <a:rPr sz="2000" b="1" dirty="0">
                <a:solidFill>
                  <a:srgbClr val="002060"/>
                </a:solidFill>
              </a:rPr>
              <a:t>BNS / NS–BH coalescence</a:t>
            </a:r>
          </a:p>
        </p:txBody>
      </p:sp>
      <p:sp>
        <p:nvSpPr>
          <p:cNvPr id="104" name="テキスト ボックス 103">
            <a:extLst>
              <a:ext uri="{FF2B5EF4-FFF2-40B4-BE49-F238E27FC236}">
                <a16:creationId xmlns:a16="http://schemas.microsoft.com/office/drawing/2014/main" id="{D9FC9AC9-B359-B6C3-7295-1A26EC3B3C6E}"/>
              </a:ext>
            </a:extLst>
          </p:cNvPr>
          <p:cNvSpPr>
            <a:spLocks noGrp="1"/>
          </p:cNvSpPr>
          <p:nvPr/>
        </p:nvSpPr>
        <p:spPr>
          <a:xfrm>
            <a:off x="3474416" y="6052525"/>
            <a:ext cx="2270216" cy="372410"/>
          </a:xfrm>
          <a:prstGeom prst="rect">
            <a:avLst/>
          </a:prstGeom>
          <a:noFill/>
        </p:spPr>
        <p:txBody>
          <a:bodyPr wrap="square">
            <a:spAutoFit/>
          </a:bodyPr>
          <a:lstStyle/>
          <a:p>
            <a:endParaRPr/>
          </a:p>
        </p:txBody>
      </p:sp>
      <p:sp>
        <p:nvSpPr>
          <p:cNvPr id="2" name="円/楕円 1">
            <a:extLst>
              <a:ext uri="{FF2B5EF4-FFF2-40B4-BE49-F238E27FC236}">
                <a16:creationId xmlns:a16="http://schemas.microsoft.com/office/drawing/2014/main" id="{8F7BC477-AE83-E71C-D91D-A74004B0C181}"/>
              </a:ext>
            </a:extLst>
          </p:cNvPr>
          <p:cNvSpPr/>
          <p:nvPr/>
        </p:nvSpPr>
        <p:spPr>
          <a:xfrm>
            <a:off x="4798912" y="1046149"/>
            <a:ext cx="376263" cy="364675"/>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円/楕円 2">
            <a:extLst>
              <a:ext uri="{FF2B5EF4-FFF2-40B4-BE49-F238E27FC236}">
                <a16:creationId xmlns:a16="http://schemas.microsoft.com/office/drawing/2014/main" id="{7837293C-D80F-AD28-AAB2-358F622A82F6}"/>
              </a:ext>
            </a:extLst>
          </p:cNvPr>
          <p:cNvSpPr/>
          <p:nvPr/>
        </p:nvSpPr>
        <p:spPr>
          <a:xfrm>
            <a:off x="5332663" y="1483810"/>
            <a:ext cx="326598" cy="316540"/>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円弧 6">
            <a:extLst>
              <a:ext uri="{FF2B5EF4-FFF2-40B4-BE49-F238E27FC236}">
                <a16:creationId xmlns:a16="http://schemas.microsoft.com/office/drawing/2014/main" id="{0BD8DAC9-F050-07FD-9A8B-B685AA109738}"/>
              </a:ext>
            </a:extLst>
          </p:cNvPr>
          <p:cNvSpPr>
            <a:spLocks noGrp="1"/>
          </p:cNvSpPr>
          <p:nvPr/>
        </p:nvSpPr>
        <p:spPr>
          <a:xfrm rot="10800000">
            <a:off x="4398236" y="98718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 name="円弧 7">
            <a:extLst>
              <a:ext uri="{FF2B5EF4-FFF2-40B4-BE49-F238E27FC236}">
                <a16:creationId xmlns:a16="http://schemas.microsoft.com/office/drawing/2014/main" id="{5BB60D7B-BA35-2009-EE78-96CE377DDC3F}"/>
              </a:ext>
            </a:extLst>
          </p:cNvPr>
          <p:cNvSpPr>
            <a:spLocks noGrp="1"/>
          </p:cNvSpPr>
          <p:nvPr/>
        </p:nvSpPr>
        <p:spPr>
          <a:xfrm rot="10800000">
            <a:off x="4491269" y="919155"/>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 name="円弧 8">
            <a:extLst>
              <a:ext uri="{FF2B5EF4-FFF2-40B4-BE49-F238E27FC236}">
                <a16:creationId xmlns:a16="http://schemas.microsoft.com/office/drawing/2014/main" id="{7C56EE60-AC7E-4B99-14B7-80EE68B50FF2}"/>
              </a:ext>
            </a:extLst>
          </p:cNvPr>
          <p:cNvSpPr>
            <a:spLocks noGrp="1"/>
          </p:cNvSpPr>
          <p:nvPr/>
        </p:nvSpPr>
        <p:spPr>
          <a:xfrm rot="10800000">
            <a:off x="4597907" y="84165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2" name="環状矢印 11">
            <a:extLst>
              <a:ext uri="{FF2B5EF4-FFF2-40B4-BE49-F238E27FC236}">
                <a16:creationId xmlns:a16="http://schemas.microsoft.com/office/drawing/2014/main" id="{35C4CF01-9874-F0AB-3213-80B4CFB75D7D}"/>
              </a:ext>
            </a:extLst>
          </p:cNvPr>
          <p:cNvSpPr/>
          <p:nvPr/>
        </p:nvSpPr>
        <p:spPr>
          <a:xfrm rot="11531993">
            <a:off x="4712124" y="113211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sp>
        <p:nvSpPr>
          <p:cNvPr id="13" name="環状矢印 12">
            <a:extLst>
              <a:ext uri="{FF2B5EF4-FFF2-40B4-BE49-F238E27FC236}">
                <a16:creationId xmlns:a16="http://schemas.microsoft.com/office/drawing/2014/main" id="{794F6E85-FCD5-7120-9D4C-EC8B7B81E52D}"/>
              </a:ext>
            </a:extLst>
          </p:cNvPr>
          <p:cNvSpPr/>
          <p:nvPr/>
        </p:nvSpPr>
        <p:spPr>
          <a:xfrm rot="1572352">
            <a:off x="4933593" y="85776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pic>
        <p:nvPicPr>
          <p:cNvPr id="51" name="図 50" descr="GW170817 in conjunction with the short GRB170817A. Displayed are the light curves of Fermi-GBM at low and high energies (first and second panel), the light curve of Integral (third panel), and the development of the gravitational-wave frequency signal as function of time (bottom panel). Taken from [15].">
            <a:extLst>
              <a:ext uri="{FF2B5EF4-FFF2-40B4-BE49-F238E27FC236}">
                <a16:creationId xmlns:a16="http://schemas.microsoft.com/office/drawing/2014/main" id="{80503CA5-EB64-903A-BA8E-00002C2E0D9B}"/>
              </a:ext>
            </a:extLst>
          </p:cNvPr>
          <p:cNvPicPr>
            <a:picLocks noChangeAspect="1"/>
          </p:cNvPicPr>
          <p:nvPr/>
        </p:nvPicPr>
        <p:blipFill>
          <a:blip r:embed="rId3"/>
          <a:stretch>
            <a:fillRect/>
          </a:stretch>
        </p:blipFill>
        <p:spPr>
          <a:xfrm>
            <a:off x="26412" y="1697712"/>
            <a:ext cx="4313582" cy="4932707"/>
          </a:xfrm>
          <a:prstGeom prst="rect">
            <a:avLst/>
          </a:prstGeom>
        </p:spPr>
      </p:pic>
      <p:sp>
        <p:nvSpPr>
          <p:cNvPr id="67" name="フッター プレースホルダー 66">
            <a:extLst>
              <a:ext uri="{FF2B5EF4-FFF2-40B4-BE49-F238E27FC236}">
                <a16:creationId xmlns:a16="http://schemas.microsoft.com/office/drawing/2014/main" id="{1ED08DE9-590B-FAB2-5504-9D0C54695562}"/>
              </a:ext>
            </a:extLst>
          </p:cNvPr>
          <p:cNvSpPr>
            <a:spLocks noGrp="1"/>
          </p:cNvSpPr>
          <p:nvPr>
            <p:ph type="ftr" idx="11"/>
          </p:nvPr>
        </p:nvSpPr>
        <p:spPr/>
        <p:txBody>
          <a:bodyPr/>
          <a:lstStyle/>
          <a:p>
            <a:r>
              <a:rPr lang="id-ID"/>
              <a:t>2028/08/30 TeVPA 2026 @Tendo, Yamagata</a:t>
            </a:r>
            <a:endParaRPr lang="id-ID" dirty="0"/>
          </a:p>
        </p:txBody>
      </p:sp>
      <p:sp>
        <p:nvSpPr>
          <p:cNvPr id="71" name="スライド番号プレースホルダー 70">
            <a:extLst>
              <a:ext uri="{FF2B5EF4-FFF2-40B4-BE49-F238E27FC236}">
                <a16:creationId xmlns:a16="http://schemas.microsoft.com/office/drawing/2014/main" id="{C84F0A86-747C-C0A2-81D7-2D7E01273D4E}"/>
              </a:ext>
            </a:extLst>
          </p:cNvPr>
          <p:cNvSpPr>
            <a:spLocks noGrp="1"/>
          </p:cNvSpPr>
          <p:nvPr>
            <p:ph type="sldNum" idx="12"/>
          </p:nvPr>
        </p:nvSpPr>
        <p:spPr/>
        <p:txBody>
          <a:bodyPr/>
          <a:lstStyle/>
          <a:p>
            <a:fld id="{FC2FC132-48E3-EF4C-881B-428E46D600FB}" type="slidenum">
              <a:rPr lang="en-US" altLang="ja-FR" smtClean="0"/>
              <a:t>14</a:t>
            </a:fld>
            <a:endParaRPr lang="ja-FR" altLang="en-US" dirty="0"/>
          </a:p>
        </p:txBody>
      </p:sp>
    </p:spTree>
    <p:extLst>
      <p:ext uri="{BB962C8B-B14F-4D97-AF65-F5344CB8AC3E}">
        <p14:creationId xmlns:p14="http://schemas.microsoft.com/office/powerpoint/2010/main" val="563889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F517F-A0A0-F7B9-F1A2-A25AE0E72692}"/>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E454EDE0-6A7B-EF3E-2C54-585984BA325E}"/>
              </a:ext>
            </a:extLst>
          </p:cNvPr>
          <p:cNvSpPr>
            <a:spLocks noGrp="1"/>
          </p:cNvSpPr>
          <p:nvPr>
            <p:ph type="title"/>
          </p:nvPr>
        </p:nvSpPr>
        <p:spPr>
          <a:xfrm>
            <a:off x="0" y="0"/>
            <a:ext cx="11277600" cy="647700"/>
          </a:xfrm>
        </p:spPr>
        <p:txBody>
          <a:bodyPr anchor="ctr">
            <a:normAutofit/>
          </a:bodyPr>
          <a:lstStyle/>
          <a:p>
            <a:pPr>
              <a:buNone/>
              <a:defRPr sz="2250" b="0">
                <a:solidFill>
                  <a:srgbClr val="111820"/>
                </a:solidFill>
              </a:defRPr>
            </a:pPr>
            <a:r>
              <a:rPr sz="3600" b="1" dirty="0">
                <a:solidFill>
                  <a:srgbClr val="0B2A3B"/>
                </a:solidFill>
                <a:latin typeface="Bell MT"/>
                <a:ea typeface="Bell MT"/>
                <a:cs typeface="Bell MT"/>
              </a:rPr>
              <a:t>Compact-object merger (BNS / NS–BH)</a:t>
            </a:r>
          </a:p>
        </p:txBody>
      </p:sp>
      <p:sp>
        <p:nvSpPr>
          <p:cNvPr id="5" name="正方形/長方形 4">
            <a:extLst>
              <a:ext uri="{FF2B5EF4-FFF2-40B4-BE49-F238E27FC236}">
                <a16:creationId xmlns:a16="http://schemas.microsoft.com/office/drawing/2014/main" id="{4E6FECEA-744F-A93E-F1F9-44ADAAF9FB0E}"/>
              </a:ext>
            </a:extLst>
          </p:cNvPr>
          <p:cNvSpPr>
            <a:spLocks noGrp="1"/>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テキスト ボックス 61">
            <a:extLst>
              <a:ext uri="{FF2B5EF4-FFF2-40B4-BE49-F238E27FC236}">
                <a16:creationId xmlns:a16="http://schemas.microsoft.com/office/drawing/2014/main" id="{DD5D0C11-2761-9275-38C0-5865B5FCF362}"/>
              </a:ext>
            </a:extLst>
          </p:cNvPr>
          <p:cNvSpPr>
            <a:spLocks noGrp="1"/>
          </p:cNvSpPr>
          <p:nvPr/>
        </p:nvSpPr>
        <p:spPr>
          <a:xfrm>
            <a:off x="-3835" y="805506"/>
            <a:ext cx="1907375" cy="822960"/>
          </a:xfrm>
          <a:prstGeom prst="rect">
            <a:avLst/>
          </a:prstGeom>
          <a:noFill/>
        </p:spPr>
        <p:txBody>
          <a:bodyPr wrap="square">
            <a:spAutoFit/>
          </a:bodyPr>
          <a:lstStyle/>
          <a:p>
            <a:r>
              <a:rPr sz="2400" dirty="0"/>
              <a:t>GW170817 / AT 2017gfo</a:t>
            </a:r>
          </a:p>
        </p:txBody>
      </p:sp>
      <p:sp>
        <p:nvSpPr>
          <p:cNvPr id="65" name="テキスト ボックス 64">
            <a:extLst>
              <a:ext uri="{FF2B5EF4-FFF2-40B4-BE49-F238E27FC236}">
                <a16:creationId xmlns:a16="http://schemas.microsoft.com/office/drawing/2014/main" id="{FDCBC4BA-F6E0-1E96-FD6D-71CD8F980814}"/>
              </a:ext>
            </a:extLst>
          </p:cNvPr>
          <p:cNvSpPr>
            <a:spLocks noGrp="1"/>
          </p:cNvSpPr>
          <p:nvPr/>
        </p:nvSpPr>
        <p:spPr>
          <a:xfrm>
            <a:off x="6287775" y="820520"/>
            <a:ext cx="425116" cy="369332"/>
          </a:xfrm>
          <a:prstGeom prst="rect">
            <a:avLst/>
          </a:prstGeom>
          <a:noFill/>
          <a:ln>
            <a:solidFill>
              <a:schemeClr val="tx1"/>
            </a:solidFill>
          </a:ln>
        </p:spPr>
        <p:txBody>
          <a:bodyPr wrap="none">
            <a:spAutoFit/>
          </a:bodyPr>
          <a:lstStyle/>
          <a:p>
            <a:r>
              <a:rPr dirty="0"/>
              <a:t>T0</a:t>
            </a:r>
          </a:p>
        </p:txBody>
      </p:sp>
      <p:sp>
        <p:nvSpPr>
          <p:cNvPr id="78" name="テキスト ボックス 77">
            <a:extLst>
              <a:ext uri="{FF2B5EF4-FFF2-40B4-BE49-F238E27FC236}">
                <a16:creationId xmlns:a16="http://schemas.microsoft.com/office/drawing/2014/main" id="{2C482FEA-D84F-E0E3-1E28-63862B624942}"/>
              </a:ext>
            </a:extLst>
          </p:cNvPr>
          <p:cNvSpPr>
            <a:spLocks noGrp="1"/>
          </p:cNvSpPr>
          <p:nvPr/>
        </p:nvSpPr>
        <p:spPr>
          <a:xfrm>
            <a:off x="5784076" y="1509025"/>
            <a:ext cx="2287293" cy="369332"/>
          </a:xfrm>
          <a:prstGeom prst="rect">
            <a:avLst/>
          </a:prstGeom>
          <a:noFill/>
          <a:ln>
            <a:noFill/>
          </a:ln>
        </p:spPr>
        <p:txBody>
          <a:bodyPr wrap="none">
            <a:spAutoFit/>
          </a:bodyPr>
          <a:lstStyle/>
          <a:p>
            <a:r>
              <a:rPr b="1" dirty="0">
                <a:solidFill>
                  <a:srgbClr val="FF0000"/>
                </a:solidFill>
              </a:rPr>
              <a:t>Gravitational waves</a:t>
            </a:r>
          </a:p>
        </p:txBody>
      </p:sp>
      <p:sp>
        <p:nvSpPr>
          <p:cNvPr id="82" name="円弧 81">
            <a:extLst>
              <a:ext uri="{FF2B5EF4-FFF2-40B4-BE49-F238E27FC236}">
                <a16:creationId xmlns:a16="http://schemas.microsoft.com/office/drawing/2014/main" id="{3D0B9272-968E-B426-66E3-EA92462FF305}"/>
              </a:ext>
            </a:extLst>
          </p:cNvPr>
          <p:cNvSpPr>
            <a:spLocks noGrp="1"/>
          </p:cNvSpPr>
          <p:nvPr/>
        </p:nvSpPr>
        <p:spPr>
          <a:xfrm rot="337231">
            <a:off x="5425893" y="106857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3" name="円弧 82">
            <a:extLst>
              <a:ext uri="{FF2B5EF4-FFF2-40B4-BE49-F238E27FC236}">
                <a16:creationId xmlns:a16="http://schemas.microsoft.com/office/drawing/2014/main" id="{5B36DD11-40AD-7C9D-8E3C-066AADC5261C}"/>
              </a:ext>
            </a:extLst>
          </p:cNvPr>
          <p:cNvSpPr>
            <a:spLocks noGrp="1"/>
          </p:cNvSpPr>
          <p:nvPr/>
        </p:nvSpPr>
        <p:spPr>
          <a:xfrm rot="337231">
            <a:off x="5518926" y="100053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4" name="円弧 83">
            <a:extLst>
              <a:ext uri="{FF2B5EF4-FFF2-40B4-BE49-F238E27FC236}">
                <a16:creationId xmlns:a16="http://schemas.microsoft.com/office/drawing/2014/main" id="{AD8ECA54-EC3E-16D7-9AB5-F7BC8B82048B}"/>
              </a:ext>
            </a:extLst>
          </p:cNvPr>
          <p:cNvSpPr>
            <a:spLocks noGrp="1"/>
          </p:cNvSpPr>
          <p:nvPr/>
        </p:nvSpPr>
        <p:spPr>
          <a:xfrm rot="337231">
            <a:off x="5625564" y="92303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5" name="テキスト ボックス 94">
            <a:extLst>
              <a:ext uri="{FF2B5EF4-FFF2-40B4-BE49-F238E27FC236}">
                <a16:creationId xmlns:a16="http://schemas.microsoft.com/office/drawing/2014/main" id="{DA411994-73DD-D8B1-3EFB-0F544BDF5418}"/>
              </a:ext>
            </a:extLst>
          </p:cNvPr>
          <p:cNvSpPr>
            <a:spLocks noGrp="1"/>
          </p:cNvSpPr>
          <p:nvPr/>
        </p:nvSpPr>
        <p:spPr>
          <a:xfrm>
            <a:off x="6780370" y="934194"/>
            <a:ext cx="3230793" cy="707886"/>
          </a:xfrm>
          <a:prstGeom prst="rect">
            <a:avLst/>
          </a:prstGeom>
          <a:noFill/>
        </p:spPr>
        <p:txBody>
          <a:bodyPr wrap="square">
            <a:spAutoFit/>
          </a:bodyPr>
          <a:lstStyle/>
          <a:p>
            <a:pPr>
              <a:buNone/>
            </a:pPr>
            <a:r>
              <a:rPr sz="2000" b="1" dirty="0">
                <a:solidFill>
                  <a:srgbClr val="002060"/>
                </a:solidFill>
              </a:rPr>
              <a:t>BNS / NS–BH coalescence</a:t>
            </a:r>
          </a:p>
        </p:txBody>
      </p:sp>
      <p:sp>
        <p:nvSpPr>
          <p:cNvPr id="35" name="テキスト ボックス 34">
            <a:extLst>
              <a:ext uri="{FF2B5EF4-FFF2-40B4-BE49-F238E27FC236}">
                <a16:creationId xmlns:a16="http://schemas.microsoft.com/office/drawing/2014/main" id="{4272C7D6-17E0-FD13-6F5F-93E601A2CCF9}"/>
              </a:ext>
            </a:extLst>
          </p:cNvPr>
          <p:cNvSpPr>
            <a:spLocks noGrp="1"/>
          </p:cNvSpPr>
          <p:nvPr/>
        </p:nvSpPr>
        <p:spPr>
          <a:xfrm>
            <a:off x="5874586" y="3277994"/>
            <a:ext cx="2238375" cy="369332"/>
          </a:xfrm>
          <a:prstGeom prst="rect">
            <a:avLst/>
          </a:prstGeom>
          <a:noFill/>
        </p:spPr>
        <p:txBody>
          <a:bodyPr wrap="square">
            <a:spAutoFit/>
          </a:bodyPr>
          <a:lstStyle/>
          <a:p>
            <a:r>
              <a:rPr b="1" dirty="0">
                <a:solidFill>
                  <a:srgbClr val="00B050"/>
                </a:solidFill>
              </a:rPr>
              <a:t>Gamma / X-ray</a:t>
            </a:r>
          </a:p>
        </p:txBody>
      </p:sp>
      <p:sp>
        <p:nvSpPr>
          <p:cNvPr id="66" name="テキスト ボックス 65">
            <a:extLst>
              <a:ext uri="{FF2B5EF4-FFF2-40B4-BE49-F238E27FC236}">
                <a16:creationId xmlns:a16="http://schemas.microsoft.com/office/drawing/2014/main" id="{130DC93C-DDC9-B108-0667-98CAC7300966}"/>
              </a:ext>
            </a:extLst>
          </p:cNvPr>
          <p:cNvSpPr>
            <a:spLocks noGrp="1"/>
          </p:cNvSpPr>
          <p:nvPr/>
        </p:nvSpPr>
        <p:spPr>
          <a:xfrm>
            <a:off x="6276370" y="2434077"/>
            <a:ext cx="1974036" cy="369332"/>
          </a:xfrm>
          <a:prstGeom prst="rect">
            <a:avLst/>
          </a:prstGeom>
          <a:noFill/>
          <a:ln>
            <a:solidFill>
              <a:schemeClr val="tx1"/>
            </a:solidFill>
          </a:ln>
        </p:spPr>
        <p:txBody>
          <a:bodyPr wrap="square">
            <a:spAutoFit/>
          </a:bodyPr>
          <a:lstStyle/>
          <a:p>
            <a:r>
              <a:rPr dirty="0"/>
              <a:t>T0 + 0–10 seconds</a:t>
            </a:r>
          </a:p>
        </p:txBody>
      </p:sp>
      <p:sp>
        <p:nvSpPr>
          <p:cNvPr id="99" name="テキスト ボックス 98">
            <a:extLst>
              <a:ext uri="{FF2B5EF4-FFF2-40B4-BE49-F238E27FC236}">
                <a16:creationId xmlns:a16="http://schemas.microsoft.com/office/drawing/2014/main" id="{EE0C14F7-B3BE-DE75-9ABE-8511D7187D71}"/>
              </a:ext>
            </a:extLst>
          </p:cNvPr>
          <p:cNvSpPr>
            <a:spLocks noGrp="1"/>
          </p:cNvSpPr>
          <p:nvPr/>
        </p:nvSpPr>
        <p:spPr>
          <a:xfrm>
            <a:off x="6780370" y="2838856"/>
            <a:ext cx="4953000" cy="461665"/>
          </a:xfrm>
          <a:prstGeom prst="rect">
            <a:avLst/>
          </a:prstGeom>
          <a:noFill/>
        </p:spPr>
        <p:txBody>
          <a:bodyPr wrap="square">
            <a:spAutoFit/>
          </a:bodyPr>
          <a:lstStyle/>
          <a:p>
            <a:r>
              <a:rPr sz="2400" b="1" dirty="0">
                <a:solidFill>
                  <a:srgbClr val="002060"/>
                </a:solidFill>
              </a:rPr>
              <a:t>Short GRB</a:t>
            </a:r>
            <a:r>
              <a:rPr lang="en-US" sz="2400" b="1" dirty="0">
                <a:solidFill>
                  <a:srgbClr val="002060"/>
                </a:solidFill>
              </a:rPr>
              <a:t> + soft X-ray emission</a:t>
            </a:r>
            <a:endParaRPr sz="2400" dirty="0">
              <a:solidFill>
                <a:srgbClr val="002060"/>
              </a:solidFill>
            </a:endParaRPr>
          </a:p>
        </p:txBody>
      </p:sp>
      <p:sp>
        <p:nvSpPr>
          <p:cNvPr id="104" name="テキスト ボックス 103">
            <a:extLst>
              <a:ext uri="{FF2B5EF4-FFF2-40B4-BE49-F238E27FC236}">
                <a16:creationId xmlns:a16="http://schemas.microsoft.com/office/drawing/2014/main" id="{DF705B79-99B2-7312-2673-452E0D15B88B}"/>
              </a:ext>
            </a:extLst>
          </p:cNvPr>
          <p:cNvSpPr>
            <a:spLocks noGrp="1"/>
          </p:cNvSpPr>
          <p:nvPr/>
        </p:nvSpPr>
        <p:spPr>
          <a:xfrm>
            <a:off x="3474416" y="6052525"/>
            <a:ext cx="2270216" cy="372410"/>
          </a:xfrm>
          <a:prstGeom prst="rect">
            <a:avLst/>
          </a:prstGeom>
          <a:noFill/>
        </p:spPr>
        <p:txBody>
          <a:bodyPr wrap="square">
            <a:spAutoFit/>
          </a:bodyPr>
          <a:lstStyle/>
          <a:p>
            <a:endParaRPr/>
          </a:p>
        </p:txBody>
      </p:sp>
      <p:sp>
        <p:nvSpPr>
          <p:cNvPr id="2" name="円/楕円 1">
            <a:extLst>
              <a:ext uri="{FF2B5EF4-FFF2-40B4-BE49-F238E27FC236}">
                <a16:creationId xmlns:a16="http://schemas.microsoft.com/office/drawing/2014/main" id="{6BD9D21E-6C53-C08B-60E7-02EE1848AC3B}"/>
              </a:ext>
            </a:extLst>
          </p:cNvPr>
          <p:cNvSpPr/>
          <p:nvPr/>
        </p:nvSpPr>
        <p:spPr>
          <a:xfrm>
            <a:off x="4798912" y="1046149"/>
            <a:ext cx="376263" cy="364675"/>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円/楕円 2">
            <a:extLst>
              <a:ext uri="{FF2B5EF4-FFF2-40B4-BE49-F238E27FC236}">
                <a16:creationId xmlns:a16="http://schemas.microsoft.com/office/drawing/2014/main" id="{E86D0219-48F9-6657-ABE1-125882C22E95}"/>
              </a:ext>
            </a:extLst>
          </p:cNvPr>
          <p:cNvSpPr/>
          <p:nvPr/>
        </p:nvSpPr>
        <p:spPr>
          <a:xfrm>
            <a:off x="5332663" y="1483810"/>
            <a:ext cx="326598" cy="316540"/>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円弧 6">
            <a:extLst>
              <a:ext uri="{FF2B5EF4-FFF2-40B4-BE49-F238E27FC236}">
                <a16:creationId xmlns:a16="http://schemas.microsoft.com/office/drawing/2014/main" id="{74B260E0-DAC9-C286-CDBD-F59E2ECDEAE5}"/>
              </a:ext>
            </a:extLst>
          </p:cNvPr>
          <p:cNvSpPr>
            <a:spLocks noGrp="1"/>
          </p:cNvSpPr>
          <p:nvPr/>
        </p:nvSpPr>
        <p:spPr>
          <a:xfrm rot="10800000">
            <a:off x="4398236" y="98718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 name="円弧 7">
            <a:extLst>
              <a:ext uri="{FF2B5EF4-FFF2-40B4-BE49-F238E27FC236}">
                <a16:creationId xmlns:a16="http://schemas.microsoft.com/office/drawing/2014/main" id="{4C258F59-2516-D8DA-1CDF-0B72DA535874}"/>
              </a:ext>
            </a:extLst>
          </p:cNvPr>
          <p:cNvSpPr>
            <a:spLocks noGrp="1"/>
          </p:cNvSpPr>
          <p:nvPr/>
        </p:nvSpPr>
        <p:spPr>
          <a:xfrm rot="10800000">
            <a:off x="4491269" y="919155"/>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 name="円弧 8">
            <a:extLst>
              <a:ext uri="{FF2B5EF4-FFF2-40B4-BE49-F238E27FC236}">
                <a16:creationId xmlns:a16="http://schemas.microsoft.com/office/drawing/2014/main" id="{D64EBA0E-45F9-8EF7-54C1-020A3839A5C1}"/>
              </a:ext>
            </a:extLst>
          </p:cNvPr>
          <p:cNvSpPr>
            <a:spLocks noGrp="1"/>
          </p:cNvSpPr>
          <p:nvPr/>
        </p:nvSpPr>
        <p:spPr>
          <a:xfrm rot="10800000">
            <a:off x="4597907" y="84165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2" name="環状矢印 11">
            <a:extLst>
              <a:ext uri="{FF2B5EF4-FFF2-40B4-BE49-F238E27FC236}">
                <a16:creationId xmlns:a16="http://schemas.microsoft.com/office/drawing/2014/main" id="{62F21C64-4D4E-4B2C-0C15-F0B8F55CFF67}"/>
              </a:ext>
            </a:extLst>
          </p:cNvPr>
          <p:cNvSpPr/>
          <p:nvPr/>
        </p:nvSpPr>
        <p:spPr>
          <a:xfrm rot="11531993">
            <a:off x="4712124" y="113211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sp>
        <p:nvSpPr>
          <p:cNvPr id="13" name="環状矢印 12">
            <a:extLst>
              <a:ext uri="{FF2B5EF4-FFF2-40B4-BE49-F238E27FC236}">
                <a16:creationId xmlns:a16="http://schemas.microsoft.com/office/drawing/2014/main" id="{A0015882-EF54-A4E5-8033-6AA17752E46C}"/>
              </a:ext>
            </a:extLst>
          </p:cNvPr>
          <p:cNvSpPr/>
          <p:nvPr/>
        </p:nvSpPr>
        <p:spPr>
          <a:xfrm rot="1572352">
            <a:off x="4933593" y="85776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grpSp>
        <p:nvGrpSpPr>
          <p:cNvPr id="26" name="グループ化 25">
            <a:extLst>
              <a:ext uri="{FF2B5EF4-FFF2-40B4-BE49-F238E27FC236}">
                <a16:creationId xmlns:a16="http://schemas.microsoft.com/office/drawing/2014/main" id="{6414A7CB-B69A-4F41-CAB0-40A16B5133DA}"/>
              </a:ext>
            </a:extLst>
          </p:cNvPr>
          <p:cNvGrpSpPr/>
          <p:nvPr/>
        </p:nvGrpSpPr>
        <p:grpSpPr>
          <a:xfrm>
            <a:off x="4802087" y="2297346"/>
            <a:ext cx="1062056" cy="1231860"/>
            <a:chOff x="4798531" y="2262301"/>
            <a:chExt cx="1062056" cy="1231860"/>
          </a:xfrm>
        </p:grpSpPr>
        <p:sp>
          <p:nvSpPr>
            <p:cNvPr id="14" name="ドーナツ 13">
              <a:extLst>
                <a:ext uri="{FF2B5EF4-FFF2-40B4-BE49-F238E27FC236}">
                  <a16:creationId xmlns:a16="http://schemas.microsoft.com/office/drawing/2014/main" id="{A8A1C1E7-EC25-EA00-89AE-C825BCDBE0A5}"/>
                </a:ext>
              </a:extLst>
            </p:cNvPr>
            <p:cNvSpPr/>
            <p:nvPr/>
          </p:nvSpPr>
          <p:spPr>
            <a:xfrm rot="856875">
              <a:off x="4798531" y="3123449"/>
              <a:ext cx="879385" cy="370712"/>
            </a:xfrm>
            <a:prstGeom prst="donut">
              <a:avLst>
                <a:gd name="adj" fmla="val 50000"/>
              </a:avLst>
            </a:prstGeom>
            <a:solidFill>
              <a:srgbClr val="D1D1D1">
                <a:alpha val="56078"/>
              </a:srgbClr>
            </a:solidFill>
            <a:ln>
              <a:noFill/>
            </a:ln>
            <a:effectLst>
              <a:glow rad="63500">
                <a:schemeClr val="accent1">
                  <a:satMod val="175000"/>
                  <a:alpha val="40000"/>
                </a:schemeClr>
              </a:glow>
              <a:softEdge rad="63500"/>
            </a:effectLst>
            <a:scene3d>
              <a:camera prst="perspectiveAbove"/>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endParaRPr>
            </a:p>
          </p:txBody>
        </p:sp>
        <p:sp>
          <p:nvSpPr>
            <p:cNvPr id="16" name="三角形 15">
              <a:extLst>
                <a:ext uri="{FF2B5EF4-FFF2-40B4-BE49-F238E27FC236}">
                  <a16:creationId xmlns:a16="http://schemas.microsoft.com/office/drawing/2014/main" id="{0BBBEE24-7751-0BE4-755C-62B9CF590D07}"/>
                </a:ext>
              </a:extLst>
            </p:cNvPr>
            <p:cNvSpPr/>
            <p:nvPr/>
          </p:nvSpPr>
          <p:spPr>
            <a:xfrm rot="11582964">
              <a:off x="5229023" y="2265940"/>
              <a:ext cx="243740" cy="883203"/>
            </a:xfrm>
            <a:prstGeom prst="triangle">
              <a:avLst/>
            </a:prstGeom>
            <a:gradFill>
              <a:gsLst>
                <a:gs pos="100000">
                  <a:schemeClr val="accent3">
                    <a:lumMod val="75000"/>
                  </a:schemeClr>
                </a:gs>
                <a:gs pos="100000">
                  <a:schemeClr val="accent6">
                    <a:lumMod val="75000"/>
                  </a:schemeClr>
                </a:gs>
                <a:gs pos="51000">
                  <a:schemeClr val="accent6">
                    <a:lumMod val="60000"/>
                    <a:lumOff val="40000"/>
                  </a:schemeClr>
                </a:gs>
                <a:gs pos="0">
                  <a:schemeClr val="accent6">
                    <a:lumMod val="20000"/>
                    <a:lumOff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7" name="フリーフォーム 16">
              <a:extLst>
                <a:ext uri="{FF2B5EF4-FFF2-40B4-BE49-F238E27FC236}">
                  <a16:creationId xmlns:a16="http://schemas.microsoft.com/office/drawing/2014/main" id="{24391030-77C5-33DD-36D7-2E3283972416}"/>
                </a:ext>
              </a:extLst>
            </p:cNvPr>
            <p:cNvSpPr/>
            <p:nvPr/>
          </p:nvSpPr>
          <p:spPr>
            <a:xfrm>
              <a:off x="4914687" y="2356995"/>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8" name="フリーフォーム 17">
              <a:extLst>
                <a:ext uri="{FF2B5EF4-FFF2-40B4-BE49-F238E27FC236}">
                  <a16:creationId xmlns:a16="http://schemas.microsoft.com/office/drawing/2014/main" id="{EF8BF4E1-83A2-0F7C-0810-C83806E52465}"/>
                </a:ext>
              </a:extLst>
            </p:cNvPr>
            <p:cNvSpPr/>
            <p:nvPr/>
          </p:nvSpPr>
          <p:spPr>
            <a:xfrm rot="477252">
              <a:off x="4993145" y="2262301"/>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9" name="フリーフォーム 18">
              <a:extLst>
                <a:ext uri="{FF2B5EF4-FFF2-40B4-BE49-F238E27FC236}">
                  <a16:creationId xmlns:a16="http://schemas.microsoft.com/office/drawing/2014/main" id="{F796FF3C-CB24-C543-A28D-5134F1596CAA}"/>
                </a:ext>
              </a:extLst>
            </p:cNvPr>
            <p:cNvSpPr/>
            <p:nvPr/>
          </p:nvSpPr>
          <p:spPr>
            <a:xfrm rot="6930979">
              <a:off x="5506052" y="2580961"/>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3" name="フリーフォーム 22">
              <a:extLst>
                <a:ext uri="{FF2B5EF4-FFF2-40B4-BE49-F238E27FC236}">
                  <a16:creationId xmlns:a16="http://schemas.microsoft.com/office/drawing/2014/main" id="{9D0505C2-C967-8E41-7884-FE777FA1955F}"/>
                </a:ext>
              </a:extLst>
            </p:cNvPr>
            <p:cNvSpPr/>
            <p:nvPr/>
          </p:nvSpPr>
          <p:spPr>
            <a:xfrm rot="5868676">
              <a:off x="5463907" y="2376294"/>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5" name="円/楕円 24">
              <a:extLst>
                <a:ext uri="{FF2B5EF4-FFF2-40B4-BE49-F238E27FC236}">
                  <a16:creationId xmlns:a16="http://schemas.microsoft.com/office/drawing/2014/main" id="{7A1195C6-48BD-D650-7754-77E92E832D56}"/>
                </a:ext>
              </a:extLst>
            </p:cNvPr>
            <p:cNvSpPr/>
            <p:nvPr/>
          </p:nvSpPr>
          <p:spPr>
            <a:xfrm>
              <a:off x="5079777" y="3122070"/>
              <a:ext cx="294445" cy="288012"/>
            </a:xfrm>
            <a:prstGeom prst="ellipse">
              <a:avLst/>
            </a:prstGeom>
            <a:solidFill>
              <a:schemeClr val="accent4">
                <a:lumMod val="20000"/>
                <a:lumOff val="80000"/>
              </a:schemeClr>
            </a:solidFill>
            <a:ln>
              <a:noFill/>
            </a:ln>
            <a:effectLst>
              <a:glow rad="101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grpSp>
      <p:pic>
        <p:nvPicPr>
          <p:cNvPr id="51" name="図 50" descr="GW170817 in conjunction with the short GRB170817A. Displayed are the light curves of Fermi-GBM at low and high energies (first and second panel), the light curve of Integral (third panel), and the development of the gravitational-wave frequency signal as function of time (bottom panel). Taken from [15].">
            <a:extLst>
              <a:ext uri="{FF2B5EF4-FFF2-40B4-BE49-F238E27FC236}">
                <a16:creationId xmlns:a16="http://schemas.microsoft.com/office/drawing/2014/main" id="{C84B3D79-EA1C-8816-4B7C-76C80923EDBB}"/>
              </a:ext>
            </a:extLst>
          </p:cNvPr>
          <p:cNvPicPr>
            <a:picLocks noChangeAspect="1"/>
          </p:cNvPicPr>
          <p:nvPr/>
        </p:nvPicPr>
        <p:blipFill>
          <a:blip r:embed="rId3"/>
          <a:stretch>
            <a:fillRect/>
          </a:stretch>
        </p:blipFill>
        <p:spPr>
          <a:xfrm>
            <a:off x="26412" y="1697712"/>
            <a:ext cx="4313582" cy="4932707"/>
          </a:xfrm>
          <a:prstGeom prst="rect">
            <a:avLst/>
          </a:prstGeom>
        </p:spPr>
      </p:pic>
      <p:sp>
        <p:nvSpPr>
          <p:cNvPr id="10" name="フッター プレースホルダー 9">
            <a:extLst>
              <a:ext uri="{FF2B5EF4-FFF2-40B4-BE49-F238E27FC236}">
                <a16:creationId xmlns:a16="http://schemas.microsoft.com/office/drawing/2014/main" id="{A96FC7B8-B688-D10F-D330-F63FE56669AD}"/>
              </a:ext>
            </a:extLst>
          </p:cNvPr>
          <p:cNvSpPr>
            <a:spLocks noGrp="1"/>
          </p:cNvSpPr>
          <p:nvPr>
            <p:ph type="ftr" idx="11"/>
          </p:nvPr>
        </p:nvSpPr>
        <p:spPr/>
        <p:txBody>
          <a:bodyPr/>
          <a:lstStyle/>
          <a:p>
            <a:r>
              <a:rPr lang="id-ID"/>
              <a:t>2028/08/30 TeVPA 2026 @Tendo, Yamagata</a:t>
            </a:r>
            <a:endParaRPr lang="id-ID" dirty="0"/>
          </a:p>
        </p:txBody>
      </p:sp>
      <p:sp>
        <p:nvSpPr>
          <p:cNvPr id="11" name="スライド番号プレースホルダー 10">
            <a:extLst>
              <a:ext uri="{FF2B5EF4-FFF2-40B4-BE49-F238E27FC236}">
                <a16:creationId xmlns:a16="http://schemas.microsoft.com/office/drawing/2014/main" id="{CA596CAC-4E6A-EBA1-3CDE-B1C83529B941}"/>
              </a:ext>
            </a:extLst>
          </p:cNvPr>
          <p:cNvSpPr>
            <a:spLocks noGrp="1"/>
          </p:cNvSpPr>
          <p:nvPr>
            <p:ph type="sldNum" idx="12"/>
          </p:nvPr>
        </p:nvSpPr>
        <p:spPr/>
        <p:txBody>
          <a:bodyPr/>
          <a:lstStyle/>
          <a:p>
            <a:fld id="{FC2FC132-48E3-EF4C-881B-428E46D600FB}" type="slidenum">
              <a:rPr lang="en-US" altLang="ja-FR" smtClean="0"/>
              <a:t>15</a:t>
            </a:fld>
            <a:endParaRPr lang="ja-FR" altLang="en-US" dirty="0"/>
          </a:p>
        </p:txBody>
      </p:sp>
    </p:spTree>
    <p:extLst>
      <p:ext uri="{BB962C8B-B14F-4D97-AF65-F5344CB8AC3E}">
        <p14:creationId xmlns:p14="http://schemas.microsoft.com/office/powerpoint/2010/main" val="3575605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D8A7D-BB4F-B131-6389-78CFDCC65B1C}"/>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FAA558D2-76EB-1C5E-28BD-EF5ECFBE2180}"/>
              </a:ext>
            </a:extLst>
          </p:cNvPr>
          <p:cNvSpPr>
            <a:spLocks noGrp="1"/>
          </p:cNvSpPr>
          <p:nvPr>
            <p:ph type="title"/>
          </p:nvPr>
        </p:nvSpPr>
        <p:spPr>
          <a:xfrm>
            <a:off x="0" y="0"/>
            <a:ext cx="11277600" cy="647700"/>
          </a:xfrm>
        </p:spPr>
        <p:txBody>
          <a:bodyPr anchor="ctr">
            <a:normAutofit/>
          </a:bodyPr>
          <a:lstStyle/>
          <a:p>
            <a:pPr>
              <a:buNone/>
              <a:defRPr sz="2250" b="0">
                <a:solidFill>
                  <a:srgbClr val="111820"/>
                </a:solidFill>
              </a:defRPr>
            </a:pPr>
            <a:r>
              <a:rPr sz="3600" b="1" dirty="0">
                <a:solidFill>
                  <a:srgbClr val="0B2A3B"/>
                </a:solidFill>
                <a:latin typeface="Bell MT"/>
                <a:ea typeface="Bell MT"/>
                <a:cs typeface="Bell MT"/>
              </a:rPr>
              <a:t>Compact-object merger (BNS / NS–BH)</a:t>
            </a:r>
          </a:p>
        </p:txBody>
      </p:sp>
      <p:sp>
        <p:nvSpPr>
          <p:cNvPr id="5" name="正方形/長方形 4">
            <a:extLst>
              <a:ext uri="{FF2B5EF4-FFF2-40B4-BE49-F238E27FC236}">
                <a16:creationId xmlns:a16="http://schemas.microsoft.com/office/drawing/2014/main" id="{9D8DE0C9-04AB-999C-458D-CDBFCDB25E52}"/>
              </a:ext>
            </a:extLst>
          </p:cNvPr>
          <p:cNvSpPr>
            <a:spLocks noGrp="1"/>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テキスト ボックス 61">
            <a:extLst>
              <a:ext uri="{FF2B5EF4-FFF2-40B4-BE49-F238E27FC236}">
                <a16:creationId xmlns:a16="http://schemas.microsoft.com/office/drawing/2014/main" id="{ED4A974D-3B72-8340-418A-C35D1FBC8F5F}"/>
              </a:ext>
            </a:extLst>
          </p:cNvPr>
          <p:cNvSpPr>
            <a:spLocks noGrp="1"/>
          </p:cNvSpPr>
          <p:nvPr/>
        </p:nvSpPr>
        <p:spPr>
          <a:xfrm>
            <a:off x="-3835" y="805506"/>
            <a:ext cx="1907375" cy="822960"/>
          </a:xfrm>
          <a:prstGeom prst="rect">
            <a:avLst/>
          </a:prstGeom>
          <a:noFill/>
        </p:spPr>
        <p:txBody>
          <a:bodyPr wrap="square">
            <a:spAutoFit/>
          </a:bodyPr>
          <a:lstStyle/>
          <a:p>
            <a:r>
              <a:rPr sz="2400" dirty="0"/>
              <a:t>GW170817 / AT 2017gfo</a:t>
            </a:r>
          </a:p>
        </p:txBody>
      </p:sp>
      <p:sp>
        <p:nvSpPr>
          <p:cNvPr id="65" name="テキスト ボックス 64">
            <a:extLst>
              <a:ext uri="{FF2B5EF4-FFF2-40B4-BE49-F238E27FC236}">
                <a16:creationId xmlns:a16="http://schemas.microsoft.com/office/drawing/2014/main" id="{675B47BA-F014-F905-1B75-33B5000184F8}"/>
              </a:ext>
            </a:extLst>
          </p:cNvPr>
          <p:cNvSpPr>
            <a:spLocks noGrp="1"/>
          </p:cNvSpPr>
          <p:nvPr/>
        </p:nvSpPr>
        <p:spPr>
          <a:xfrm>
            <a:off x="6287775" y="820520"/>
            <a:ext cx="425116" cy="369332"/>
          </a:xfrm>
          <a:prstGeom prst="rect">
            <a:avLst/>
          </a:prstGeom>
          <a:noFill/>
          <a:ln>
            <a:solidFill>
              <a:schemeClr val="tx1"/>
            </a:solidFill>
          </a:ln>
        </p:spPr>
        <p:txBody>
          <a:bodyPr wrap="none">
            <a:spAutoFit/>
          </a:bodyPr>
          <a:lstStyle/>
          <a:p>
            <a:r>
              <a:rPr dirty="0"/>
              <a:t>T0</a:t>
            </a:r>
          </a:p>
        </p:txBody>
      </p:sp>
      <p:sp>
        <p:nvSpPr>
          <p:cNvPr id="78" name="テキスト ボックス 77">
            <a:extLst>
              <a:ext uri="{FF2B5EF4-FFF2-40B4-BE49-F238E27FC236}">
                <a16:creationId xmlns:a16="http://schemas.microsoft.com/office/drawing/2014/main" id="{D2C5A403-F9B4-0D36-4F09-F04D69D3B03D}"/>
              </a:ext>
            </a:extLst>
          </p:cNvPr>
          <p:cNvSpPr>
            <a:spLocks noGrp="1"/>
          </p:cNvSpPr>
          <p:nvPr/>
        </p:nvSpPr>
        <p:spPr>
          <a:xfrm>
            <a:off x="5784076" y="1509025"/>
            <a:ext cx="2287293" cy="369332"/>
          </a:xfrm>
          <a:prstGeom prst="rect">
            <a:avLst/>
          </a:prstGeom>
          <a:noFill/>
          <a:ln>
            <a:noFill/>
          </a:ln>
        </p:spPr>
        <p:txBody>
          <a:bodyPr wrap="none">
            <a:spAutoFit/>
          </a:bodyPr>
          <a:lstStyle/>
          <a:p>
            <a:r>
              <a:rPr b="1" dirty="0">
                <a:solidFill>
                  <a:srgbClr val="FF0000"/>
                </a:solidFill>
              </a:rPr>
              <a:t>Gravitational waves</a:t>
            </a:r>
          </a:p>
        </p:txBody>
      </p:sp>
      <p:sp>
        <p:nvSpPr>
          <p:cNvPr id="82" name="円弧 81">
            <a:extLst>
              <a:ext uri="{FF2B5EF4-FFF2-40B4-BE49-F238E27FC236}">
                <a16:creationId xmlns:a16="http://schemas.microsoft.com/office/drawing/2014/main" id="{00A5B1C9-7C48-C546-2002-CB403090145D}"/>
              </a:ext>
            </a:extLst>
          </p:cNvPr>
          <p:cNvSpPr>
            <a:spLocks noGrp="1"/>
          </p:cNvSpPr>
          <p:nvPr/>
        </p:nvSpPr>
        <p:spPr>
          <a:xfrm rot="337231">
            <a:off x="5425893" y="106857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3" name="円弧 82">
            <a:extLst>
              <a:ext uri="{FF2B5EF4-FFF2-40B4-BE49-F238E27FC236}">
                <a16:creationId xmlns:a16="http://schemas.microsoft.com/office/drawing/2014/main" id="{01E848FF-FFDA-2F40-DBF1-442B5A52EDBC}"/>
              </a:ext>
            </a:extLst>
          </p:cNvPr>
          <p:cNvSpPr>
            <a:spLocks noGrp="1"/>
          </p:cNvSpPr>
          <p:nvPr/>
        </p:nvSpPr>
        <p:spPr>
          <a:xfrm rot="337231">
            <a:off x="5518926" y="100053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4" name="円弧 83">
            <a:extLst>
              <a:ext uri="{FF2B5EF4-FFF2-40B4-BE49-F238E27FC236}">
                <a16:creationId xmlns:a16="http://schemas.microsoft.com/office/drawing/2014/main" id="{FB91D37A-C346-E59C-A571-E66D490DA689}"/>
              </a:ext>
            </a:extLst>
          </p:cNvPr>
          <p:cNvSpPr>
            <a:spLocks noGrp="1"/>
          </p:cNvSpPr>
          <p:nvPr/>
        </p:nvSpPr>
        <p:spPr>
          <a:xfrm rot="337231">
            <a:off x="5625564" y="92303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5" name="テキスト ボックス 94">
            <a:extLst>
              <a:ext uri="{FF2B5EF4-FFF2-40B4-BE49-F238E27FC236}">
                <a16:creationId xmlns:a16="http://schemas.microsoft.com/office/drawing/2014/main" id="{C5F7DB25-5ECD-1951-C32D-EC3EEB8D5B73}"/>
              </a:ext>
            </a:extLst>
          </p:cNvPr>
          <p:cNvSpPr>
            <a:spLocks noGrp="1"/>
          </p:cNvSpPr>
          <p:nvPr/>
        </p:nvSpPr>
        <p:spPr>
          <a:xfrm>
            <a:off x="6780370" y="934194"/>
            <a:ext cx="3230793" cy="707886"/>
          </a:xfrm>
          <a:prstGeom prst="rect">
            <a:avLst/>
          </a:prstGeom>
          <a:noFill/>
        </p:spPr>
        <p:txBody>
          <a:bodyPr wrap="square">
            <a:spAutoFit/>
          </a:bodyPr>
          <a:lstStyle/>
          <a:p>
            <a:pPr>
              <a:buNone/>
            </a:pPr>
            <a:r>
              <a:rPr sz="2000" b="1" dirty="0">
                <a:solidFill>
                  <a:srgbClr val="002060"/>
                </a:solidFill>
              </a:rPr>
              <a:t>BNS / NS–BH coalescence</a:t>
            </a:r>
          </a:p>
        </p:txBody>
      </p:sp>
      <p:sp>
        <p:nvSpPr>
          <p:cNvPr id="35" name="テキスト ボックス 34">
            <a:extLst>
              <a:ext uri="{FF2B5EF4-FFF2-40B4-BE49-F238E27FC236}">
                <a16:creationId xmlns:a16="http://schemas.microsoft.com/office/drawing/2014/main" id="{925B2009-A3C1-D13F-B0D3-6DE31D83632A}"/>
              </a:ext>
            </a:extLst>
          </p:cNvPr>
          <p:cNvSpPr>
            <a:spLocks noGrp="1"/>
          </p:cNvSpPr>
          <p:nvPr/>
        </p:nvSpPr>
        <p:spPr>
          <a:xfrm>
            <a:off x="5874586" y="3277994"/>
            <a:ext cx="2238375" cy="369332"/>
          </a:xfrm>
          <a:prstGeom prst="rect">
            <a:avLst/>
          </a:prstGeom>
          <a:noFill/>
        </p:spPr>
        <p:txBody>
          <a:bodyPr wrap="square">
            <a:spAutoFit/>
          </a:bodyPr>
          <a:lstStyle/>
          <a:p>
            <a:r>
              <a:rPr b="1" dirty="0">
                <a:solidFill>
                  <a:srgbClr val="00B050"/>
                </a:solidFill>
              </a:rPr>
              <a:t>Gamma / X-ray</a:t>
            </a:r>
          </a:p>
        </p:txBody>
      </p:sp>
      <p:sp>
        <p:nvSpPr>
          <p:cNvPr id="66" name="テキスト ボックス 65">
            <a:extLst>
              <a:ext uri="{FF2B5EF4-FFF2-40B4-BE49-F238E27FC236}">
                <a16:creationId xmlns:a16="http://schemas.microsoft.com/office/drawing/2014/main" id="{B23B4A58-382E-36E4-07E2-A1F7D927DB75}"/>
              </a:ext>
            </a:extLst>
          </p:cNvPr>
          <p:cNvSpPr>
            <a:spLocks noGrp="1"/>
          </p:cNvSpPr>
          <p:nvPr/>
        </p:nvSpPr>
        <p:spPr>
          <a:xfrm>
            <a:off x="6276370" y="2434077"/>
            <a:ext cx="1974036" cy="369332"/>
          </a:xfrm>
          <a:prstGeom prst="rect">
            <a:avLst/>
          </a:prstGeom>
          <a:noFill/>
          <a:ln>
            <a:solidFill>
              <a:schemeClr val="tx1"/>
            </a:solidFill>
          </a:ln>
        </p:spPr>
        <p:txBody>
          <a:bodyPr wrap="square">
            <a:spAutoFit/>
          </a:bodyPr>
          <a:lstStyle/>
          <a:p>
            <a:r>
              <a:rPr dirty="0"/>
              <a:t>T0 + 0–10 seconds</a:t>
            </a:r>
          </a:p>
        </p:txBody>
      </p:sp>
      <p:sp>
        <p:nvSpPr>
          <p:cNvPr id="99" name="テキスト ボックス 98">
            <a:extLst>
              <a:ext uri="{FF2B5EF4-FFF2-40B4-BE49-F238E27FC236}">
                <a16:creationId xmlns:a16="http://schemas.microsoft.com/office/drawing/2014/main" id="{DF18AFFB-D844-CCA7-8FB8-CBFECE2BB13C}"/>
              </a:ext>
            </a:extLst>
          </p:cNvPr>
          <p:cNvSpPr>
            <a:spLocks noGrp="1"/>
          </p:cNvSpPr>
          <p:nvPr/>
        </p:nvSpPr>
        <p:spPr>
          <a:xfrm>
            <a:off x="6780370" y="2838856"/>
            <a:ext cx="4953000" cy="461665"/>
          </a:xfrm>
          <a:prstGeom prst="rect">
            <a:avLst/>
          </a:prstGeom>
          <a:noFill/>
        </p:spPr>
        <p:txBody>
          <a:bodyPr wrap="square">
            <a:spAutoFit/>
          </a:bodyPr>
          <a:lstStyle/>
          <a:p>
            <a:r>
              <a:rPr sz="2400" b="1" dirty="0">
                <a:solidFill>
                  <a:srgbClr val="002060"/>
                </a:solidFill>
              </a:rPr>
              <a:t>Short GRB</a:t>
            </a:r>
            <a:r>
              <a:rPr lang="en-US" sz="2400" b="1" dirty="0">
                <a:solidFill>
                  <a:srgbClr val="002060"/>
                </a:solidFill>
              </a:rPr>
              <a:t> + soft X-ray emission</a:t>
            </a:r>
            <a:endParaRPr sz="2400" dirty="0">
              <a:solidFill>
                <a:srgbClr val="002060"/>
              </a:solidFill>
            </a:endParaRPr>
          </a:p>
        </p:txBody>
      </p:sp>
      <p:sp>
        <p:nvSpPr>
          <p:cNvPr id="37" name="円/楕円 36">
            <a:extLst>
              <a:ext uri="{FF2B5EF4-FFF2-40B4-BE49-F238E27FC236}">
                <a16:creationId xmlns:a16="http://schemas.microsoft.com/office/drawing/2014/main" id="{D1A4E9A1-B014-78D8-E2F0-16CD8AD10798}"/>
              </a:ext>
            </a:extLst>
          </p:cNvPr>
          <p:cNvSpPr>
            <a:spLocks noGrp="1"/>
          </p:cNvSpPr>
          <p:nvPr/>
        </p:nvSpPr>
        <p:spPr>
          <a:xfrm>
            <a:off x="4848074" y="4085644"/>
            <a:ext cx="991046" cy="991046"/>
          </a:xfrm>
          <a:prstGeom prst="ellipse">
            <a:avLst/>
          </a:prstGeom>
          <a:gradFill rotWithShape="1">
            <a:gsLst>
              <a:gs pos="14000">
                <a:schemeClr val="bg1"/>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3" name="フリーフォーム 42">
            <a:extLst>
              <a:ext uri="{FF2B5EF4-FFF2-40B4-BE49-F238E27FC236}">
                <a16:creationId xmlns:a16="http://schemas.microsoft.com/office/drawing/2014/main" id="{F9BE1A92-AEA1-70A1-D869-9B007735F657}"/>
              </a:ext>
            </a:extLst>
          </p:cNvPr>
          <p:cNvSpPr>
            <a:spLocks noGrp="1"/>
          </p:cNvSpPr>
          <p:nvPr/>
        </p:nvSpPr>
        <p:spPr>
          <a:xfrm rot="19695828">
            <a:off x="5672022" y="4110239"/>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4" name="フリーフォーム 43">
            <a:extLst>
              <a:ext uri="{FF2B5EF4-FFF2-40B4-BE49-F238E27FC236}">
                <a16:creationId xmlns:a16="http://schemas.microsoft.com/office/drawing/2014/main" id="{92376F85-7BDD-6138-8533-C51A221EC627}"/>
              </a:ext>
            </a:extLst>
          </p:cNvPr>
          <p:cNvSpPr>
            <a:spLocks noGrp="1"/>
          </p:cNvSpPr>
          <p:nvPr/>
        </p:nvSpPr>
        <p:spPr>
          <a:xfrm rot="2413638">
            <a:off x="5636471" y="507214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5" name="フリーフォーム 44">
            <a:extLst>
              <a:ext uri="{FF2B5EF4-FFF2-40B4-BE49-F238E27FC236}">
                <a16:creationId xmlns:a16="http://schemas.microsoft.com/office/drawing/2014/main" id="{0F2DA141-96DE-8BBC-7D0D-670B2F1F9D86}"/>
              </a:ext>
            </a:extLst>
          </p:cNvPr>
          <p:cNvSpPr>
            <a:spLocks noGrp="1"/>
          </p:cNvSpPr>
          <p:nvPr/>
        </p:nvSpPr>
        <p:spPr>
          <a:xfrm rot="8150616">
            <a:off x="4552677" y="4971350"/>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6" name="フリーフォーム 45">
            <a:extLst>
              <a:ext uri="{FF2B5EF4-FFF2-40B4-BE49-F238E27FC236}">
                <a16:creationId xmlns:a16="http://schemas.microsoft.com/office/drawing/2014/main" id="{32B180C6-425F-9B70-1682-A5C4DE68B2B7}"/>
              </a:ext>
            </a:extLst>
          </p:cNvPr>
          <p:cNvSpPr>
            <a:spLocks noGrp="1"/>
          </p:cNvSpPr>
          <p:nvPr/>
        </p:nvSpPr>
        <p:spPr>
          <a:xfrm rot="12509290">
            <a:off x="4521604" y="414117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7" name="テキスト ボックス 46">
            <a:extLst>
              <a:ext uri="{FF2B5EF4-FFF2-40B4-BE49-F238E27FC236}">
                <a16:creationId xmlns:a16="http://schemas.microsoft.com/office/drawing/2014/main" id="{8CF2957A-DC9D-2D21-7BF0-424CEA73E26F}"/>
              </a:ext>
            </a:extLst>
          </p:cNvPr>
          <p:cNvSpPr>
            <a:spLocks noGrp="1"/>
          </p:cNvSpPr>
          <p:nvPr/>
        </p:nvSpPr>
        <p:spPr>
          <a:xfrm>
            <a:off x="5388316" y="5160283"/>
            <a:ext cx="1180606" cy="365760"/>
          </a:xfrm>
          <a:prstGeom prst="rect">
            <a:avLst/>
          </a:prstGeom>
          <a:noFill/>
        </p:spPr>
        <p:txBody>
          <a:bodyPr wrap="none">
            <a:spAutoFit/>
          </a:bodyPr>
          <a:lstStyle/>
          <a:p>
            <a:r>
              <a:rPr dirty="0">
                <a:solidFill>
                  <a:srgbClr val="000FED"/>
                </a:solidFill>
              </a:rPr>
              <a:t>Optical</a:t>
            </a:r>
          </a:p>
        </p:txBody>
      </p:sp>
      <p:sp>
        <p:nvSpPr>
          <p:cNvPr id="100" name="テキスト ボックス 99">
            <a:extLst>
              <a:ext uri="{FF2B5EF4-FFF2-40B4-BE49-F238E27FC236}">
                <a16:creationId xmlns:a16="http://schemas.microsoft.com/office/drawing/2014/main" id="{3A00357B-858C-4ACF-D8C1-1D2CFFDCF512}"/>
              </a:ext>
            </a:extLst>
          </p:cNvPr>
          <p:cNvSpPr>
            <a:spLocks noGrp="1"/>
          </p:cNvSpPr>
          <p:nvPr/>
        </p:nvSpPr>
        <p:spPr>
          <a:xfrm>
            <a:off x="6401163" y="3940503"/>
            <a:ext cx="2379765" cy="369332"/>
          </a:xfrm>
          <a:prstGeom prst="rect">
            <a:avLst/>
          </a:prstGeom>
          <a:noFill/>
          <a:ln>
            <a:solidFill>
              <a:schemeClr val="tx1"/>
            </a:solidFill>
          </a:ln>
        </p:spPr>
        <p:txBody>
          <a:bodyPr wrap="square">
            <a:spAutoFit/>
          </a:bodyPr>
          <a:lstStyle/>
          <a:p>
            <a:r>
              <a:rPr dirty="0"/>
              <a:t>T0 + minutes to hours</a:t>
            </a:r>
          </a:p>
        </p:txBody>
      </p:sp>
      <p:sp>
        <p:nvSpPr>
          <p:cNvPr id="102" name="テキスト ボックス 101">
            <a:extLst>
              <a:ext uri="{FF2B5EF4-FFF2-40B4-BE49-F238E27FC236}">
                <a16:creationId xmlns:a16="http://schemas.microsoft.com/office/drawing/2014/main" id="{54040D0D-216C-CA5B-59B3-883FCFE151E2}"/>
              </a:ext>
            </a:extLst>
          </p:cNvPr>
          <p:cNvSpPr>
            <a:spLocks noGrp="1"/>
          </p:cNvSpPr>
          <p:nvPr/>
        </p:nvSpPr>
        <p:spPr>
          <a:xfrm>
            <a:off x="6790194" y="4425904"/>
            <a:ext cx="3809761" cy="707886"/>
          </a:xfrm>
          <a:prstGeom prst="rect">
            <a:avLst/>
          </a:prstGeom>
          <a:noFill/>
        </p:spPr>
        <p:txBody>
          <a:bodyPr wrap="none">
            <a:spAutoFit/>
          </a:bodyPr>
          <a:lstStyle/>
          <a:p>
            <a:r>
              <a:rPr sz="2000" b="1" dirty="0">
                <a:solidFill>
                  <a:srgbClr val="002060"/>
                </a:solidFill>
              </a:rPr>
              <a:t>Blue </a:t>
            </a:r>
            <a:r>
              <a:rPr sz="2000" b="1" dirty="0" err="1">
                <a:solidFill>
                  <a:srgbClr val="002060"/>
                </a:solidFill>
              </a:rPr>
              <a:t>kilonova</a:t>
            </a:r>
            <a:r>
              <a:rPr lang="en-US" sz="2000" b="1" dirty="0">
                <a:solidFill>
                  <a:srgbClr val="002060"/>
                </a:solidFill>
              </a:rPr>
              <a:t>:</a:t>
            </a:r>
            <a:r>
              <a:rPr lang="ja-FR" altLang="ja-FR" sz="2000" dirty="0"/>
              <a:t> </a:t>
            </a:r>
            <a:endParaRPr lang="en-US" altLang="ja-FR" sz="2000" dirty="0"/>
          </a:p>
          <a:p>
            <a:r>
              <a:rPr lang="ja-FR" altLang="ja-FR" sz="2000" dirty="0">
                <a:solidFill>
                  <a:srgbClr val="002060"/>
                </a:solidFill>
              </a:rPr>
              <a:t>lanthanide-poor r-process ejecta</a:t>
            </a:r>
            <a:endParaRPr lang="en-US" sz="2000" b="1" dirty="0">
              <a:solidFill>
                <a:srgbClr val="002060"/>
              </a:solidFill>
            </a:endParaRPr>
          </a:p>
        </p:txBody>
      </p:sp>
      <p:sp>
        <p:nvSpPr>
          <p:cNvPr id="104" name="テキスト ボックス 103">
            <a:extLst>
              <a:ext uri="{FF2B5EF4-FFF2-40B4-BE49-F238E27FC236}">
                <a16:creationId xmlns:a16="http://schemas.microsoft.com/office/drawing/2014/main" id="{36209C65-23C4-685D-9305-8EDF5BF7603D}"/>
              </a:ext>
            </a:extLst>
          </p:cNvPr>
          <p:cNvSpPr>
            <a:spLocks noGrp="1"/>
          </p:cNvSpPr>
          <p:nvPr/>
        </p:nvSpPr>
        <p:spPr>
          <a:xfrm>
            <a:off x="3474416" y="6052525"/>
            <a:ext cx="2270216" cy="372410"/>
          </a:xfrm>
          <a:prstGeom prst="rect">
            <a:avLst/>
          </a:prstGeom>
          <a:noFill/>
        </p:spPr>
        <p:txBody>
          <a:bodyPr wrap="square">
            <a:spAutoFit/>
          </a:bodyPr>
          <a:lstStyle/>
          <a:p>
            <a:endParaRPr/>
          </a:p>
        </p:txBody>
      </p:sp>
      <p:sp>
        <p:nvSpPr>
          <p:cNvPr id="2" name="円/楕円 1">
            <a:extLst>
              <a:ext uri="{FF2B5EF4-FFF2-40B4-BE49-F238E27FC236}">
                <a16:creationId xmlns:a16="http://schemas.microsoft.com/office/drawing/2014/main" id="{13B33A3A-6A7F-8432-14FC-5F3BD62F6EB3}"/>
              </a:ext>
            </a:extLst>
          </p:cNvPr>
          <p:cNvSpPr/>
          <p:nvPr/>
        </p:nvSpPr>
        <p:spPr>
          <a:xfrm>
            <a:off x="4798912" y="1046149"/>
            <a:ext cx="376263" cy="364675"/>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円/楕円 2">
            <a:extLst>
              <a:ext uri="{FF2B5EF4-FFF2-40B4-BE49-F238E27FC236}">
                <a16:creationId xmlns:a16="http://schemas.microsoft.com/office/drawing/2014/main" id="{C5E384BE-B97F-3A09-3F85-AD3B973A6F97}"/>
              </a:ext>
            </a:extLst>
          </p:cNvPr>
          <p:cNvSpPr/>
          <p:nvPr/>
        </p:nvSpPr>
        <p:spPr>
          <a:xfrm>
            <a:off x="5332663" y="1483810"/>
            <a:ext cx="326598" cy="316540"/>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円弧 6">
            <a:extLst>
              <a:ext uri="{FF2B5EF4-FFF2-40B4-BE49-F238E27FC236}">
                <a16:creationId xmlns:a16="http://schemas.microsoft.com/office/drawing/2014/main" id="{2C00264E-D0D4-754D-4CFC-9F20DDD86EB6}"/>
              </a:ext>
            </a:extLst>
          </p:cNvPr>
          <p:cNvSpPr>
            <a:spLocks noGrp="1"/>
          </p:cNvSpPr>
          <p:nvPr/>
        </p:nvSpPr>
        <p:spPr>
          <a:xfrm rot="10800000">
            <a:off x="4398236" y="98718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 name="円弧 7">
            <a:extLst>
              <a:ext uri="{FF2B5EF4-FFF2-40B4-BE49-F238E27FC236}">
                <a16:creationId xmlns:a16="http://schemas.microsoft.com/office/drawing/2014/main" id="{877736E8-1E08-DE1A-7AA3-8B598AD69EB3}"/>
              </a:ext>
            </a:extLst>
          </p:cNvPr>
          <p:cNvSpPr>
            <a:spLocks noGrp="1"/>
          </p:cNvSpPr>
          <p:nvPr/>
        </p:nvSpPr>
        <p:spPr>
          <a:xfrm rot="10800000">
            <a:off x="4491269" y="919155"/>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 name="円弧 8">
            <a:extLst>
              <a:ext uri="{FF2B5EF4-FFF2-40B4-BE49-F238E27FC236}">
                <a16:creationId xmlns:a16="http://schemas.microsoft.com/office/drawing/2014/main" id="{E04DACFB-55D1-F204-1D10-6314666CDB17}"/>
              </a:ext>
            </a:extLst>
          </p:cNvPr>
          <p:cNvSpPr>
            <a:spLocks noGrp="1"/>
          </p:cNvSpPr>
          <p:nvPr/>
        </p:nvSpPr>
        <p:spPr>
          <a:xfrm rot="10800000">
            <a:off x="4597907" y="84165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2" name="環状矢印 11">
            <a:extLst>
              <a:ext uri="{FF2B5EF4-FFF2-40B4-BE49-F238E27FC236}">
                <a16:creationId xmlns:a16="http://schemas.microsoft.com/office/drawing/2014/main" id="{A9A572D7-FBFD-3CA2-2FCB-2B94E1C1DFAD}"/>
              </a:ext>
            </a:extLst>
          </p:cNvPr>
          <p:cNvSpPr/>
          <p:nvPr/>
        </p:nvSpPr>
        <p:spPr>
          <a:xfrm rot="11531993">
            <a:off x="4712124" y="113211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sp>
        <p:nvSpPr>
          <p:cNvPr id="13" name="環状矢印 12">
            <a:extLst>
              <a:ext uri="{FF2B5EF4-FFF2-40B4-BE49-F238E27FC236}">
                <a16:creationId xmlns:a16="http://schemas.microsoft.com/office/drawing/2014/main" id="{6C90F184-31FF-3E23-5A17-9A1D81E0D0AF}"/>
              </a:ext>
            </a:extLst>
          </p:cNvPr>
          <p:cNvSpPr/>
          <p:nvPr/>
        </p:nvSpPr>
        <p:spPr>
          <a:xfrm rot="1572352">
            <a:off x="4933593" y="85776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grpSp>
        <p:nvGrpSpPr>
          <p:cNvPr id="26" name="グループ化 25">
            <a:extLst>
              <a:ext uri="{FF2B5EF4-FFF2-40B4-BE49-F238E27FC236}">
                <a16:creationId xmlns:a16="http://schemas.microsoft.com/office/drawing/2014/main" id="{F3768338-312A-1BB9-ED65-88EAE766EA42}"/>
              </a:ext>
            </a:extLst>
          </p:cNvPr>
          <p:cNvGrpSpPr/>
          <p:nvPr/>
        </p:nvGrpSpPr>
        <p:grpSpPr>
          <a:xfrm>
            <a:off x="4802087" y="2297346"/>
            <a:ext cx="1062056" cy="1231860"/>
            <a:chOff x="4798531" y="2262301"/>
            <a:chExt cx="1062056" cy="1231860"/>
          </a:xfrm>
        </p:grpSpPr>
        <p:sp>
          <p:nvSpPr>
            <p:cNvPr id="14" name="ドーナツ 13">
              <a:extLst>
                <a:ext uri="{FF2B5EF4-FFF2-40B4-BE49-F238E27FC236}">
                  <a16:creationId xmlns:a16="http://schemas.microsoft.com/office/drawing/2014/main" id="{F618019B-EE59-DBC6-1D04-EF43CC3625C0}"/>
                </a:ext>
              </a:extLst>
            </p:cNvPr>
            <p:cNvSpPr/>
            <p:nvPr/>
          </p:nvSpPr>
          <p:spPr>
            <a:xfrm rot="856875">
              <a:off x="4798531" y="3123449"/>
              <a:ext cx="879385" cy="370712"/>
            </a:xfrm>
            <a:prstGeom prst="donut">
              <a:avLst>
                <a:gd name="adj" fmla="val 50000"/>
              </a:avLst>
            </a:prstGeom>
            <a:solidFill>
              <a:srgbClr val="D1D1D1">
                <a:alpha val="56078"/>
              </a:srgbClr>
            </a:solidFill>
            <a:ln>
              <a:noFill/>
            </a:ln>
            <a:effectLst>
              <a:glow rad="63500">
                <a:schemeClr val="accent1">
                  <a:satMod val="175000"/>
                  <a:alpha val="40000"/>
                </a:schemeClr>
              </a:glow>
              <a:softEdge rad="63500"/>
            </a:effectLst>
            <a:scene3d>
              <a:camera prst="perspectiveAbove"/>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endParaRPr>
            </a:p>
          </p:txBody>
        </p:sp>
        <p:sp>
          <p:nvSpPr>
            <p:cNvPr id="16" name="三角形 15">
              <a:extLst>
                <a:ext uri="{FF2B5EF4-FFF2-40B4-BE49-F238E27FC236}">
                  <a16:creationId xmlns:a16="http://schemas.microsoft.com/office/drawing/2014/main" id="{9ED8208A-353E-1057-F009-684BB359E3BF}"/>
                </a:ext>
              </a:extLst>
            </p:cNvPr>
            <p:cNvSpPr/>
            <p:nvPr/>
          </p:nvSpPr>
          <p:spPr>
            <a:xfrm rot="11582964">
              <a:off x="5229023" y="2265940"/>
              <a:ext cx="243740" cy="883203"/>
            </a:xfrm>
            <a:prstGeom prst="triangle">
              <a:avLst/>
            </a:prstGeom>
            <a:gradFill>
              <a:gsLst>
                <a:gs pos="100000">
                  <a:schemeClr val="accent3">
                    <a:lumMod val="75000"/>
                  </a:schemeClr>
                </a:gs>
                <a:gs pos="100000">
                  <a:schemeClr val="accent6">
                    <a:lumMod val="75000"/>
                  </a:schemeClr>
                </a:gs>
                <a:gs pos="51000">
                  <a:schemeClr val="accent6">
                    <a:lumMod val="60000"/>
                    <a:lumOff val="40000"/>
                  </a:schemeClr>
                </a:gs>
                <a:gs pos="0">
                  <a:schemeClr val="accent6">
                    <a:lumMod val="20000"/>
                    <a:lumOff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7" name="フリーフォーム 16">
              <a:extLst>
                <a:ext uri="{FF2B5EF4-FFF2-40B4-BE49-F238E27FC236}">
                  <a16:creationId xmlns:a16="http://schemas.microsoft.com/office/drawing/2014/main" id="{A8809068-451E-E246-539C-FB24E376D783}"/>
                </a:ext>
              </a:extLst>
            </p:cNvPr>
            <p:cNvSpPr/>
            <p:nvPr/>
          </p:nvSpPr>
          <p:spPr>
            <a:xfrm>
              <a:off x="4914687" y="2356995"/>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8" name="フリーフォーム 17">
              <a:extLst>
                <a:ext uri="{FF2B5EF4-FFF2-40B4-BE49-F238E27FC236}">
                  <a16:creationId xmlns:a16="http://schemas.microsoft.com/office/drawing/2014/main" id="{2E200DBE-390F-19E3-D1BB-4DD443EC0101}"/>
                </a:ext>
              </a:extLst>
            </p:cNvPr>
            <p:cNvSpPr/>
            <p:nvPr/>
          </p:nvSpPr>
          <p:spPr>
            <a:xfrm rot="477252">
              <a:off x="4993145" y="2262301"/>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9" name="フリーフォーム 18">
              <a:extLst>
                <a:ext uri="{FF2B5EF4-FFF2-40B4-BE49-F238E27FC236}">
                  <a16:creationId xmlns:a16="http://schemas.microsoft.com/office/drawing/2014/main" id="{2A96405D-738F-E1A5-1D6F-4B9566FBD20D}"/>
                </a:ext>
              </a:extLst>
            </p:cNvPr>
            <p:cNvSpPr/>
            <p:nvPr/>
          </p:nvSpPr>
          <p:spPr>
            <a:xfrm rot="6930979">
              <a:off x="5506052" y="2580961"/>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3" name="フリーフォーム 22">
              <a:extLst>
                <a:ext uri="{FF2B5EF4-FFF2-40B4-BE49-F238E27FC236}">
                  <a16:creationId xmlns:a16="http://schemas.microsoft.com/office/drawing/2014/main" id="{5B8B7FF2-7176-6C02-4C66-C832C5ABBA95}"/>
                </a:ext>
              </a:extLst>
            </p:cNvPr>
            <p:cNvSpPr/>
            <p:nvPr/>
          </p:nvSpPr>
          <p:spPr>
            <a:xfrm rot="5868676">
              <a:off x="5463907" y="2376294"/>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5" name="円/楕円 24">
              <a:extLst>
                <a:ext uri="{FF2B5EF4-FFF2-40B4-BE49-F238E27FC236}">
                  <a16:creationId xmlns:a16="http://schemas.microsoft.com/office/drawing/2014/main" id="{6837E609-FEC6-C07D-D1F3-1073AA98FB2D}"/>
                </a:ext>
              </a:extLst>
            </p:cNvPr>
            <p:cNvSpPr/>
            <p:nvPr/>
          </p:nvSpPr>
          <p:spPr>
            <a:xfrm>
              <a:off x="5079777" y="3122070"/>
              <a:ext cx="294445" cy="288012"/>
            </a:xfrm>
            <a:prstGeom prst="ellipse">
              <a:avLst/>
            </a:prstGeom>
            <a:solidFill>
              <a:schemeClr val="accent4">
                <a:lumMod val="20000"/>
                <a:lumOff val="80000"/>
              </a:schemeClr>
            </a:solidFill>
            <a:ln>
              <a:noFill/>
            </a:ln>
            <a:effectLst>
              <a:glow rad="101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grpSp>
      <p:pic>
        <p:nvPicPr>
          <p:cNvPr id="51" name="図 50" descr="GW170817 in conjunction with the short GRB170817A. Displayed are the light curves of Fermi-GBM at low and high energies (first and second panel), the light curve of Integral (third panel), and the development of the gravitational-wave frequency signal as function of time (bottom panel). Taken from [15].">
            <a:extLst>
              <a:ext uri="{FF2B5EF4-FFF2-40B4-BE49-F238E27FC236}">
                <a16:creationId xmlns:a16="http://schemas.microsoft.com/office/drawing/2014/main" id="{5A80894A-C804-F124-6AE2-6842085306D9}"/>
              </a:ext>
            </a:extLst>
          </p:cNvPr>
          <p:cNvPicPr>
            <a:picLocks noChangeAspect="1"/>
          </p:cNvPicPr>
          <p:nvPr/>
        </p:nvPicPr>
        <p:blipFill>
          <a:blip r:embed="rId3"/>
          <a:stretch>
            <a:fillRect/>
          </a:stretch>
        </p:blipFill>
        <p:spPr>
          <a:xfrm>
            <a:off x="26412" y="1697712"/>
            <a:ext cx="4313582" cy="4932707"/>
          </a:xfrm>
          <a:prstGeom prst="rect">
            <a:avLst/>
          </a:prstGeom>
        </p:spPr>
      </p:pic>
      <p:sp>
        <p:nvSpPr>
          <p:cNvPr id="61" name="円/楕円 60">
            <a:extLst>
              <a:ext uri="{FF2B5EF4-FFF2-40B4-BE49-F238E27FC236}">
                <a16:creationId xmlns:a16="http://schemas.microsoft.com/office/drawing/2014/main" id="{78037A6C-DB66-36D9-2BB0-1251AB28F406}"/>
              </a:ext>
            </a:extLst>
          </p:cNvPr>
          <p:cNvSpPr/>
          <p:nvPr/>
        </p:nvSpPr>
        <p:spPr>
          <a:xfrm>
            <a:off x="4894894" y="4538054"/>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3" name="円/楕円 62">
            <a:extLst>
              <a:ext uri="{FF2B5EF4-FFF2-40B4-BE49-F238E27FC236}">
                <a16:creationId xmlns:a16="http://schemas.microsoft.com/office/drawing/2014/main" id="{734119FE-4623-FE31-8744-7A84890EAB73}"/>
              </a:ext>
            </a:extLst>
          </p:cNvPr>
          <p:cNvSpPr/>
          <p:nvPr/>
        </p:nvSpPr>
        <p:spPr>
          <a:xfrm>
            <a:off x="5415162" y="4543755"/>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4" name="円/楕円 63">
            <a:extLst>
              <a:ext uri="{FF2B5EF4-FFF2-40B4-BE49-F238E27FC236}">
                <a16:creationId xmlns:a16="http://schemas.microsoft.com/office/drawing/2014/main" id="{1D23F153-ABBD-E5CB-B10E-D036DF0EC687}"/>
              </a:ext>
            </a:extLst>
          </p:cNvPr>
          <p:cNvSpPr/>
          <p:nvPr/>
        </p:nvSpPr>
        <p:spPr>
          <a:xfrm>
            <a:off x="5290204" y="4549983"/>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0" name="フッター プレースホルダー 9">
            <a:extLst>
              <a:ext uri="{FF2B5EF4-FFF2-40B4-BE49-F238E27FC236}">
                <a16:creationId xmlns:a16="http://schemas.microsoft.com/office/drawing/2014/main" id="{C09995B6-6C16-0F56-3C8D-206C0D0A2542}"/>
              </a:ext>
            </a:extLst>
          </p:cNvPr>
          <p:cNvSpPr>
            <a:spLocks noGrp="1"/>
          </p:cNvSpPr>
          <p:nvPr>
            <p:ph type="ftr" idx="11"/>
          </p:nvPr>
        </p:nvSpPr>
        <p:spPr/>
        <p:txBody>
          <a:bodyPr/>
          <a:lstStyle/>
          <a:p>
            <a:r>
              <a:rPr lang="id-ID"/>
              <a:t>2028/08/30 TeVPA 2026 @Tendo, Yamagata</a:t>
            </a:r>
            <a:endParaRPr lang="id-ID" dirty="0"/>
          </a:p>
        </p:txBody>
      </p:sp>
      <p:sp>
        <p:nvSpPr>
          <p:cNvPr id="11" name="スライド番号プレースホルダー 10">
            <a:extLst>
              <a:ext uri="{FF2B5EF4-FFF2-40B4-BE49-F238E27FC236}">
                <a16:creationId xmlns:a16="http://schemas.microsoft.com/office/drawing/2014/main" id="{68EC5C78-5AF4-C858-D456-B242199B4CE1}"/>
              </a:ext>
            </a:extLst>
          </p:cNvPr>
          <p:cNvSpPr>
            <a:spLocks noGrp="1"/>
          </p:cNvSpPr>
          <p:nvPr>
            <p:ph type="sldNum" idx="12"/>
          </p:nvPr>
        </p:nvSpPr>
        <p:spPr/>
        <p:txBody>
          <a:bodyPr/>
          <a:lstStyle/>
          <a:p>
            <a:fld id="{FC2FC132-48E3-EF4C-881B-428E46D600FB}" type="slidenum">
              <a:rPr lang="en-US" altLang="ja-FR" smtClean="0"/>
              <a:t>16</a:t>
            </a:fld>
            <a:endParaRPr lang="ja-FR" altLang="en-US" dirty="0"/>
          </a:p>
        </p:txBody>
      </p:sp>
    </p:spTree>
    <p:extLst>
      <p:ext uri="{BB962C8B-B14F-4D97-AF65-F5344CB8AC3E}">
        <p14:creationId xmlns:p14="http://schemas.microsoft.com/office/powerpoint/2010/main" val="3504032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32FE7-F05F-326F-C5B0-6D785FE6A138}"/>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07D917FA-48BB-34EA-5586-F40F0669DF91}"/>
              </a:ext>
            </a:extLst>
          </p:cNvPr>
          <p:cNvSpPr>
            <a:spLocks noGrp="1"/>
          </p:cNvSpPr>
          <p:nvPr>
            <p:ph type="title"/>
          </p:nvPr>
        </p:nvSpPr>
        <p:spPr>
          <a:xfrm>
            <a:off x="0" y="0"/>
            <a:ext cx="11277600" cy="647700"/>
          </a:xfrm>
        </p:spPr>
        <p:txBody>
          <a:bodyPr anchor="ctr">
            <a:normAutofit/>
          </a:bodyPr>
          <a:lstStyle/>
          <a:p>
            <a:pPr>
              <a:buNone/>
              <a:defRPr sz="2250" b="0">
                <a:solidFill>
                  <a:srgbClr val="111820"/>
                </a:solidFill>
              </a:defRPr>
            </a:pPr>
            <a:r>
              <a:rPr sz="3600" b="1" dirty="0">
                <a:solidFill>
                  <a:srgbClr val="0B2A3B"/>
                </a:solidFill>
                <a:latin typeface="Bell MT"/>
                <a:ea typeface="Bell MT"/>
                <a:cs typeface="Bell MT"/>
              </a:rPr>
              <a:t>Compact-object merger (BNS / NS–BH)</a:t>
            </a:r>
          </a:p>
        </p:txBody>
      </p:sp>
      <p:sp>
        <p:nvSpPr>
          <p:cNvPr id="5" name="正方形/長方形 4">
            <a:extLst>
              <a:ext uri="{FF2B5EF4-FFF2-40B4-BE49-F238E27FC236}">
                <a16:creationId xmlns:a16="http://schemas.microsoft.com/office/drawing/2014/main" id="{5258CEA7-3FFD-0577-BBBA-C5125B2E12DB}"/>
              </a:ext>
            </a:extLst>
          </p:cNvPr>
          <p:cNvSpPr>
            <a:spLocks noGrp="1"/>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テキスト ボックス 61">
            <a:extLst>
              <a:ext uri="{FF2B5EF4-FFF2-40B4-BE49-F238E27FC236}">
                <a16:creationId xmlns:a16="http://schemas.microsoft.com/office/drawing/2014/main" id="{137E3D1F-0E43-DA6A-89A0-3C2DD8173094}"/>
              </a:ext>
            </a:extLst>
          </p:cNvPr>
          <p:cNvSpPr>
            <a:spLocks noGrp="1"/>
          </p:cNvSpPr>
          <p:nvPr/>
        </p:nvSpPr>
        <p:spPr>
          <a:xfrm>
            <a:off x="-3835" y="805506"/>
            <a:ext cx="1907375" cy="822960"/>
          </a:xfrm>
          <a:prstGeom prst="rect">
            <a:avLst/>
          </a:prstGeom>
          <a:noFill/>
        </p:spPr>
        <p:txBody>
          <a:bodyPr wrap="square">
            <a:spAutoFit/>
          </a:bodyPr>
          <a:lstStyle/>
          <a:p>
            <a:r>
              <a:rPr sz="2400" dirty="0"/>
              <a:t>GW170817 / AT 2017gfo</a:t>
            </a:r>
          </a:p>
        </p:txBody>
      </p:sp>
      <p:sp>
        <p:nvSpPr>
          <p:cNvPr id="65" name="テキスト ボックス 64">
            <a:extLst>
              <a:ext uri="{FF2B5EF4-FFF2-40B4-BE49-F238E27FC236}">
                <a16:creationId xmlns:a16="http://schemas.microsoft.com/office/drawing/2014/main" id="{F7AA4D7C-0FBA-7937-AB4E-2800880E33A8}"/>
              </a:ext>
            </a:extLst>
          </p:cNvPr>
          <p:cNvSpPr>
            <a:spLocks noGrp="1"/>
          </p:cNvSpPr>
          <p:nvPr/>
        </p:nvSpPr>
        <p:spPr>
          <a:xfrm>
            <a:off x="6287775" y="820520"/>
            <a:ext cx="425116" cy="369332"/>
          </a:xfrm>
          <a:prstGeom prst="rect">
            <a:avLst/>
          </a:prstGeom>
          <a:noFill/>
          <a:ln>
            <a:solidFill>
              <a:schemeClr val="tx1"/>
            </a:solidFill>
          </a:ln>
        </p:spPr>
        <p:txBody>
          <a:bodyPr wrap="none">
            <a:spAutoFit/>
          </a:bodyPr>
          <a:lstStyle/>
          <a:p>
            <a:r>
              <a:rPr dirty="0"/>
              <a:t>T0</a:t>
            </a:r>
          </a:p>
        </p:txBody>
      </p:sp>
      <p:sp>
        <p:nvSpPr>
          <p:cNvPr id="78" name="テキスト ボックス 77">
            <a:extLst>
              <a:ext uri="{FF2B5EF4-FFF2-40B4-BE49-F238E27FC236}">
                <a16:creationId xmlns:a16="http://schemas.microsoft.com/office/drawing/2014/main" id="{4A13B5C7-F07F-3A09-1B6A-F686A232AD0C}"/>
              </a:ext>
            </a:extLst>
          </p:cNvPr>
          <p:cNvSpPr>
            <a:spLocks noGrp="1"/>
          </p:cNvSpPr>
          <p:nvPr/>
        </p:nvSpPr>
        <p:spPr>
          <a:xfrm>
            <a:off x="5784076" y="1509025"/>
            <a:ext cx="2287293" cy="369332"/>
          </a:xfrm>
          <a:prstGeom prst="rect">
            <a:avLst/>
          </a:prstGeom>
          <a:noFill/>
          <a:ln>
            <a:noFill/>
          </a:ln>
        </p:spPr>
        <p:txBody>
          <a:bodyPr wrap="none">
            <a:spAutoFit/>
          </a:bodyPr>
          <a:lstStyle/>
          <a:p>
            <a:r>
              <a:rPr b="1" dirty="0">
                <a:solidFill>
                  <a:srgbClr val="FF0000"/>
                </a:solidFill>
              </a:rPr>
              <a:t>Gravitational waves</a:t>
            </a:r>
          </a:p>
        </p:txBody>
      </p:sp>
      <p:sp>
        <p:nvSpPr>
          <p:cNvPr id="82" name="円弧 81">
            <a:extLst>
              <a:ext uri="{FF2B5EF4-FFF2-40B4-BE49-F238E27FC236}">
                <a16:creationId xmlns:a16="http://schemas.microsoft.com/office/drawing/2014/main" id="{B1036897-A249-D0B4-7BEE-ACD5DB97EBF7}"/>
              </a:ext>
            </a:extLst>
          </p:cNvPr>
          <p:cNvSpPr>
            <a:spLocks noGrp="1"/>
          </p:cNvSpPr>
          <p:nvPr/>
        </p:nvSpPr>
        <p:spPr>
          <a:xfrm rot="337231">
            <a:off x="5425893" y="106857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3" name="円弧 82">
            <a:extLst>
              <a:ext uri="{FF2B5EF4-FFF2-40B4-BE49-F238E27FC236}">
                <a16:creationId xmlns:a16="http://schemas.microsoft.com/office/drawing/2014/main" id="{B62AA56F-6D89-970C-B2D5-A61DB10FC6EF}"/>
              </a:ext>
            </a:extLst>
          </p:cNvPr>
          <p:cNvSpPr>
            <a:spLocks noGrp="1"/>
          </p:cNvSpPr>
          <p:nvPr/>
        </p:nvSpPr>
        <p:spPr>
          <a:xfrm rot="337231">
            <a:off x="5518926" y="100053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4" name="円弧 83">
            <a:extLst>
              <a:ext uri="{FF2B5EF4-FFF2-40B4-BE49-F238E27FC236}">
                <a16:creationId xmlns:a16="http://schemas.microsoft.com/office/drawing/2014/main" id="{8C9EFA99-0A3B-9455-B11C-58726AF4DC0A}"/>
              </a:ext>
            </a:extLst>
          </p:cNvPr>
          <p:cNvSpPr>
            <a:spLocks noGrp="1"/>
          </p:cNvSpPr>
          <p:nvPr/>
        </p:nvSpPr>
        <p:spPr>
          <a:xfrm rot="337231">
            <a:off x="5625564" y="92303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5" name="テキスト ボックス 94">
            <a:extLst>
              <a:ext uri="{FF2B5EF4-FFF2-40B4-BE49-F238E27FC236}">
                <a16:creationId xmlns:a16="http://schemas.microsoft.com/office/drawing/2014/main" id="{0F120BC9-5747-343F-66B3-6984B8ED7912}"/>
              </a:ext>
            </a:extLst>
          </p:cNvPr>
          <p:cNvSpPr>
            <a:spLocks noGrp="1"/>
          </p:cNvSpPr>
          <p:nvPr/>
        </p:nvSpPr>
        <p:spPr>
          <a:xfrm>
            <a:off x="6780370" y="934194"/>
            <a:ext cx="3230793" cy="707886"/>
          </a:xfrm>
          <a:prstGeom prst="rect">
            <a:avLst/>
          </a:prstGeom>
          <a:noFill/>
        </p:spPr>
        <p:txBody>
          <a:bodyPr wrap="square">
            <a:spAutoFit/>
          </a:bodyPr>
          <a:lstStyle/>
          <a:p>
            <a:pPr>
              <a:buNone/>
            </a:pPr>
            <a:r>
              <a:rPr sz="2000" b="1" dirty="0">
                <a:solidFill>
                  <a:srgbClr val="002060"/>
                </a:solidFill>
              </a:rPr>
              <a:t>BNS / NS–BH coalescence</a:t>
            </a:r>
          </a:p>
        </p:txBody>
      </p:sp>
      <p:sp>
        <p:nvSpPr>
          <p:cNvPr id="35" name="テキスト ボックス 34">
            <a:extLst>
              <a:ext uri="{FF2B5EF4-FFF2-40B4-BE49-F238E27FC236}">
                <a16:creationId xmlns:a16="http://schemas.microsoft.com/office/drawing/2014/main" id="{4881EB16-83B7-D7EE-DED2-779AD01E6574}"/>
              </a:ext>
            </a:extLst>
          </p:cNvPr>
          <p:cNvSpPr>
            <a:spLocks noGrp="1"/>
          </p:cNvSpPr>
          <p:nvPr/>
        </p:nvSpPr>
        <p:spPr>
          <a:xfrm>
            <a:off x="5874586" y="3277994"/>
            <a:ext cx="2238375" cy="369332"/>
          </a:xfrm>
          <a:prstGeom prst="rect">
            <a:avLst/>
          </a:prstGeom>
          <a:noFill/>
        </p:spPr>
        <p:txBody>
          <a:bodyPr wrap="square">
            <a:spAutoFit/>
          </a:bodyPr>
          <a:lstStyle/>
          <a:p>
            <a:r>
              <a:rPr b="1" dirty="0">
                <a:solidFill>
                  <a:srgbClr val="00B050"/>
                </a:solidFill>
              </a:rPr>
              <a:t>Gamma / X-ray</a:t>
            </a:r>
          </a:p>
        </p:txBody>
      </p:sp>
      <p:sp>
        <p:nvSpPr>
          <p:cNvPr id="66" name="テキスト ボックス 65">
            <a:extLst>
              <a:ext uri="{FF2B5EF4-FFF2-40B4-BE49-F238E27FC236}">
                <a16:creationId xmlns:a16="http://schemas.microsoft.com/office/drawing/2014/main" id="{4A96EE8F-E80B-3BCB-A8C0-C9DC25B31408}"/>
              </a:ext>
            </a:extLst>
          </p:cNvPr>
          <p:cNvSpPr>
            <a:spLocks noGrp="1"/>
          </p:cNvSpPr>
          <p:nvPr/>
        </p:nvSpPr>
        <p:spPr>
          <a:xfrm>
            <a:off x="6276370" y="2434077"/>
            <a:ext cx="1974036" cy="369332"/>
          </a:xfrm>
          <a:prstGeom prst="rect">
            <a:avLst/>
          </a:prstGeom>
          <a:noFill/>
          <a:ln>
            <a:solidFill>
              <a:schemeClr val="tx1"/>
            </a:solidFill>
          </a:ln>
        </p:spPr>
        <p:txBody>
          <a:bodyPr wrap="square">
            <a:spAutoFit/>
          </a:bodyPr>
          <a:lstStyle/>
          <a:p>
            <a:r>
              <a:rPr dirty="0"/>
              <a:t>T0 + 0–10 seconds</a:t>
            </a:r>
          </a:p>
        </p:txBody>
      </p:sp>
      <p:sp>
        <p:nvSpPr>
          <p:cNvPr id="99" name="テキスト ボックス 98">
            <a:extLst>
              <a:ext uri="{FF2B5EF4-FFF2-40B4-BE49-F238E27FC236}">
                <a16:creationId xmlns:a16="http://schemas.microsoft.com/office/drawing/2014/main" id="{1ADCDD1C-5CCB-40BB-7AE6-72F8C79DF0E2}"/>
              </a:ext>
            </a:extLst>
          </p:cNvPr>
          <p:cNvSpPr>
            <a:spLocks noGrp="1"/>
          </p:cNvSpPr>
          <p:nvPr/>
        </p:nvSpPr>
        <p:spPr>
          <a:xfrm>
            <a:off x="6780370" y="2838856"/>
            <a:ext cx="4953000" cy="461665"/>
          </a:xfrm>
          <a:prstGeom prst="rect">
            <a:avLst/>
          </a:prstGeom>
          <a:noFill/>
        </p:spPr>
        <p:txBody>
          <a:bodyPr wrap="square">
            <a:spAutoFit/>
          </a:bodyPr>
          <a:lstStyle/>
          <a:p>
            <a:r>
              <a:rPr sz="2400" b="1" dirty="0">
                <a:solidFill>
                  <a:srgbClr val="002060"/>
                </a:solidFill>
              </a:rPr>
              <a:t>Short GRB</a:t>
            </a:r>
            <a:r>
              <a:rPr lang="en-US" sz="2400" b="1" dirty="0">
                <a:solidFill>
                  <a:srgbClr val="002060"/>
                </a:solidFill>
              </a:rPr>
              <a:t> + soft X-ray emission</a:t>
            </a:r>
            <a:endParaRPr sz="2400" dirty="0">
              <a:solidFill>
                <a:srgbClr val="002060"/>
              </a:solidFill>
            </a:endParaRPr>
          </a:p>
        </p:txBody>
      </p:sp>
      <p:sp>
        <p:nvSpPr>
          <p:cNvPr id="37" name="円/楕円 36">
            <a:extLst>
              <a:ext uri="{FF2B5EF4-FFF2-40B4-BE49-F238E27FC236}">
                <a16:creationId xmlns:a16="http://schemas.microsoft.com/office/drawing/2014/main" id="{C8BD1138-C1FB-BC93-2898-AF57A5D15996}"/>
              </a:ext>
            </a:extLst>
          </p:cNvPr>
          <p:cNvSpPr>
            <a:spLocks noGrp="1"/>
          </p:cNvSpPr>
          <p:nvPr/>
        </p:nvSpPr>
        <p:spPr>
          <a:xfrm>
            <a:off x="4848074" y="4085644"/>
            <a:ext cx="991046" cy="991046"/>
          </a:xfrm>
          <a:prstGeom prst="ellipse">
            <a:avLst/>
          </a:prstGeom>
          <a:gradFill rotWithShape="1">
            <a:gsLst>
              <a:gs pos="14000">
                <a:schemeClr val="bg1"/>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3" name="フリーフォーム 42">
            <a:extLst>
              <a:ext uri="{FF2B5EF4-FFF2-40B4-BE49-F238E27FC236}">
                <a16:creationId xmlns:a16="http://schemas.microsoft.com/office/drawing/2014/main" id="{20998507-AA27-550A-91D1-5678424F93DD}"/>
              </a:ext>
            </a:extLst>
          </p:cNvPr>
          <p:cNvSpPr>
            <a:spLocks noGrp="1"/>
          </p:cNvSpPr>
          <p:nvPr/>
        </p:nvSpPr>
        <p:spPr>
          <a:xfrm rot="19695828">
            <a:off x="5672022" y="4110239"/>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4" name="フリーフォーム 43">
            <a:extLst>
              <a:ext uri="{FF2B5EF4-FFF2-40B4-BE49-F238E27FC236}">
                <a16:creationId xmlns:a16="http://schemas.microsoft.com/office/drawing/2014/main" id="{A03128F4-8827-6208-B295-6B6E1D7A709F}"/>
              </a:ext>
            </a:extLst>
          </p:cNvPr>
          <p:cNvSpPr>
            <a:spLocks noGrp="1"/>
          </p:cNvSpPr>
          <p:nvPr/>
        </p:nvSpPr>
        <p:spPr>
          <a:xfrm rot="2413638">
            <a:off x="5636471" y="507214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5" name="フリーフォーム 44">
            <a:extLst>
              <a:ext uri="{FF2B5EF4-FFF2-40B4-BE49-F238E27FC236}">
                <a16:creationId xmlns:a16="http://schemas.microsoft.com/office/drawing/2014/main" id="{F9987554-AE5E-A5C2-196B-164C17E8E74B}"/>
              </a:ext>
            </a:extLst>
          </p:cNvPr>
          <p:cNvSpPr>
            <a:spLocks noGrp="1"/>
          </p:cNvSpPr>
          <p:nvPr/>
        </p:nvSpPr>
        <p:spPr>
          <a:xfrm rot="8150616">
            <a:off x="4552677" y="4971350"/>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6" name="フリーフォーム 45">
            <a:extLst>
              <a:ext uri="{FF2B5EF4-FFF2-40B4-BE49-F238E27FC236}">
                <a16:creationId xmlns:a16="http://schemas.microsoft.com/office/drawing/2014/main" id="{FF221A59-514E-737B-722E-165570C085C3}"/>
              </a:ext>
            </a:extLst>
          </p:cNvPr>
          <p:cNvSpPr>
            <a:spLocks noGrp="1"/>
          </p:cNvSpPr>
          <p:nvPr/>
        </p:nvSpPr>
        <p:spPr>
          <a:xfrm rot="12509290">
            <a:off x="4521604" y="414117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0" name="テキスト ボックス 99">
            <a:extLst>
              <a:ext uri="{FF2B5EF4-FFF2-40B4-BE49-F238E27FC236}">
                <a16:creationId xmlns:a16="http://schemas.microsoft.com/office/drawing/2014/main" id="{4067417D-3D72-04F1-8A5E-70A9DFB52FD8}"/>
              </a:ext>
            </a:extLst>
          </p:cNvPr>
          <p:cNvSpPr>
            <a:spLocks noGrp="1"/>
          </p:cNvSpPr>
          <p:nvPr/>
        </p:nvSpPr>
        <p:spPr>
          <a:xfrm>
            <a:off x="6401163" y="3940503"/>
            <a:ext cx="2379765" cy="369332"/>
          </a:xfrm>
          <a:prstGeom prst="rect">
            <a:avLst/>
          </a:prstGeom>
          <a:noFill/>
          <a:ln>
            <a:solidFill>
              <a:schemeClr val="tx1"/>
            </a:solidFill>
          </a:ln>
        </p:spPr>
        <p:txBody>
          <a:bodyPr wrap="square">
            <a:spAutoFit/>
          </a:bodyPr>
          <a:lstStyle/>
          <a:p>
            <a:r>
              <a:rPr dirty="0"/>
              <a:t>T0 + minutes to hours</a:t>
            </a:r>
          </a:p>
        </p:txBody>
      </p:sp>
      <p:sp>
        <p:nvSpPr>
          <p:cNvPr id="102" name="テキスト ボックス 101">
            <a:extLst>
              <a:ext uri="{FF2B5EF4-FFF2-40B4-BE49-F238E27FC236}">
                <a16:creationId xmlns:a16="http://schemas.microsoft.com/office/drawing/2014/main" id="{58CA1BB4-EC78-2409-3230-3B38B6526468}"/>
              </a:ext>
            </a:extLst>
          </p:cNvPr>
          <p:cNvSpPr>
            <a:spLocks noGrp="1"/>
          </p:cNvSpPr>
          <p:nvPr/>
        </p:nvSpPr>
        <p:spPr>
          <a:xfrm>
            <a:off x="6790194" y="4425904"/>
            <a:ext cx="3809761" cy="707886"/>
          </a:xfrm>
          <a:prstGeom prst="rect">
            <a:avLst/>
          </a:prstGeom>
          <a:noFill/>
        </p:spPr>
        <p:txBody>
          <a:bodyPr wrap="none">
            <a:spAutoFit/>
          </a:bodyPr>
          <a:lstStyle/>
          <a:p>
            <a:r>
              <a:rPr sz="2000" b="1" dirty="0">
                <a:solidFill>
                  <a:srgbClr val="002060"/>
                </a:solidFill>
              </a:rPr>
              <a:t>Blue </a:t>
            </a:r>
            <a:r>
              <a:rPr sz="2000" b="1" dirty="0" err="1">
                <a:solidFill>
                  <a:srgbClr val="002060"/>
                </a:solidFill>
              </a:rPr>
              <a:t>kilonova</a:t>
            </a:r>
            <a:r>
              <a:rPr lang="en-US" sz="2000" b="1" dirty="0">
                <a:solidFill>
                  <a:srgbClr val="002060"/>
                </a:solidFill>
              </a:rPr>
              <a:t>:</a:t>
            </a:r>
            <a:r>
              <a:rPr lang="ja-FR" altLang="ja-FR" sz="2000" dirty="0"/>
              <a:t> </a:t>
            </a:r>
            <a:endParaRPr lang="en-US" altLang="ja-FR" sz="2000" dirty="0"/>
          </a:p>
          <a:p>
            <a:r>
              <a:rPr lang="ja-FR" altLang="ja-FR" sz="2000" dirty="0">
                <a:solidFill>
                  <a:srgbClr val="002060"/>
                </a:solidFill>
              </a:rPr>
              <a:t>lanthanide-poor r-process ejecta</a:t>
            </a:r>
            <a:endParaRPr lang="en-US" sz="2000" b="1" dirty="0">
              <a:solidFill>
                <a:srgbClr val="002060"/>
              </a:solidFill>
            </a:endParaRPr>
          </a:p>
        </p:txBody>
      </p:sp>
      <p:sp>
        <p:nvSpPr>
          <p:cNvPr id="49" name="円/楕円 48">
            <a:extLst>
              <a:ext uri="{FF2B5EF4-FFF2-40B4-BE49-F238E27FC236}">
                <a16:creationId xmlns:a16="http://schemas.microsoft.com/office/drawing/2014/main" id="{68E2507A-5A96-919B-C22B-205BF8290468}"/>
              </a:ext>
            </a:extLst>
          </p:cNvPr>
          <p:cNvSpPr>
            <a:spLocks noGrp="1"/>
          </p:cNvSpPr>
          <p:nvPr/>
        </p:nvSpPr>
        <p:spPr>
          <a:xfrm>
            <a:off x="4933586" y="5717506"/>
            <a:ext cx="948627" cy="948628"/>
          </a:xfrm>
          <a:prstGeom prst="ellipse">
            <a:avLst/>
          </a:prstGeom>
          <a:gradFill rotWithShape="1">
            <a:gsLst>
              <a:gs pos="14000">
                <a:schemeClr val="bg1"/>
              </a:gs>
              <a:gs pos="100000">
                <a:srgbClr val="FF39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5" name="フリーフォーム 54">
            <a:extLst>
              <a:ext uri="{FF2B5EF4-FFF2-40B4-BE49-F238E27FC236}">
                <a16:creationId xmlns:a16="http://schemas.microsoft.com/office/drawing/2014/main" id="{880C9FE8-5248-957C-E0C1-FBDE06FCDC51}"/>
              </a:ext>
            </a:extLst>
          </p:cNvPr>
          <p:cNvSpPr>
            <a:spLocks noGrp="1"/>
          </p:cNvSpPr>
          <p:nvPr/>
        </p:nvSpPr>
        <p:spPr>
          <a:xfrm rot="19695828">
            <a:off x="5731845" y="571345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6" name="フリーフォーム 55">
            <a:extLst>
              <a:ext uri="{FF2B5EF4-FFF2-40B4-BE49-F238E27FC236}">
                <a16:creationId xmlns:a16="http://schemas.microsoft.com/office/drawing/2014/main" id="{53A30CCA-9EB6-7CCF-A8E2-BE459EEE8B19}"/>
              </a:ext>
            </a:extLst>
          </p:cNvPr>
          <p:cNvSpPr>
            <a:spLocks noGrp="1"/>
          </p:cNvSpPr>
          <p:nvPr/>
        </p:nvSpPr>
        <p:spPr>
          <a:xfrm rot="2413638">
            <a:off x="5723138" y="654072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7" name="フリーフォーム 56">
            <a:extLst>
              <a:ext uri="{FF2B5EF4-FFF2-40B4-BE49-F238E27FC236}">
                <a16:creationId xmlns:a16="http://schemas.microsoft.com/office/drawing/2014/main" id="{36366D00-F005-60DF-6375-B02C42CE538A}"/>
              </a:ext>
            </a:extLst>
          </p:cNvPr>
          <p:cNvSpPr>
            <a:spLocks noGrp="1"/>
          </p:cNvSpPr>
          <p:nvPr/>
        </p:nvSpPr>
        <p:spPr>
          <a:xfrm rot="8150616">
            <a:off x="4560076" y="6548310"/>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8" name="フリーフォーム 57">
            <a:extLst>
              <a:ext uri="{FF2B5EF4-FFF2-40B4-BE49-F238E27FC236}">
                <a16:creationId xmlns:a16="http://schemas.microsoft.com/office/drawing/2014/main" id="{6C76119F-CA83-BB07-AE3B-1BDA948C4FAD}"/>
              </a:ext>
            </a:extLst>
          </p:cNvPr>
          <p:cNvSpPr>
            <a:spLocks noGrp="1"/>
          </p:cNvSpPr>
          <p:nvPr/>
        </p:nvSpPr>
        <p:spPr>
          <a:xfrm rot="12393421">
            <a:off x="4527121" y="574736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9" name="テキスト ボックス 58">
            <a:extLst>
              <a:ext uri="{FF2B5EF4-FFF2-40B4-BE49-F238E27FC236}">
                <a16:creationId xmlns:a16="http://schemas.microsoft.com/office/drawing/2014/main" id="{4478AA5D-FA5A-F06C-1CC0-EBE544DE40F6}"/>
              </a:ext>
            </a:extLst>
          </p:cNvPr>
          <p:cNvSpPr>
            <a:spLocks noGrp="1"/>
          </p:cNvSpPr>
          <p:nvPr/>
        </p:nvSpPr>
        <p:spPr>
          <a:xfrm>
            <a:off x="6043704" y="6328040"/>
            <a:ext cx="1356718" cy="369332"/>
          </a:xfrm>
          <a:prstGeom prst="rect">
            <a:avLst/>
          </a:prstGeom>
          <a:noFill/>
        </p:spPr>
        <p:txBody>
          <a:bodyPr wrap="none">
            <a:spAutoFit/>
          </a:bodyPr>
          <a:lstStyle/>
          <a:p>
            <a:r>
              <a:rPr dirty="0">
                <a:solidFill>
                  <a:srgbClr val="FF0000"/>
                </a:solidFill>
              </a:rPr>
              <a:t>Optical / NIR</a:t>
            </a:r>
          </a:p>
        </p:txBody>
      </p:sp>
      <p:sp>
        <p:nvSpPr>
          <p:cNvPr id="104" name="テキスト ボックス 103">
            <a:extLst>
              <a:ext uri="{FF2B5EF4-FFF2-40B4-BE49-F238E27FC236}">
                <a16:creationId xmlns:a16="http://schemas.microsoft.com/office/drawing/2014/main" id="{89E9CAAC-B4BF-5892-5680-4F0803A0BB5A}"/>
              </a:ext>
            </a:extLst>
          </p:cNvPr>
          <p:cNvSpPr>
            <a:spLocks noGrp="1"/>
          </p:cNvSpPr>
          <p:nvPr/>
        </p:nvSpPr>
        <p:spPr>
          <a:xfrm>
            <a:off x="3474416" y="6052525"/>
            <a:ext cx="2270216" cy="372410"/>
          </a:xfrm>
          <a:prstGeom prst="rect">
            <a:avLst/>
          </a:prstGeom>
          <a:noFill/>
        </p:spPr>
        <p:txBody>
          <a:bodyPr wrap="square">
            <a:spAutoFit/>
          </a:bodyPr>
          <a:lstStyle/>
          <a:p>
            <a:endParaRPr/>
          </a:p>
        </p:txBody>
      </p:sp>
      <p:sp>
        <p:nvSpPr>
          <p:cNvPr id="105" name="テキスト ボックス 104">
            <a:extLst>
              <a:ext uri="{FF2B5EF4-FFF2-40B4-BE49-F238E27FC236}">
                <a16:creationId xmlns:a16="http://schemas.microsoft.com/office/drawing/2014/main" id="{5B7E4390-2A73-4F7C-C029-29A24990201B}"/>
              </a:ext>
            </a:extLst>
          </p:cNvPr>
          <p:cNvSpPr>
            <a:spLocks noGrp="1"/>
          </p:cNvSpPr>
          <p:nvPr/>
        </p:nvSpPr>
        <p:spPr>
          <a:xfrm>
            <a:off x="6750603" y="5668830"/>
            <a:ext cx="3719993" cy="707886"/>
          </a:xfrm>
          <a:prstGeom prst="rect">
            <a:avLst/>
          </a:prstGeom>
          <a:noFill/>
        </p:spPr>
        <p:txBody>
          <a:bodyPr wrap="none">
            <a:spAutoFit/>
          </a:bodyPr>
          <a:lstStyle/>
          <a:p>
            <a:r>
              <a:rPr sz="2000" b="1" dirty="0">
                <a:solidFill>
                  <a:srgbClr val="002060"/>
                </a:solidFill>
              </a:rPr>
              <a:t>Red </a:t>
            </a:r>
            <a:r>
              <a:rPr sz="2000" b="1" dirty="0" err="1">
                <a:solidFill>
                  <a:srgbClr val="002060"/>
                </a:solidFill>
              </a:rPr>
              <a:t>kilonova</a:t>
            </a:r>
            <a:r>
              <a:rPr sz="2000" b="1" dirty="0">
                <a:solidFill>
                  <a:srgbClr val="002060"/>
                </a:solidFill>
              </a:rPr>
              <a:t>: </a:t>
            </a:r>
            <a:endParaRPr lang="en-US" sz="2000" b="1" dirty="0">
              <a:solidFill>
                <a:srgbClr val="002060"/>
              </a:solidFill>
            </a:endParaRPr>
          </a:p>
          <a:p>
            <a:r>
              <a:rPr lang="ja-FR" altLang="ja-FR" sz="2000" dirty="0"/>
              <a:t>lanthanide-rich r-process ejecta</a:t>
            </a:r>
            <a:endParaRPr sz="2000" b="1" dirty="0">
              <a:solidFill>
                <a:srgbClr val="002060"/>
              </a:solidFill>
            </a:endParaRPr>
          </a:p>
        </p:txBody>
      </p:sp>
      <p:sp>
        <p:nvSpPr>
          <p:cNvPr id="106" name="テキスト ボックス 105">
            <a:extLst>
              <a:ext uri="{FF2B5EF4-FFF2-40B4-BE49-F238E27FC236}">
                <a16:creationId xmlns:a16="http://schemas.microsoft.com/office/drawing/2014/main" id="{3FFFD4CB-A021-1705-84B0-3E445E0848B9}"/>
              </a:ext>
            </a:extLst>
          </p:cNvPr>
          <p:cNvSpPr>
            <a:spLocks noGrp="1"/>
          </p:cNvSpPr>
          <p:nvPr/>
        </p:nvSpPr>
        <p:spPr>
          <a:xfrm>
            <a:off x="6505227" y="5348174"/>
            <a:ext cx="1886414" cy="369332"/>
          </a:xfrm>
          <a:prstGeom prst="rect">
            <a:avLst/>
          </a:prstGeom>
          <a:noFill/>
          <a:ln>
            <a:solidFill>
              <a:schemeClr val="tx1"/>
            </a:solidFill>
          </a:ln>
        </p:spPr>
        <p:txBody>
          <a:bodyPr wrap="none">
            <a:spAutoFit/>
          </a:bodyPr>
          <a:lstStyle/>
          <a:p>
            <a:r>
              <a:rPr dirty="0"/>
              <a:t>T0 + hours to days</a:t>
            </a:r>
          </a:p>
        </p:txBody>
      </p:sp>
      <p:sp>
        <p:nvSpPr>
          <p:cNvPr id="2" name="円/楕円 1">
            <a:extLst>
              <a:ext uri="{FF2B5EF4-FFF2-40B4-BE49-F238E27FC236}">
                <a16:creationId xmlns:a16="http://schemas.microsoft.com/office/drawing/2014/main" id="{ABDC9FAE-22F3-69AC-5E71-BD1427C67ED5}"/>
              </a:ext>
            </a:extLst>
          </p:cNvPr>
          <p:cNvSpPr/>
          <p:nvPr/>
        </p:nvSpPr>
        <p:spPr>
          <a:xfrm>
            <a:off x="4798912" y="1046149"/>
            <a:ext cx="376263" cy="364675"/>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円/楕円 2">
            <a:extLst>
              <a:ext uri="{FF2B5EF4-FFF2-40B4-BE49-F238E27FC236}">
                <a16:creationId xmlns:a16="http://schemas.microsoft.com/office/drawing/2014/main" id="{00E0A172-DCEA-424E-708E-5C5C9C60A1B3}"/>
              </a:ext>
            </a:extLst>
          </p:cNvPr>
          <p:cNvSpPr/>
          <p:nvPr/>
        </p:nvSpPr>
        <p:spPr>
          <a:xfrm>
            <a:off x="5332663" y="1483810"/>
            <a:ext cx="326598" cy="316540"/>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円弧 6">
            <a:extLst>
              <a:ext uri="{FF2B5EF4-FFF2-40B4-BE49-F238E27FC236}">
                <a16:creationId xmlns:a16="http://schemas.microsoft.com/office/drawing/2014/main" id="{2AD71655-B326-45D5-4F68-DC5FC76234C2}"/>
              </a:ext>
            </a:extLst>
          </p:cNvPr>
          <p:cNvSpPr>
            <a:spLocks noGrp="1"/>
          </p:cNvSpPr>
          <p:nvPr/>
        </p:nvSpPr>
        <p:spPr>
          <a:xfrm rot="10800000">
            <a:off x="4398236" y="98718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 name="円弧 7">
            <a:extLst>
              <a:ext uri="{FF2B5EF4-FFF2-40B4-BE49-F238E27FC236}">
                <a16:creationId xmlns:a16="http://schemas.microsoft.com/office/drawing/2014/main" id="{7B2FEBF1-6991-CA94-D5DB-EE17D3BBDD30}"/>
              </a:ext>
            </a:extLst>
          </p:cNvPr>
          <p:cNvSpPr>
            <a:spLocks noGrp="1"/>
          </p:cNvSpPr>
          <p:nvPr/>
        </p:nvSpPr>
        <p:spPr>
          <a:xfrm rot="10800000">
            <a:off x="4491269" y="919155"/>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 name="円弧 8">
            <a:extLst>
              <a:ext uri="{FF2B5EF4-FFF2-40B4-BE49-F238E27FC236}">
                <a16:creationId xmlns:a16="http://schemas.microsoft.com/office/drawing/2014/main" id="{5843FA80-A0C5-314C-5C4D-0AEB5459C207}"/>
              </a:ext>
            </a:extLst>
          </p:cNvPr>
          <p:cNvSpPr>
            <a:spLocks noGrp="1"/>
          </p:cNvSpPr>
          <p:nvPr/>
        </p:nvSpPr>
        <p:spPr>
          <a:xfrm rot="10800000">
            <a:off x="4597907" y="84165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2" name="環状矢印 11">
            <a:extLst>
              <a:ext uri="{FF2B5EF4-FFF2-40B4-BE49-F238E27FC236}">
                <a16:creationId xmlns:a16="http://schemas.microsoft.com/office/drawing/2014/main" id="{220FD61D-58F2-A5CA-8D65-30264CD362EF}"/>
              </a:ext>
            </a:extLst>
          </p:cNvPr>
          <p:cNvSpPr/>
          <p:nvPr/>
        </p:nvSpPr>
        <p:spPr>
          <a:xfrm rot="11531993">
            <a:off x="4712124" y="113211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sp>
        <p:nvSpPr>
          <p:cNvPr id="13" name="環状矢印 12">
            <a:extLst>
              <a:ext uri="{FF2B5EF4-FFF2-40B4-BE49-F238E27FC236}">
                <a16:creationId xmlns:a16="http://schemas.microsoft.com/office/drawing/2014/main" id="{299CFC8F-6C0C-8352-2DA7-C96D0185496A}"/>
              </a:ext>
            </a:extLst>
          </p:cNvPr>
          <p:cNvSpPr/>
          <p:nvPr/>
        </p:nvSpPr>
        <p:spPr>
          <a:xfrm rot="1572352">
            <a:off x="4933593" y="85776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grpSp>
        <p:nvGrpSpPr>
          <p:cNvPr id="26" name="グループ化 25">
            <a:extLst>
              <a:ext uri="{FF2B5EF4-FFF2-40B4-BE49-F238E27FC236}">
                <a16:creationId xmlns:a16="http://schemas.microsoft.com/office/drawing/2014/main" id="{A6775E8C-8CE5-A627-AB6B-F997D58CA73F}"/>
              </a:ext>
            </a:extLst>
          </p:cNvPr>
          <p:cNvGrpSpPr/>
          <p:nvPr/>
        </p:nvGrpSpPr>
        <p:grpSpPr>
          <a:xfrm>
            <a:off x="4802087" y="2297346"/>
            <a:ext cx="1062056" cy="1231860"/>
            <a:chOff x="4798531" y="2262301"/>
            <a:chExt cx="1062056" cy="1231860"/>
          </a:xfrm>
        </p:grpSpPr>
        <p:sp>
          <p:nvSpPr>
            <p:cNvPr id="14" name="ドーナツ 13">
              <a:extLst>
                <a:ext uri="{FF2B5EF4-FFF2-40B4-BE49-F238E27FC236}">
                  <a16:creationId xmlns:a16="http://schemas.microsoft.com/office/drawing/2014/main" id="{CAACBEC3-807E-C0D4-98C1-1085C7000086}"/>
                </a:ext>
              </a:extLst>
            </p:cNvPr>
            <p:cNvSpPr/>
            <p:nvPr/>
          </p:nvSpPr>
          <p:spPr>
            <a:xfrm rot="856875">
              <a:off x="4798531" y="3123449"/>
              <a:ext cx="879385" cy="370712"/>
            </a:xfrm>
            <a:prstGeom prst="donut">
              <a:avLst>
                <a:gd name="adj" fmla="val 50000"/>
              </a:avLst>
            </a:prstGeom>
            <a:solidFill>
              <a:srgbClr val="D1D1D1">
                <a:alpha val="56078"/>
              </a:srgbClr>
            </a:solidFill>
            <a:ln>
              <a:noFill/>
            </a:ln>
            <a:effectLst>
              <a:glow rad="63500">
                <a:schemeClr val="accent1">
                  <a:satMod val="175000"/>
                  <a:alpha val="40000"/>
                </a:schemeClr>
              </a:glow>
              <a:softEdge rad="63500"/>
            </a:effectLst>
            <a:scene3d>
              <a:camera prst="perspectiveAbove"/>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endParaRPr>
            </a:p>
          </p:txBody>
        </p:sp>
        <p:sp>
          <p:nvSpPr>
            <p:cNvPr id="16" name="三角形 15">
              <a:extLst>
                <a:ext uri="{FF2B5EF4-FFF2-40B4-BE49-F238E27FC236}">
                  <a16:creationId xmlns:a16="http://schemas.microsoft.com/office/drawing/2014/main" id="{76D3F62C-EEDD-2BD9-98A7-6E7F251D3C07}"/>
                </a:ext>
              </a:extLst>
            </p:cNvPr>
            <p:cNvSpPr/>
            <p:nvPr/>
          </p:nvSpPr>
          <p:spPr>
            <a:xfrm rot="11582964">
              <a:off x="5229023" y="2265940"/>
              <a:ext cx="243740" cy="883203"/>
            </a:xfrm>
            <a:prstGeom prst="triangle">
              <a:avLst/>
            </a:prstGeom>
            <a:gradFill>
              <a:gsLst>
                <a:gs pos="100000">
                  <a:schemeClr val="accent3">
                    <a:lumMod val="75000"/>
                  </a:schemeClr>
                </a:gs>
                <a:gs pos="100000">
                  <a:schemeClr val="accent6">
                    <a:lumMod val="75000"/>
                  </a:schemeClr>
                </a:gs>
                <a:gs pos="51000">
                  <a:schemeClr val="accent6">
                    <a:lumMod val="60000"/>
                    <a:lumOff val="40000"/>
                  </a:schemeClr>
                </a:gs>
                <a:gs pos="0">
                  <a:schemeClr val="accent6">
                    <a:lumMod val="20000"/>
                    <a:lumOff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7" name="フリーフォーム 16">
              <a:extLst>
                <a:ext uri="{FF2B5EF4-FFF2-40B4-BE49-F238E27FC236}">
                  <a16:creationId xmlns:a16="http://schemas.microsoft.com/office/drawing/2014/main" id="{85AD404C-4C6A-636B-C285-6CF59CF91BAD}"/>
                </a:ext>
              </a:extLst>
            </p:cNvPr>
            <p:cNvSpPr/>
            <p:nvPr/>
          </p:nvSpPr>
          <p:spPr>
            <a:xfrm>
              <a:off x="4914687" y="2356995"/>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8" name="フリーフォーム 17">
              <a:extLst>
                <a:ext uri="{FF2B5EF4-FFF2-40B4-BE49-F238E27FC236}">
                  <a16:creationId xmlns:a16="http://schemas.microsoft.com/office/drawing/2014/main" id="{7C530FF0-A0BB-36FA-3B51-5DDC9DC73B2D}"/>
                </a:ext>
              </a:extLst>
            </p:cNvPr>
            <p:cNvSpPr/>
            <p:nvPr/>
          </p:nvSpPr>
          <p:spPr>
            <a:xfrm rot="477252">
              <a:off x="4993145" y="2262301"/>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9" name="フリーフォーム 18">
              <a:extLst>
                <a:ext uri="{FF2B5EF4-FFF2-40B4-BE49-F238E27FC236}">
                  <a16:creationId xmlns:a16="http://schemas.microsoft.com/office/drawing/2014/main" id="{E52CDC44-2C4C-CC76-C27B-EA89155985A8}"/>
                </a:ext>
              </a:extLst>
            </p:cNvPr>
            <p:cNvSpPr/>
            <p:nvPr/>
          </p:nvSpPr>
          <p:spPr>
            <a:xfrm rot="6930979">
              <a:off x="5506052" y="2580961"/>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3" name="フリーフォーム 22">
              <a:extLst>
                <a:ext uri="{FF2B5EF4-FFF2-40B4-BE49-F238E27FC236}">
                  <a16:creationId xmlns:a16="http://schemas.microsoft.com/office/drawing/2014/main" id="{F767BBC2-057A-9D38-DAA5-C98C71E9A671}"/>
                </a:ext>
              </a:extLst>
            </p:cNvPr>
            <p:cNvSpPr/>
            <p:nvPr/>
          </p:nvSpPr>
          <p:spPr>
            <a:xfrm rot="5868676">
              <a:off x="5463907" y="2376294"/>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5" name="円/楕円 24">
              <a:extLst>
                <a:ext uri="{FF2B5EF4-FFF2-40B4-BE49-F238E27FC236}">
                  <a16:creationId xmlns:a16="http://schemas.microsoft.com/office/drawing/2014/main" id="{B0AF4770-6F5B-0CB1-A6B5-D3F7FA801194}"/>
                </a:ext>
              </a:extLst>
            </p:cNvPr>
            <p:cNvSpPr/>
            <p:nvPr/>
          </p:nvSpPr>
          <p:spPr>
            <a:xfrm>
              <a:off x="5079777" y="3122070"/>
              <a:ext cx="294445" cy="288012"/>
            </a:xfrm>
            <a:prstGeom prst="ellipse">
              <a:avLst/>
            </a:prstGeom>
            <a:solidFill>
              <a:schemeClr val="accent4">
                <a:lumMod val="20000"/>
                <a:lumOff val="80000"/>
              </a:schemeClr>
            </a:solidFill>
            <a:ln>
              <a:noFill/>
            </a:ln>
            <a:effectLst>
              <a:glow rad="101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grpSp>
      <p:pic>
        <p:nvPicPr>
          <p:cNvPr id="51" name="図 50" descr="GW170817 in conjunction with the short GRB170817A. Displayed are the light curves of Fermi-GBM at low and high energies (first and second panel), the light curve of Integral (third panel), and the development of the gravitational-wave frequency signal as function of time (bottom panel). Taken from [15].">
            <a:extLst>
              <a:ext uri="{FF2B5EF4-FFF2-40B4-BE49-F238E27FC236}">
                <a16:creationId xmlns:a16="http://schemas.microsoft.com/office/drawing/2014/main" id="{8AEB9D19-0627-8D1B-9873-978002E6C840}"/>
              </a:ext>
            </a:extLst>
          </p:cNvPr>
          <p:cNvPicPr>
            <a:picLocks noChangeAspect="1"/>
          </p:cNvPicPr>
          <p:nvPr/>
        </p:nvPicPr>
        <p:blipFill>
          <a:blip r:embed="rId3"/>
          <a:stretch>
            <a:fillRect/>
          </a:stretch>
        </p:blipFill>
        <p:spPr>
          <a:xfrm>
            <a:off x="26412" y="1697712"/>
            <a:ext cx="4313582" cy="4932707"/>
          </a:xfrm>
          <a:prstGeom prst="rect">
            <a:avLst/>
          </a:prstGeom>
        </p:spPr>
      </p:pic>
      <p:sp>
        <p:nvSpPr>
          <p:cNvPr id="53" name="円/楕円 52">
            <a:extLst>
              <a:ext uri="{FF2B5EF4-FFF2-40B4-BE49-F238E27FC236}">
                <a16:creationId xmlns:a16="http://schemas.microsoft.com/office/drawing/2014/main" id="{CCCCC864-D98F-C6E0-2711-56D8950CA151}"/>
              </a:ext>
            </a:extLst>
          </p:cNvPr>
          <p:cNvSpPr/>
          <p:nvPr/>
        </p:nvSpPr>
        <p:spPr>
          <a:xfrm>
            <a:off x="4959416" y="6133470"/>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4" name="円/楕円 53">
            <a:extLst>
              <a:ext uri="{FF2B5EF4-FFF2-40B4-BE49-F238E27FC236}">
                <a16:creationId xmlns:a16="http://schemas.microsoft.com/office/drawing/2014/main" id="{4FF48F94-D4F3-A5B1-515F-69DD1C61489F}"/>
              </a:ext>
            </a:extLst>
          </p:cNvPr>
          <p:cNvSpPr/>
          <p:nvPr/>
        </p:nvSpPr>
        <p:spPr>
          <a:xfrm>
            <a:off x="5479684" y="6139171"/>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0" name="円/楕円 59">
            <a:extLst>
              <a:ext uri="{FF2B5EF4-FFF2-40B4-BE49-F238E27FC236}">
                <a16:creationId xmlns:a16="http://schemas.microsoft.com/office/drawing/2014/main" id="{9A0223B9-61F9-BE66-0701-5CF93F0C4576}"/>
              </a:ext>
            </a:extLst>
          </p:cNvPr>
          <p:cNvSpPr/>
          <p:nvPr/>
        </p:nvSpPr>
        <p:spPr>
          <a:xfrm>
            <a:off x="5354726" y="6145399"/>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1" name="円/楕円 60">
            <a:extLst>
              <a:ext uri="{FF2B5EF4-FFF2-40B4-BE49-F238E27FC236}">
                <a16:creationId xmlns:a16="http://schemas.microsoft.com/office/drawing/2014/main" id="{4FCA5029-9AD2-AE0B-8793-3D80FA9E1B11}"/>
              </a:ext>
            </a:extLst>
          </p:cNvPr>
          <p:cNvSpPr/>
          <p:nvPr/>
        </p:nvSpPr>
        <p:spPr>
          <a:xfrm>
            <a:off x="4894894" y="4538054"/>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3" name="円/楕円 62">
            <a:extLst>
              <a:ext uri="{FF2B5EF4-FFF2-40B4-BE49-F238E27FC236}">
                <a16:creationId xmlns:a16="http://schemas.microsoft.com/office/drawing/2014/main" id="{C5A53332-79BD-C0EE-8051-EBAE62341BF6}"/>
              </a:ext>
            </a:extLst>
          </p:cNvPr>
          <p:cNvSpPr/>
          <p:nvPr/>
        </p:nvSpPr>
        <p:spPr>
          <a:xfrm>
            <a:off x="5415162" y="4543755"/>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4" name="円/楕円 63">
            <a:extLst>
              <a:ext uri="{FF2B5EF4-FFF2-40B4-BE49-F238E27FC236}">
                <a16:creationId xmlns:a16="http://schemas.microsoft.com/office/drawing/2014/main" id="{1A467B80-B8D4-D47C-242A-3AC519236BD7}"/>
              </a:ext>
            </a:extLst>
          </p:cNvPr>
          <p:cNvSpPr/>
          <p:nvPr/>
        </p:nvSpPr>
        <p:spPr>
          <a:xfrm>
            <a:off x="5290204" y="4549983"/>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0" name="テキスト ボックス 46">
            <a:extLst>
              <a:ext uri="{FF2B5EF4-FFF2-40B4-BE49-F238E27FC236}">
                <a16:creationId xmlns:a16="http://schemas.microsoft.com/office/drawing/2014/main" id="{EDE934CC-6D86-1222-6CFD-693227809E36}"/>
              </a:ext>
            </a:extLst>
          </p:cNvPr>
          <p:cNvSpPr>
            <a:spLocks noGrp="1"/>
          </p:cNvSpPr>
          <p:nvPr/>
        </p:nvSpPr>
        <p:spPr>
          <a:xfrm>
            <a:off x="4933586" y="5227118"/>
            <a:ext cx="1489767" cy="369332"/>
          </a:xfrm>
          <a:prstGeom prst="rect">
            <a:avLst/>
          </a:prstGeom>
          <a:noFill/>
        </p:spPr>
        <p:txBody>
          <a:bodyPr wrap="none">
            <a:spAutoFit/>
          </a:bodyPr>
          <a:lstStyle/>
          <a:p>
            <a:r>
              <a:rPr dirty="0">
                <a:solidFill>
                  <a:srgbClr val="000FED"/>
                </a:solidFill>
              </a:rPr>
              <a:t>Optical</a:t>
            </a:r>
            <a:r>
              <a:rPr lang="en-US" dirty="0">
                <a:solidFill>
                  <a:srgbClr val="000FED"/>
                </a:solidFill>
              </a:rPr>
              <a:t>(blue)</a:t>
            </a:r>
            <a:endParaRPr dirty="0">
              <a:solidFill>
                <a:srgbClr val="000FED"/>
              </a:solidFill>
            </a:endParaRPr>
          </a:p>
        </p:txBody>
      </p:sp>
      <p:sp>
        <p:nvSpPr>
          <p:cNvPr id="20" name="スライド番号プレースホルダー 19">
            <a:extLst>
              <a:ext uri="{FF2B5EF4-FFF2-40B4-BE49-F238E27FC236}">
                <a16:creationId xmlns:a16="http://schemas.microsoft.com/office/drawing/2014/main" id="{E6028AB7-D2A2-A3D7-9222-B8F89984D0B7}"/>
              </a:ext>
            </a:extLst>
          </p:cNvPr>
          <p:cNvSpPr>
            <a:spLocks noGrp="1"/>
          </p:cNvSpPr>
          <p:nvPr>
            <p:ph type="sldNum" idx="12"/>
          </p:nvPr>
        </p:nvSpPr>
        <p:spPr/>
        <p:txBody>
          <a:bodyPr/>
          <a:lstStyle/>
          <a:p>
            <a:fld id="{FC2FC132-48E3-EF4C-881B-428E46D600FB}" type="slidenum">
              <a:rPr lang="en-US" altLang="ja-FR" smtClean="0"/>
              <a:t>17</a:t>
            </a:fld>
            <a:endParaRPr lang="ja-FR" altLang="en-US" dirty="0"/>
          </a:p>
        </p:txBody>
      </p:sp>
    </p:spTree>
    <p:extLst>
      <p:ext uri="{BB962C8B-B14F-4D97-AF65-F5344CB8AC3E}">
        <p14:creationId xmlns:p14="http://schemas.microsoft.com/office/powerpoint/2010/main" val="61887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4C02-B58B-425F-3D08-3966A77F943E}"/>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4F2E881B-737F-D7D2-B02D-B444E0B76671}"/>
              </a:ext>
            </a:extLst>
          </p:cNvPr>
          <p:cNvSpPr>
            <a:spLocks noGrp="1"/>
          </p:cNvSpPr>
          <p:nvPr>
            <p:ph type="title"/>
          </p:nvPr>
        </p:nvSpPr>
        <p:spPr>
          <a:xfrm>
            <a:off x="0" y="0"/>
            <a:ext cx="11277600" cy="647700"/>
          </a:xfrm>
        </p:spPr>
        <p:txBody>
          <a:bodyPr anchor="ctr">
            <a:normAutofit/>
          </a:bodyPr>
          <a:lstStyle/>
          <a:p>
            <a:pPr>
              <a:buNone/>
              <a:defRPr sz="2250" b="0">
                <a:solidFill>
                  <a:srgbClr val="111820"/>
                </a:solidFill>
              </a:defRPr>
            </a:pPr>
            <a:r>
              <a:rPr sz="3600" b="1" dirty="0">
                <a:solidFill>
                  <a:srgbClr val="0B2A3B"/>
                </a:solidFill>
                <a:latin typeface="Bell MT"/>
                <a:ea typeface="Bell MT"/>
                <a:cs typeface="Bell MT"/>
              </a:rPr>
              <a:t>Compact-object merger (BNS / NS–BH)</a:t>
            </a:r>
          </a:p>
        </p:txBody>
      </p:sp>
      <p:sp>
        <p:nvSpPr>
          <p:cNvPr id="5" name="正方形/長方形 4">
            <a:extLst>
              <a:ext uri="{FF2B5EF4-FFF2-40B4-BE49-F238E27FC236}">
                <a16:creationId xmlns:a16="http://schemas.microsoft.com/office/drawing/2014/main" id="{1F98F046-088E-9630-CE56-87419EF9B9AB}"/>
              </a:ext>
            </a:extLst>
          </p:cNvPr>
          <p:cNvSpPr>
            <a:spLocks noGrp="1"/>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テキスト ボックス 61">
            <a:extLst>
              <a:ext uri="{FF2B5EF4-FFF2-40B4-BE49-F238E27FC236}">
                <a16:creationId xmlns:a16="http://schemas.microsoft.com/office/drawing/2014/main" id="{30EF7FA6-C5F0-77C6-3EDA-1D277DF1C2EE}"/>
              </a:ext>
            </a:extLst>
          </p:cNvPr>
          <p:cNvSpPr>
            <a:spLocks noGrp="1"/>
          </p:cNvSpPr>
          <p:nvPr/>
        </p:nvSpPr>
        <p:spPr>
          <a:xfrm>
            <a:off x="-3835" y="805506"/>
            <a:ext cx="1907375" cy="822960"/>
          </a:xfrm>
          <a:prstGeom prst="rect">
            <a:avLst/>
          </a:prstGeom>
          <a:noFill/>
        </p:spPr>
        <p:txBody>
          <a:bodyPr wrap="square">
            <a:spAutoFit/>
          </a:bodyPr>
          <a:lstStyle/>
          <a:p>
            <a:r>
              <a:rPr sz="2400" dirty="0"/>
              <a:t>GW170817 / AT 2017gfo</a:t>
            </a:r>
          </a:p>
        </p:txBody>
      </p:sp>
      <p:sp>
        <p:nvSpPr>
          <p:cNvPr id="65" name="テキスト ボックス 64">
            <a:extLst>
              <a:ext uri="{FF2B5EF4-FFF2-40B4-BE49-F238E27FC236}">
                <a16:creationId xmlns:a16="http://schemas.microsoft.com/office/drawing/2014/main" id="{F6659DF7-C45B-53EA-D0DE-1D8236F7DCB1}"/>
              </a:ext>
            </a:extLst>
          </p:cNvPr>
          <p:cNvSpPr>
            <a:spLocks noGrp="1"/>
          </p:cNvSpPr>
          <p:nvPr/>
        </p:nvSpPr>
        <p:spPr>
          <a:xfrm>
            <a:off x="6287775" y="820520"/>
            <a:ext cx="425116" cy="369332"/>
          </a:xfrm>
          <a:prstGeom prst="rect">
            <a:avLst/>
          </a:prstGeom>
          <a:noFill/>
          <a:ln>
            <a:solidFill>
              <a:schemeClr val="tx1"/>
            </a:solidFill>
          </a:ln>
        </p:spPr>
        <p:txBody>
          <a:bodyPr wrap="none">
            <a:spAutoFit/>
          </a:bodyPr>
          <a:lstStyle/>
          <a:p>
            <a:r>
              <a:rPr dirty="0"/>
              <a:t>T0</a:t>
            </a:r>
          </a:p>
        </p:txBody>
      </p:sp>
      <p:sp>
        <p:nvSpPr>
          <p:cNvPr id="78" name="テキスト ボックス 77">
            <a:extLst>
              <a:ext uri="{FF2B5EF4-FFF2-40B4-BE49-F238E27FC236}">
                <a16:creationId xmlns:a16="http://schemas.microsoft.com/office/drawing/2014/main" id="{D9B45276-29B4-DD5C-F025-2A32788B74ED}"/>
              </a:ext>
            </a:extLst>
          </p:cNvPr>
          <p:cNvSpPr>
            <a:spLocks noGrp="1"/>
          </p:cNvSpPr>
          <p:nvPr/>
        </p:nvSpPr>
        <p:spPr>
          <a:xfrm>
            <a:off x="5784076" y="1509025"/>
            <a:ext cx="2287293" cy="369332"/>
          </a:xfrm>
          <a:prstGeom prst="rect">
            <a:avLst/>
          </a:prstGeom>
          <a:noFill/>
          <a:ln>
            <a:noFill/>
          </a:ln>
        </p:spPr>
        <p:txBody>
          <a:bodyPr wrap="none">
            <a:spAutoFit/>
          </a:bodyPr>
          <a:lstStyle/>
          <a:p>
            <a:r>
              <a:rPr b="1" dirty="0">
                <a:solidFill>
                  <a:srgbClr val="FF0000"/>
                </a:solidFill>
              </a:rPr>
              <a:t>Gravitational waves</a:t>
            </a:r>
          </a:p>
        </p:txBody>
      </p:sp>
      <p:sp>
        <p:nvSpPr>
          <p:cNvPr id="82" name="円弧 81">
            <a:extLst>
              <a:ext uri="{FF2B5EF4-FFF2-40B4-BE49-F238E27FC236}">
                <a16:creationId xmlns:a16="http://schemas.microsoft.com/office/drawing/2014/main" id="{5781528B-971C-E9F4-58EB-70789F3E0BF2}"/>
              </a:ext>
            </a:extLst>
          </p:cNvPr>
          <p:cNvSpPr>
            <a:spLocks noGrp="1"/>
          </p:cNvSpPr>
          <p:nvPr/>
        </p:nvSpPr>
        <p:spPr>
          <a:xfrm rot="337231">
            <a:off x="5425893" y="106857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3" name="円弧 82">
            <a:extLst>
              <a:ext uri="{FF2B5EF4-FFF2-40B4-BE49-F238E27FC236}">
                <a16:creationId xmlns:a16="http://schemas.microsoft.com/office/drawing/2014/main" id="{72DE5F2A-2090-A8DE-9E22-E89D61951F9E}"/>
              </a:ext>
            </a:extLst>
          </p:cNvPr>
          <p:cNvSpPr>
            <a:spLocks noGrp="1"/>
          </p:cNvSpPr>
          <p:nvPr/>
        </p:nvSpPr>
        <p:spPr>
          <a:xfrm rot="337231">
            <a:off x="5518926" y="100053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4" name="円弧 83">
            <a:extLst>
              <a:ext uri="{FF2B5EF4-FFF2-40B4-BE49-F238E27FC236}">
                <a16:creationId xmlns:a16="http://schemas.microsoft.com/office/drawing/2014/main" id="{A9822064-76A8-472E-069C-2DC504B13635}"/>
              </a:ext>
            </a:extLst>
          </p:cNvPr>
          <p:cNvSpPr>
            <a:spLocks noGrp="1"/>
          </p:cNvSpPr>
          <p:nvPr/>
        </p:nvSpPr>
        <p:spPr>
          <a:xfrm rot="337231">
            <a:off x="5625564" y="92303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35" name="テキスト ボックス 34">
            <a:extLst>
              <a:ext uri="{FF2B5EF4-FFF2-40B4-BE49-F238E27FC236}">
                <a16:creationId xmlns:a16="http://schemas.microsoft.com/office/drawing/2014/main" id="{3B5ADDCA-3759-BC0D-004F-10AB5E102725}"/>
              </a:ext>
            </a:extLst>
          </p:cNvPr>
          <p:cNvSpPr>
            <a:spLocks noGrp="1"/>
          </p:cNvSpPr>
          <p:nvPr/>
        </p:nvSpPr>
        <p:spPr>
          <a:xfrm>
            <a:off x="5874586" y="3277994"/>
            <a:ext cx="2238375" cy="369332"/>
          </a:xfrm>
          <a:prstGeom prst="rect">
            <a:avLst/>
          </a:prstGeom>
          <a:noFill/>
        </p:spPr>
        <p:txBody>
          <a:bodyPr wrap="square">
            <a:spAutoFit/>
          </a:bodyPr>
          <a:lstStyle/>
          <a:p>
            <a:r>
              <a:rPr b="1" dirty="0">
                <a:solidFill>
                  <a:srgbClr val="00B050"/>
                </a:solidFill>
              </a:rPr>
              <a:t>Gamma / X-ray</a:t>
            </a:r>
          </a:p>
        </p:txBody>
      </p:sp>
      <p:sp>
        <p:nvSpPr>
          <p:cNvPr id="66" name="テキスト ボックス 65">
            <a:extLst>
              <a:ext uri="{FF2B5EF4-FFF2-40B4-BE49-F238E27FC236}">
                <a16:creationId xmlns:a16="http://schemas.microsoft.com/office/drawing/2014/main" id="{F986F855-3587-B275-CB08-24BAAC494FA2}"/>
              </a:ext>
            </a:extLst>
          </p:cNvPr>
          <p:cNvSpPr>
            <a:spLocks noGrp="1"/>
          </p:cNvSpPr>
          <p:nvPr/>
        </p:nvSpPr>
        <p:spPr>
          <a:xfrm>
            <a:off x="6276370" y="2434077"/>
            <a:ext cx="1974036" cy="369332"/>
          </a:xfrm>
          <a:prstGeom prst="rect">
            <a:avLst/>
          </a:prstGeom>
          <a:noFill/>
          <a:ln>
            <a:solidFill>
              <a:schemeClr val="tx1"/>
            </a:solidFill>
          </a:ln>
        </p:spPr>
        <p:txBody>
          <a:bodyPr wrap="square">
            <a:spAutoFit/>
          </a:bodyPr>
          <a:lstStyle/>
          <a:p>
            <a:r>
              <a:rPr dirty="0"/>
              <a:t>T0 + 0–10 seconds</a:t>
            </a:r>
          </a:p>
        </p:txBody>
      </p:sp>
      <p:sp>
        <p:nvSpPr>
          <p:cNvPr id="37" name="円/楕円 36">
            <a:extLst>
              <a:ext uri="{FF2B5EF4-FFF2-40B4-BE49-F238E27FC236}">
                <a16:creationId xmlns:a16="http://schemas.microsoft.com/office/drawing/2014/main" id="{DC2852C5-7958-A8F9-6B53-93CCA429F24B}"/>
              </a:ext>
            </a:extLst>
          </p:cNvPr>
          <p:cNvSpPr>
            <a:spLocks noGrp="1"/>
          </p:cNvSpPr>
          <p:nvPr/>
        </p:nvSpPr>
        <p:spPr>
          <a:xfrm>
            <a:off x="4848074" y="4085644"/>
            <a:ext cx="991046" cy="991046"/>
          </a:xfrm>
          <a:prstGeom prst="ellipse">
            <a:avLst/>
          </a:prstGeom>
          <a:gradFill rotWithShape="1">
            <a:gsLst>
              <a:gs pos="14000">
                <a:schemeClr val="bg1"/>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3" name="フリーフォーム 42">
            <a:extLst>
              <a:ext uri="{FF2B5EF4-FFF2-40B4-BE49-F238E27FC236}">
                <a16:creationId xmlns:a16="http://schemas.microsoft.com/office/drawing/2014/main" id="{A1DD2F8F-6D76-C012-BA45-0B4F650B95D8}"/>
              </a:ext>
            </a:extLst>
          </p:cNvPr>
          <p:cNvSpPr>
            <a:spLocks noGrp="1"/>
          </p:cNvSpPr>
          <p:nvPr/>
        </p:nvSpPr>
        <p:spPr>
          <a:xfrm rot="19695828">
            <a:off x="5672022" y="4110239"/>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4" name="フリーフォーム 43">
            <a:extLst>
              <a:ext uri="{FF2B5EF4-FFF2-40B4-BE49-F238E27FC236}">
                <a16:creationId xmlns:a16="http://schemas.microsoft.com/office/drawing/2014/main" id="{05CDCBE6-BD8B-2FB2-C30B-4169AE2EDA6C}"/>
              </a:ext>
            </a:extLst>
          </p:cNvPr>
          <p:cNvSpPr>
            <a:spLocks noGrp="1"/>
          </p:cNvSpPr>
          <p:nvPr/>
        </p:nvSpPr>
        <p:spPr>
          <a:xfrm rot="2413638">
            <a:off x="5636471" y="507214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5" name="フリーフォーム 44">
            <a:extLst>
              <a:ext uri="{FF2B5EF4-FFF2-40B4-BE49-F238E27FC236}">
                <a16:creationId xmlns:a16="http://schemas.microsoft.com/office/drawing/2014/main" id="{E70AB380-239F-8F82-036B-379164C02734}"/>
              </a:ext>
            </a:extLst>
          </p:cNvPr>
          <p:cNvSpPr>
            <a:spLocks noGrp="1"/>
          </p:cNvSpPr>
          <p:nvPr/>
        </p:nvSpPr>
        <p:spPr>
          <a:xfrm rot="8150616">
            <a:off x="4552677" y="4971350"/>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6" name="フリーフォーム 45">
            <a:extLst>
              <a:ext uri="{FF2B5EF4-FFF2-40B4-BE49-F238E27FC236}">
                <a16:creationId xmlns:a16="http://schemas.microsoft.com/office/drawing/2014/main" id="{E157412D-5F4A-4BB2-4B05-78394DC84194}"/>
              </a:ext>
            </a:extLst>
          </p:cNvPr>
          <p:cNvSpPr>
            <a:spLocks noGrp="1"/>
          </p:cNvSpPr>
          <p:nvPr/>
        </p:nvSpPr>
        <p:spPr>
          <a:xfrm rot="12509290">
            <a:off x="4521604" y="414117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0" name="テキスト ボックス 99">
            <a:extLst>
              <a:ext uri="{FF2B5EF4-FFF2-40B4-BE49-F238E27FC236}">
                <a16:creationId xmlns:a16="http://schemas.microsoft.com/office/drawing/2014/main" id="{08DBFDA3-4A73-6388-F12A-D9C2FF6C84BC}"/>
              </a:ext>
            </a:extLst>
          </p:cNvPr>
          <p:cNvSpPr>
            <a:spLocks noGrp="1"/>
          </p:cNvSpPr>
          <p:nvPr/>
        </p:nvSpPr>
        <p:spPr>
          <a:xfrm>
            <a:off x="6125557" y="3881871"/>
            <a:ext cx="2379765" cy="369332"/>
          </a:xfrm>
          <a:prstGeom prst="rect">
            <a:avLst/>
          </a:prstGeom>
          <a:noFill/>
          <a:ln>
            <a:solidFill>
              <a:schemeClr val="tx1"/>
            </a:solidFill>
          </a:ln>
        </p:spPr>
        <p:txBody>
          <a:bodyPr wrap="square">
            <a:spAutoFit/>
          </a:bodyPr>
          <a:lstStyle/>
          <a:p>
            <a:r>
              <a:rPr dirty="0"/>
              <a:t>T0 + minutes to hours</a:t>
            </a:r>
          </a:p>
        </p:txBody>
      </p:sp>
      <p:sp>
        <p:nvSpPr>
          <p:cNvPr id="49" name="円/楕円 48">
            <a:extLst>
              <a:ext uri="{FF2B5EF4-FFF2-40B4-BE49-F238E27FC236}">
                <a16:creationId xmlns:a16="http://schemas.microsoft.com/office/drawing/2014/main" id="{C154C689-A0AE-AC07-96CF-58FBB813D652}"/>
              </a:ext>
            </a:extLst>
          </p:cNvPr>
          <p:cNvSpPr>
            <a:spLocks noGrp="1"/>
          </p:cNvSpPr>
          <p:nvPr/>
        </p:nvSpPr>
        <p:spPr>
          <a:xfrm>
            <a:off x="4933586" y="5717506"/>
            <a:ext cx="948627" cy="948628"/>
          </a:xfrm>
          <a:prstGeom prst="ellipse">
            <a:avLst/>
          </a:prstGeom>
          <a:gradFill rotWithShape="1">
            <a:gsLst>
              <a:gs pos="14000">
                <a:schemeClr val="bg1"/>
              </a:gs>
              <a:gs pos="100000">
                <a:srgbClr val="FF39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5" name="フリーフォーム 54">
            <a:extLst>
              <a:ext uri="{FF2B5EF4-FFF2-40B4-BE49-F238E27FC236}">
                <a16:creationId xmlns:a16="http://schemas.microsoft.com/office/drawing/2014/main" id="{26424264-E559-C03C-51FA-88BAA9BC597C}"/>
              </a:ext>
            </a:extLst>
          </p:cNvPr>
          <p:cNvSpPr>
            <a:spLocks noGrp="1"/>
          </p:cNvSpPr>
          <p:nvPr/>
        </p:nvSpPr>
        <p:spPr>
          <a:xfrm rot="19695828">
            <a:off x="5731845" y="571345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6" name="フリーフォーム 55">
            <a:extLst>
              <a:ext uri="{FF2B5EF4-FFF2-40B4-BE49-F238E27FC236}">
                <a16:creationId xmlns:a16="http://schemas.microsoft.com/office/drawing/2014/main" id="{03EABFC4-8E9E-7293-2566-D1DD88E8F978}"/>
              </a:ext>
            </a:extLst>
          </p:cNvPr>
          <p:cNvSpPr>
            <a:spLocks noGrp="1"/>
          </p:cNvSpPr>
          <p:nvPr/>
        </p:nvSpPr>
        <p:spPr>
          <a:xfrm rot="2413638">
            <a:off x="5723138" y="654072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7" name="フリーフォーム 56">
            <a:extLst>
              <a:ext uri="{FF2B5EF4-FFF2-40B4-BE49-F238E27FC236}">
                <a16:creationId xmlns:a16="http://schemas.microsoft.com/office/drawing/2014/main" id="{7A3A275F-A009-AEC0-9A5D-415A401E29D5}"/>
              </a:ext>
            </a:extLst>
          </p:cNvPr>
          <p:cNvSpPr>
            <a:spLocks noGrp="1"/>
          </p:cNvSpPr>
          <p:nvPr/>
        </p:nvSpPr>
        <p:spPr>
          <a:xfrm rot="8150616">
            <a:off x="4560076" y="6548310"/>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8" name="フリーフォーム 57">
            <a:extLst>
              <a:ext uri="{FF2B5EF4-FFF2-40B4-BE49-F238E27FC236}">
                <a16:creationId xmlns:a16="http://schemas.microsoft.com/office/drawing/2014/main" id="{F0A1BFCD-85B4-E074-030A-DCDF1DD5B6DF}"/>
              </a:ext>
            </a:extLst>
          </p:cNvPr>
          <p:cNvSpPr>
            <a:spLocks noGrp="1"/>
          </p:cNvSpPr>
          <p:nvPr/>
        </p:nvSpPr>
        <p:spPr>
          <a:xfrm rot="12393421">
            <a:off x="4527121" y="574736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9" name="テキスト ボックス 58">
            <a:extLst>
              <a:ext uri="{FF2B5EF4-FFF2-40B4-BE49-F238E27FC236}">
                <a16:creationId xmlns:a16="http://schemas.microsoft.com/office/drawing/2014/main" id="{125116DF-45CF-47FC-DC40-557B5D458904}"/>
              </a:ext>
            </a:extLst>
          </p:cNvPr>
          <p:cNvSpPr>
            <a:spLocks noGrp="1"/>
          </p:cNvSpPr>
          <p:nvPr/>
        </p:nvSpPr>
        <p:spPr>
          <a:xfrm>
            <a:off x="6043704" y="6328040"/>
            <a:ext cx="1356718" cy="369332"/>
          </a:xfrm>
          <a:prstGeom prst="rect">
            <a:avLst/>
          </a:prstGeom>
          <a:noFill/>
        </p:spPr>
        <p:txBody>
          <a:bodyPr wrap="none">
            <a:spAutoFit/>
          </a:bodyPr>
          <a:lstStyle/>
          <a:p>
            <a:r>
              <a:rPr dirty="0">
                <a:solidFill>
                  <a:srgbClr val="FF0000"/>
                </a:solidFill>
              </a:rPr>
              <a:t>Optical / NIR</a:t>
            </a:r>
          </a:p>
        </p:txBody>
      </p:sp>
      <p:sp>
        <p:nvSpPr>
          <p:cNvPr id="104" name="テキスト ボックス 103">
            <a:extLst>
              <a:ext uri="{FF2B5EF4-FFF2-40B4-BE49-F238E27FC236}">
                <a16:creationId xmlns:a16="http://schemas.microsoft.com/office/drawing/2014/main" id="{1400865A-E6CF-D977-7AD6-2C5FDA080781}"/>
              </a:ext>
            </a:extLst>
          </p:cNvPr>
          <p:cNvSpPr>
            <a:spLocks noGrp="1"/>
          </p:cNvSpPr>
          <p:nvPr/>
        </p:nvSpPr>
        <p:spPr>
          <a:xfrm>
            <a:off x="3474416" y="6052525"/>
            <a:ext cx="2270216" cy="372410"/>
          </a:xfrm>
          <a:prstGeom prst="rect">
            <a:avLst/>
          </a:prstGeom>
          <a:noFill/>
        </p:spPr>
        <p:txBody>
          <a:bodyPr wrap="square">
            <a:spAutoFit/>
          </a:bodyPr>
          <a:lstStyle/>
          <a:p>
            <a:endParaRPr/>
          </a:p>
        </p:txBody>
      </p:sp>
      <p:sp>
        <p:nvSpPr>
          <p:cNvPr id="106" name="テキスト ボックス 105">
            <a:extLst>
              <a:ext uri="{FF2B5EF4-FFF2-40B4-BE49-F238E27FC236}">
                <a16:creationId xmlns:a16="http://schemas.microsoft.com/office/drawing/2014/main" id="{46B12509-FE96-1FE9-224C-99CB4C1267F7}"/>
              </a:ext>
            </a:extLst>
          </p:cNvPr>
          <p:cNvSpPr>
            <a:spLocks noGrp="1"/>
          </p:cNvSpPr>
          <p:nvPr/>
        </p:nvSpPr>
        <p:spPr>
          <a:xfrm>
            <a:off x="6359313" y="5348460"/>
            <a:ext cx="1886414" cy="369332"/>
          </a:xfrm>
          <a:prstGeom prst="rect">
            <a:avLst/>
          </a:prstGeom>
          <a:noFill/>
          <a:ln>
            <a:solidFill>
              <a:schemeClr val="tx1"/>
            </a:solidFill>
          </a:ln>
        </p:spPr>
        <p:txBody>
          <a:bodyPr wrap="none">
            <a:spAutoFit/>
          </a:bodyPr>
          <a:lstStyle/>
          <a:p>
            <a:r>
              <a:rPr dirty="0"/>
              <a:t>T0 + hours to days</a:t>
            </a:r>
          </a:p>
        </p:txBody>
      </p:sp>
      <p:sp>
        <p:nvSpPr>
          <p:cNvPr id="2" name="円/楕円 1">
            <a:extLst>
              <a:ext uri="{FF2B5EF4-FFF2-40B4-BE49-F238E27FC236}">
                <a16:creationId xmlns:a16="http://schemas.microsoft.com/office/drawing/2014/main" id="{A7DB5ACD-3C44-3882-D449-0CE84C481187}"/>
              </a:ext>
            </a:extLst>
          </p:cNvPr>
          <p:cNvSpPr/>
          <p:nvPr/>
        </p:nvSpPr>
        <p:spPr>
          <a:xfrm>
            <a:off x="4798912" y="1046149"/>
            <a:ext cx="376263" cy="364675"/>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円/楕円 2">
            <a:extLst>
              <a:ext uri="{FF2B5EF4-FFF2-40B4-BE49-F238E27FC236}">
                <a16:creationId xmlns:a16="http://schemas.microsoft.com/office/drawing/2014/main" id="{C6C82C9C-CDB1-A283-2A6E-588C7770995F}"/>
              </a:ext>
            </a:extLst>
          </p:cNvPr>
          <p:cNvSpPr/>
          <p:nvPr/>
        </p:nvSpPr>
        <p:spPr>
          <a:xfrm>
            <a:off x="5332663" y="1483810"/>
            <a:ext cx="326598" cy="316540"/>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円弧 6">
            <a:extLst>
              <a:ext uri="{FF2B5EF4-FFF2-40B4-BE49-F238E27FC236}">
                <a16:creationId xmlns:a16="http://schemas.microsoft.com/office/drawing/2014/main" id="{B95F7D83-2133-EE7C-22B9-606BA2830F59}"/>
              </a:ext>
            </a:extLst>
          </p:cNvPr>
          <p:cNvSpPr>
            <a:spLocks noGrp="1"/>
          </p:cNvSpPr>
          <p:nvPr/>
        </p:nvSpPr>
        <p:spPr>
          <a:xfrm rot="10800000">
            <a:off x="4398236" y="98718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 name="円弧 7">
            <a:extLst>
              <a:ext uri="{FF2B5EF4-FFF2-40B4-BE49-F238E27FC236}">
                <a16:creationId xmlns:a16="http://schemas.microsoft.com/office/drawing/2014/main" id="{766CC2B8-5E23-2FCC-0CBA-789C3EC88325}"/>
              </a:ext>
            </a:extLst>
          </p:cNvPr>
          <p:cNvSpPr>
            <a:spLocks noGrp="1"/>
          </p:cNvSpPr>
          <p:nvPr/>
        </p:nvSpPr>
        <p:spPr>
          <a:xfrm rot="10800000">
            <a:off x="4491269" y="919155"/>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 name="円弧 8">
            <a:extLst>
              <a:ext uri="{FF2B5EF4-FFF2-40B4-BE49-F238E27FC236}">
                <a16:creationId xmlns:a16="http://schemas.microsoft.com/office/drawing/2014/main" id="{6F9B57F5-A2D9-1226-52CA-6D9BA1561B9E}"/>
              </a:ext>
            </a:extLst>
          </p:cNvPr>
          <p:cNvSpPr>
            <a:spLocks noGrp="1"/>
          </p:cNvSpPr>
          <p:nvPr/>
        </p:nvSpPr>
        <p:spPr>
          <a:xfrm rot="10800000">
            <a:off x="4597907" y="84165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2" name="環状矢印 11">
            <a:extLst>
              <a:ext uri="{FF2B5EF4-FFF2-40B4-BE49-F238E27FC236}">
                <a16:creationId xmlns:a16="http://schemas.microsoft.com/office/drawing/2014/main" id="{CBE6B686-F062-C0FD-37AE-99C2A18B5412}"/>
              </a:ext>
            </a:extLst>
          </p:cNvPr>
          <p:cNvSpPr/>
          <p:nvPr/>
        </p:nvSpPr>
        <p:spPr>
          <a:xfrm rot="11531993">
            <a:off x="4712124" y="113211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sp>
        <p:nvSpPr>
          <p:cNvPr id="13" name="環状矢印 12">
            <a:extLst>
              <a:ext uri="{FF2B5EF4-FFF2-40B4-BE49-F238E27FC236}">
                <a16:creationId xmlns:a16="http://schemas.microsoft.com/office/drawing/2014/main" id="{DB0314D3-07AB-1C5F-F283-5A8438C43D87}"/>
              </a:ext>
            </a:extLst>
          </p:cNvPr>
          <p:cNvSpPr/>
          <p:nvPr/>
        </p:nvSpPr>
        <p:spPr>
          <a:xfrm rot="1572352">
            <a:off x="4933593" y="85776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grpSp>
        <p:nvGrpSpPr>
          <p:cNvPr id="26" name="グループ化 25">
            <a:extLst>
              <a:ext uri="{FF2B5EF4-FFF2-40B4-BE49-F238E27FC236}">
                <a16:creationId xmlns:a16="http://schemas.microsoft.com/office/drawing/2014/main" id="{7F0304D1-4927-EB76-6E6A-53E5880DFB3D}"/>
              </a:ext>
            </a:extLst>
          </p:cNvPr>
          <p:cNvGrpSpPr/>
          <p:nvPr/>
        </p:nvGrpSpPr>
        <p:grpSpPr>
          <a:xfrm>
            <a:off x="4802087" y="2297346"/>
            <a:ext cx="1062056" cy="1231860"/>
            <a:chOff x="4798531" y="2262301"/>
            <a:chExt cx="1062056" cy="1231860"/>
          </a:xfrm>
        </p:grpSpPr>
        <p:sp>
          <p:nvSpPr>
            <p:cNvPr id="14" name="ドーナツ 13">
              <a:extLst>
                <a:ext uri="{FF2B5EF4-FFF2-40B4-BE49-F238E27FC236}">
                  <a16:creationId xmlns:a16="http://schemas.microsoft.com/office/drawing/2014/main" id="{72BA7337-BA29-4BB7-1A4B-BE991A6E4060}"/>
                </a:ext>
              </a:extLst>
            </p:cNvPr>
            <p:cNvSpPr/>
            <p:nvPr/>
          </p:nvSpPr>
          <p:spPr>
            <a:xfrm rot="856875">
              <a:off x="4798531" y="3123449"/>
              <a:ext cx="879385" cy="370712"/>
            </a:xfrm>
            <a:prstGeom prst="donut">
              <a:avLst>
                <a:gd name="adj" fmla="val 50000"/>
              </a:avLst>
            </a:prstGeom>
            <a:solidFill>
              <a:srgbClr val="D1D1D1">
                <a:alpha val="56078"/>
              </a:srgbClr>
            </a:solidFill>
            <a:ln>
              <a:noFill/>
            </a:ln>
            <a:effectLst>
              <a:glow rad="63500">
                <a:schemeClr val="accent1">
                  <a:satMod val="175000"/>
                  <a:alpha val="40000"/>
                </a:schemeClr>
              </a:glow>
              <a:softEdge rad="63500"/>
            </a:effectLst>
            <a:scene3d>
              <a:camera prst="perspectiveAbove"/>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endParaRPr>
            </a:p>
          </p:txBody>
        </p:sp>
        <p:sp>
          <p:nvSpPr>
            <p:cNvPr id="16" name="三角形 15">
              <a:extLst>
                <a:ext uri="{FF2B5EF4-FFF2-40B4-BE49-F238E27FC236}">
                  <a16:creationId xmlns:a16="http://schemas.microsoft.com/office/drawing/2014/main" id="{76944150-259E-D37B-A40B-2293B1F9AC63}"/>
                </a:ext>
              </a:extLst>
            </p:cNvPr>
            <p:cNvSpPr/>
            <p:nvPr/>
          </p:nvSpPr>
          <p:spPr>
            <a:xfrm rot="11582964">
              <a:off x="5229023" y="2265940"/>
              <a:ext cx="243740" cy="883203"/>
            </a:xfrm>
            <a:prstGeom prst="triangle">
              <a:avLst/>
            </a:prstGeom>
            <a:gradFill>
              <a:gsLst>
                <a:gs pos="100000">
                  <a:schemeClr val="accent3">
                    <a:lumMod val="75000"/>
                  </a:schemeClr>
                </a:gs>
                <a:gs pos="100000">
                  <a:schemeClr val="accent6">
                    <a:lumMod val="75000"/>
                  </a:schemeClr>
                </a:gs>
                <a:gs pos="51000">
                  <a:schemeClr val="accent6">
                    <a:lumMod val="60000"/>
                    <a:lumOff val="40000"/>
                  </a:schemeClr>
                </a:gs>
                <a:gs pos="0">
                  <a:schemeClr val="accent6">
                    <a:lumMod val="20000"/>
                    <a:lumOff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7" name="フリーフォーム 16">
              <a:extLst>
                <a:ext uri="{FF2B5EF4-FFF2-40B4-BE49-F238E27FC236}">
                  <a16:creationId xmlns:a16="http://schemas.microsoft.com/office/drawing/2014/main" id="{1A170988-A5AA-4EDC-CE8D-0512BE1F2D55}"/>
                </a:ext>
              </a:extLst>
            </p:cNvPr>
            <p:cNvSpPr/>
            <p:nvPr/>
          </p:nvSpPr>
          <p:spPr>
            <a:xfrm>
              <a:off x="4914687" y="2356995"/>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8" name="フリーフォーム 17">
              <a:extLst>
                <a:ext uri="{FF2B5EF4-FFF2-40B4-BE49-F238E27FC236}">
                  <a16:creationId xmlns:a16="http://schemas.microsoft.com/office/drawing/2014/main" id="{227C04CD-8A3A-F241-F4B7-974C8705FC26}"/>
                </a:ext>
              </a:extLst>
            </p:cNvPr>
            <p:cNvSpPr/>
            <p:nvPr/>
          </p:nvSpPr>
          <p:spPr>
            <a:xfrm rot="477252">
              <a:off x="4993145" y="2262301"/>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9" name="フリーフォーム 18">
              <a:extLst>
                <a:ext uri="{FF2B5EF4-FFF2-40B4-BE49-F238E27FC236}">
                  <a16:creationId xmlns:a16="http://schemas.microsoft.com/office/drawing/2014/main" id="{6FAACD2E-2645-5466-A9F9-36296F26D2E5}"/>
                </a:ext>
              </a:extLst>
            </p:cNvPr>
            <p:cNvSpPr/>
            <p:nvPr/>
          </p:nvSpPr>
          <p:spPr>
            <a:xfrm rot="6930979">
              <a:off x="5506052" y="2580961"/>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3" name="フリーフォーム 22">
              <a:extLst>
                <a:ext uri="{FF2B5EF4-FFF2-40B4-BE49-F238E27FC236}">
                  <a16:creationId xmlns:a16="http://schemas.microsoft.com/office/drawing/2014/main" id="{CC2DCC71-D024-82E8-7774-15ADD7B48145}"/>
                </a:ext>
              </a:extLst>
            </p:cNvPr>
            <p:cNvSpPr/>
            <p:nvPr/>
          </p:nvSpPr>
          <p:spPr>
            <a:xfrm rot="5868676">
              <a:off x="5463907" y="2376294"/>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5" name="円/楕円 24">
              <a:extLst>
                <a:ext uri="{FF2B5EF4-FFF2-40B4-BE49-F238E27FC236}">
                  <a16:creationId xmlns:a16="http://schemas.microsoft.com/office/drawing/2014/main" id="{8B285243-7009-9E77-A90C-7501AE6013A0}"/>
                </a:ext>
              </a:extLst>
            </p:cNvPr>
            <p:cNvSpPr/>
            <p:nvPr/>
          </p:nvSpPr>
          <p:spPr>
            <a:xfrm>
              <a:off x="5079777" y="3122070"/>
              <a:ext cx="294445" cy="288012"/>
            </a:xfrm>
            <a:prstGeom prst="ellipse">
              <a:avLst/>
            </a:prstGeom>
            <a:solidFill>
              <a:schemeClr val="accent4">
                <a:lumMod val="20000"/>
                <a:lumOff val="80000"/>
              </a:schemeClr>
            </a:solidFill>
            <a:ln>
              <a:noFill/>
            </a:ln>
            <a:effectLst>
              <a:glow rad="101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grpSp>
      <p:pic>
        <p:nvPicPr>
          <p:cNvPr id="51" name="図 50" descr="GW170817 in conjunction with the short GRB170817A. Displayed are the light curves of Fermi-GBM at low and high energies (first and second panel), the light curve of Integral (third panel), and the development of the gravitational-wave frequency signal as function of time (bottom panel). Taken from [15].">
            <a:extLst>
              <a:ext uri="{FF2B5EF4-FFF2-40B4-BE49-F238E27FC236}">
                <a16:creationId xmlns:a16="http://schemas.microsoft.com/office/drawing/2014/main" id="{0A5B43EB-F49F-0A0B-B93F-DC667EAA56FA}"/>
              </a:ext>
            </a:extLst>
          </p:cNvPr>
          <p:cNvPicPr>
            <a:picLocks noChangeAspect="1"/>
          </p:cNvPicPr>
          <p:nvPr/>
        </p:nvPicPr>
        <p:blipFill>
          <a:blip r:embed="rId3"/>
          <a:stretch>
            <a:fillRect/>
          </a:stretch>
        </p:blipFill>
        <p:spPr>
          <a:xfrm>
            <a:off x="26412" y="1697712"/>
            <a:ext cx="4313582" cy="4932707"/>
          </a:xfrm>
          <a:prstGeom prst="rect">
            <a:avLst/>
          </a:prstGeom>
        </p:spPr>
      </p:pic>
      <p:sp>
        <p:nvSpPr>
          <p:cNvPr id="53" name="円/楕円 52">
            <a:extLst>
              <a:ext uri="{FF2B5EF4-FFF2-40B4-BE49-F238E27FC236}">
                <a16:creationId xmlns:a16="http://schemas.microsoft.com/office/drawing/2014/main" id="{F1339CAB-1D86-EE31-566D-C3C71D046000}"/>
              </a:ext>
            </a:extLst>
          </p:cNvPr>
          <p:cNvSpPr/>
          <p:nvPr/>
        </p:nvSpPr>
        <p:spPr>
          <a:xfrm>
            <a:off x="4959416" y="6133470"/>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4" name="円/楕円 53">
            <a:extLst>
              <a:ext uri="{FF2B5EF4-FFF2-40B4-BE49-F238E27FC236}">
                <a16:creationId xmlns:a16="http://schemas.microsoft.com/office/drawing/2014/main" id="{7F7FE368-D4AD-6D1E-F543-B89EEA16B2A0}"/>
              </a:ext>
            </a:extLst>
          </p:cNvPr>
          <p:cNvSpPr/>
          <p:nvPr/>
        </p:nvSpPr>
        <p:spPr>
          <a:xfrm>
            <a:off x="5479684" y="6139171"/>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0" name="円/楕円 59">
            <a:extLst>
              <a:ext uri="{FF2B5EF4-FFF2-40B4-BE49-F238E27FC236}">
                <a16:creationId xmlns:a16="http://schemas.microsoft.com/office/drawing/2014/main" id="{993FA62B-78CD-EFE7-52D4-E461B5617457}"/>
              </a:ext>
            </a:extLst>
          </p:cNvPr>
          <p:cNvSpPr/>
          <p:nvPr/>
        </p:nvSpPr>
        <p:spPr>
          <a:xfrm>
            <a:off x="5354726" y="6145399"/>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1" name="円/楕円 60">
            <a:extLst>
              <a:ext uri="{FF2B5EF4-FFF2-40B4-BE49-F238E27FC236}">
                <a16:creationId xmlns:a16="http://schemas.microsoft.com/office/drawing/2014/main" id="{54394311-182C-6C02-4188-8717579343F0}"/>
              </a:ext>
            </a:extLst>
          </p:cNvPr>
          <p:cNvSpPr/>
          <p:nvPr/>
        </p:nvSpPr>
        <p:spPr>
          <a:xfrm>
            <a:off x="4894894" y="4538054"/>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3" name="円/楕円 62">
            <a:extLst>
              <a:ext uri="{FF2B5EF4-FFF2-40B4-BE49-F238E27FC236}">
                <a16:creationId xmlns:a16="http://schemas.microsoft.com/office/drawing/2014/main" id="{427113AC-1C1C-D344-DCF3-02C49EA96052}"/>
              </a:ext>
            </a:extLst>
          </p:cNvPr>
          <p:cNvSpPr/>
          <p:nvPr/>
        </p:nvSpPr>
        <p:spPr>
          <a:xfrm>
            <a:off x="5415162" y="4543755"/>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4" name="円/楕円 63">
            <a:extLst>
              <a:ext uri="{FF2B5EF4-FFF2-40B4-BE49-F238E27FC236}">
                <a16:creationId xmlns:a16="http://schemas.microsoft.com/office/drawing/2014/main" id="{936812EA-5D33-BB7F-19B3-9114A9B09F3B}"/>
              </a:ext>
            </a:extLst>
          </p:cNvPr>
          <p:cNvSpPr/>
          <p:nvPr/>
        </p:nvSpPr>
        <p:spPr>
          <a:xfrm>
            <a:off x="5290204" y="4549983"/>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0" name="テキスト ボックス 2">
            <a:extLst>
              <a:ext uri="{FF2B5EF4-FFF2-40B4-BE49-F238E27FC236}">
                <a16:creationId xmlns:a16="http://schemas.microsoft.com/office/drawing/2014/main" id="{C812FBC8-6DF5-E5E3-8C0E-155E8EE9726B}"/>
              </a:ext>
            </a:extLst>
          </p:cNvPr>
          <p:cNvSpPr>
            <a:spLocks noGrp="1"/>
          </p:cNvSpPr>
          <p:nvPr/>
        </p:nvSpPr>
        <p:spPr>
          <a:xfrm>
            <a:off x="8420100" y="866775"/>
            <a:ext cx="3333750" cy="876300"/>
          </a:xfrm>
          <a:prstGeom prst="rect">
            <a:avLst/>
          </a:prstGeom>
          <a:ln w="28575"/>
        </p:spPr>
        <p:style>
          <a:lnRef idx="2">
            <a:schemeClr val="accent5"/>
          </a:lnRef>
          <a:fillRef idx="1">
            <a:schemeClr val="lt1"/>
          </a:fillRef>
          <a:effectRef idx="0">
            <a:schemeClr val="accent5"/>
          </a:effectRef>
          <a:fontRef idx="minor">
            <a:schemeClr val="dk1"/>
          </a:fontRef>
        </p:style>
        <p:txBody>
          <a:bodyPr wrap="square">
            <a:spAutoFit/>
          </a:bodyPr>
          <a:lstStyle/>
          <a:p>
            <a:r>
              <a:rPr sz="2400" b="1"/>
              <a:t>Detection by GW facility</a:t>
            </a:r>
          </a:p>
        </p:txBody>
      </p:sp>
      <p:sp>
        <p:nvSpPr>
          <p:cNvPr id="11" name="テキスト ボックス 7">
            <a:extLst>
              <a:ext uri="{FF2B5EF4-FFF2-40B4-BE49-F238E27FC236}">
                <a16:creationId xmlns:a16="http://schemas.microsoft.com/office/drawing/2014/main" id="{8E33A062-AF04-BA70-B8BB-1E6836A608F9}"/>
              </a:ext>
            </a:extLst>
          </p:cNvPr>
          <p:cNvSpPr>
            <a:spLocks noGrp="1"/>
          </p:cNvSpPr>
          <p:nvPr/>
        </p:nvSpPr>
        <p:spPr>
          <a:xfrm>
            <a:off x="8429625" y="5953125"/>
            <a:ext cx="3524250" cy="769441"/>
          </a:xfrm>
          <a:prstGeom prst="rect">
            <a:avLst/>
          </a:prstGeom>
          <a:ln w="28575">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p>
            <a:r>
              <a:rPr sz="2400" b="1" dirty="0"/>
              <a:t>Targeted follow-up</a:t>
            </a:r>
            <a:endParaRPr lang="en-US" sz="2400" b="1" dirty="0"/>
          </a:p>
          <a:p>
            <a:r>
              <a:rPr lang="id-ID" altLang="ja-FR" sz="2000" dirty="0">
                <a:solidFill>
                  <a:srgbClr val="FF0000"/>
                </a:solidFill>
              </a:rPr>
              <a:t>Optical / NIR</a:t>
            </a:r>
          </a:p>
        </p:txBody>
      </p:sp>
      <p:sp>
        <p:nvSpPr>
          <p:cNvPr id="15" name="テキスト ボックス 6">
            <a:extLst>
              <a:ext uri="{FF2B5EF4-FFF2-40B4-BE49-F238E27FC236}">
                <a16:creationId xmlns:a16="http://schemas.microsoft.com/office/drawing/2014/main" id="{3FAEF2AF-A35E-C0EF-1454-9FB07DE6AD12}"/>
              </a:ext>
            </a:extLst>
          </p:cNvPr>
          <p:cNvSpPr>
            <a:spLocks noGrp="1"/>
          </p:cNvSpPr>
          <p:nvPr/>
        </p:nvSpPr>
        <p:spPr>
          <a:xfrm>
            <a:off x="8572500" y="2428875"/>
            <a:ext cx="3286125" cy="2646878"/>
          </a:xfrm>
          <a:prstGeom prst="rect">
            <a:avLst/>
          </a:prstGeom>
          <a:ln w="28575">
            <a:solidFill>
              <a:srgbClr val="FF000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sz="2400" b="1" dirty="0"/>
              <a:t>EAGLE</a:t>
            </a:r>
          </a:p>
          <a:p>
            <a:r>
              <a:rPr sz="2000" dirty="0"/>
              <a:t>short / soft X-ray </a:t>
            </a:r>
            <a:r>
              <a:rPr lang="en-US" sz="2000" dirty="0"/>
              <a:t>uncatalogued </a:t>
            </a:r>
            <a:r>
              <a:rPr sz="2000" dirty="0"/>
              <a:t>transient</a:t>
            </a:r>
          </a:p>
          <a:p>
            <a:r>
              <a:rPr sz="2000" dirty="0"/>
              <a:t>arcminute position</a:t>
            </a:r>
          </a:p>
          <a:p>
            <a:endParaRPr dirty="0"/>
          </a:p>
          <a:p>
            <a:r>
              <a:rPr sz="2400" b="1" dirty="0"/>
              <a:t>MONSTER</a:t>
            </a:r>
          </a:p>
          <a:p>
            <a:r>
              <a:rPr sz="2000" dirty="0"/>
              <a:t>new optical/NIR source</a:t>
            </a:r>
            <a:endParaRPr sz="2000" b="1" dirty="0"/>
          </a:p>
          <a:p>
            <a:r>
              <a:rPr sz="2000" dirty="0"/>
              <a:t>arcsecond position + host</a:t>
            </a:r>
            <a:endParaRPr sz="2000" b="1" dirty="0"/>
          </a:p>
        </p:txBody>
      </p:sp>
      <p:sp>
        <p:nvSpPr>
          <p:cNvPr id="20" name="下矢印 19">
            <a:extLst>
              <a:ext uri="{FF2B5EF4-FFF2-40B4-BE49-F238E27FC236}">
                <a16:creationId xmlns:a16="http://schemas.microsoft.com/office/drawing/2014/main" id="{A6C9830E-BF6B-B1EF-31A2-E9BDA2D4F174}"/>
              </a:ext>
            </a:extLst>
          </p:cNvPr>
          <p:cNvSpPr>
            <a:spLocks noGrp="1"/>
          </p:cNvSpPr>
          <p:nvPr/>
        </p:nvSpPr>
        <p:spPr>
          <a:xfrm>
            <a:off x="9907190" y="1819222"/>
            <a:ext cx="402336" cy="605544"/>
          </a:xfrm>
          <a:prstGeom prst="downArrow">
            <a:avLst/>
          </a:prstGeom>
          <a:solidFill>
            <a:srgbClr val="FF3948">
              <a:alpha val="60784"/>
            </a:srgb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 name="下矢印 20">
            <a:extLst>
              <a:ext uri="{FF2B5EF4-FFF2-40B4-BE49-F238E27FC236}">
                <a16:creationId xmlns:a16="http://schemas.microsoft.com/office/drawing/2014/main" id="{6E8E431A-71E9-5127-5938-6ACF0E644814}"/>
              </a:ext>
            </a:extLst>
          </p:cNvPr>
          <p:cNvSpPr>
            <a:spLocks noGrp="1"/>
          </p:cNvSpPr>
          <p:nvPr/>
        </p:nvSpPr>
        <p:spPr>
          <a:xfrm>
            <a:off x="9906000" y="5210175"/>
            <a:ext cx="400050" cy="704850"/>
          </a:xfrm>
          <a:prstGeom prst="downArrow">
            <a:avLst/>
          </a:prstGeom>
          <a:solidFill>
            <a:schemeClr val="accent1">
              <a:lumMod val="60000"/>
              <a:lumOff val="40000"/>
              <a:alpha val="60784"/>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 name="テキスト ボックス 13">
            <a:extLst>
              <a:ext uri="{FF2B5EF4-FFF2-40B4-BE49-F238E27FC236}">
                <a16:creationId xmlns:a16="http://schemas.microsoft.com/office/drawing/2014/main" id="{E087A593-EE8B-6388-3D51-AE65513D9CCA}"/>
              </a:ext>
            </a:extLst>
          </p:cNvPr>
          <p:cNvSpPr>
            <a:spLocks noGrp="1"/>
          </p:cNvSpPr>
          <p:nvPr/>
        </p:nvSpPr>
        <p:spPr>
          <a:xfrm>
            <a:off x="10308054" y="2114550"/>
            <a:ext cx="1838325" cy="365760"/>
          </a:xfrm>
          <a:prstGeom prst="rect">
            <a:avLst/>
          </a:prstGeom>
          <a:noFill/>
        </p:spPr>
        <p:txBody>
          <a:bodyPr wrap="none">
            <a:spAutoFit/>
          </a:bodyPr>
          <a:lstStyle/>
          <a:p>
            <a:r>
              <a:rPr dirty="0">
                <a:solidFill>
                  <a:srgbClr val="FF0000"/>
                </a:solidFill>
              </a:rPr>
              <a:t>≤ minutes</a:t>
            </a:r>
          </a:p>
        </p:txBody>
      </p:sp>
      <p:sp>
        <p:nvSpPr>
          <p:cNvPr id="24" name="テキスト ボックス 14">
            <a:extLst>
              <a:ext uri="{FF2B5EF4-FFF2-40B4-BE49-F238E27FC236}">
                <a16:creationId xmlns:a16="http://schemas.microsoft.com/office/drawing/2014/main" id="{40566944-BF97-142F-2D38-EFDAD0655AD8}"/>
              </a:ext>
            </a:extLst>
          </p:cNvPr>
          <p:cNvSpPr>
            <a:spLocks noGrp="1"/>
          </p:cNvSpPr>
          <p:nvPr/>
        </p:nvSpPr>
        <p:spPr>
          <a:xfrm>
            <a:off x="10371364" y="5148679"/>
            <a:ext cx="1898150" cy="646331"/>
          </a:xfrm>
          <a:prstGeom prst="rect">
            <a:avLst/>
          </a:prstGeom>
          <a:noFill/>
        </p:spPr>
        <p:txBody>
          <a:bodyPr wrap="square">
            <a:spAutoFit/>
          </a:bodyPr>
          <a:lstStyle/>
          <a:p>
            <a:r>
              <a:rPr lang="en-US" dirty="0">
                <a:solidFill>
                  <a:srgbClr val="000FED"/>
                </a:solidFill>
              </a:rPr>
              <a:t>1st GCN minutes</a:t>
            </a:r>
          </a:p>
          <a:p>
            <a:r>
              <a:rPr lang="en-US" dirty="0">
                <a:solidFill>
                  <a:srgbClr val="000FED"/>
                </a:solidFill>
              </a:rPr>
              <a:t>2nd GCN ~1hour</a:t>
            </a:r>
            <a:endParaRPr dirty="0">
              <a:solidFill>
                <a:srgbClr val="000FED"/>
              </a:solidFill>
            </a:endParaRPr>
          </a:p>
        </p:txBody>
      </p:sp>
      <p:sp>
        <p:nvSpPr>
          <p:cNvPr id="29" name="テキスト ボックス 19">
            <a:extLst>
              <a:ext uri="{FF2B5EF4-FFF2-40B4-BE49-F238E27FC236}">
                <a16:creationId xmlns:a16="http://schemas.microsoft.com/office/drawing/2014/main" id="{018F86C8-CCE2-B7A3-95E7-2FAFFE05A4A6}"/>
              </a:ext>
            </a:extLst>
          </p:cNvPr>
          <p:cNvSpPr>
            <a:spLocks noGrp="1"/>
          </p:cNvSpPr>
          <p:nvPr/>
        </p:nvSpPr>
        <p:spPr>
          <a:xfrm>
            <a:off x="8321927" y="5113853"/>
            <a:ext cx="1571625" cy="640080"/>
          </a:xfrm>
          <a:prstGeom prst="rect">
            <a:avLst/>
          </a:prstGeom>
          <a:noFill/>
        </p:spPr>
        <p:txBody>
          <a:bodyPr wrap="square">
            <a:spAutoFit/>
          </a:bodyPr>
          <a:lstStyle/>
          <a:p>
            <a:r>
              <a:rPr dirty="0">
                <a:solidFill>
                  <a:srgbClr val="FF3948"/>
                </a:solidFill>
              </a:rPr>
              <a:t>counterpart</a:t>
            </a:r>
          </a:p>
          <a:p>
            <a:r>
              <a:rPr dirty="0">
                <a:solidFill>
                  <a:srgbClr val="FF3948"/>
                </a:solidFill>
              </a:rPr>
              <a:t>candidate</a:t>
            </a:r>
          </a:p>
        </p:txBody>
      </p:sp>
      <p:sp>
        <p:nvSpPr>
          <p:cNvPr id="30" name="テキスト ボックス 46">
            <a:extLst>
              <a:ext uri="{FF2B5EF4-FFF2-40B4-BE49-F238E27FC236}">
                <a16:creationId xmlns:a16="http://schemas.microsoft.com/office/drawing/2014/main" id="{F05B5B94-BD7F-124C-7073-ECEA06D94757}"/>
              </a:ext>
            </a:extLst>
          </p:cNvPr>
          <p:cNvSpPr>
            <a:spLocks noGrp="1"/>
          </p:cNvSpPr>
          <p:nvPr/>
        </p:nvSpPr>
        <p:spPr>
          <a:xfrm>
            <a:off x="4933586" y="5227118"/>
            <a:ext cx="1489767" cy="369332"/>
          </a:xfrm>
          <a:prstGeom prst="rect">
            <a:avLst/>
          </a:prstGeom>
          <a:noFill/>
        </p:spPr>
        <p:txBody>
          <a:bodyPr wrap="none">
            <a:spAutoFit/>
          </a:bodyPr>
          <a:lstStyle/>
          <a:p>
            <a:r>
              <a:rPr dirty="0">
                <a:solidFill>
                  <a:srgbClr val="000FED"/>
                </a:solidFill>
              </a:rPr>
              <a:t>Optical</a:t>
            </a:r>
            <a:r>
              <a:rPr lang="en-US" dirty="0">
                <a:solidFill>
                  <a:srgbClr val="000FED"/>
                </a:solidFill>
              </a:rPr>
              <a:t>(blue)</a:t>
            </a:r>
            <a:endParaRPr dirty="0">
              <a:solidFill>
                <a:srgbClr val="000FED"/>
              </a:solidFill>
            </a:endParaRPr>
          </a:p>
        </p:txBody>
      </p:sp>
      <p:sp>
        <p:nvSpPr>
          <p:cNvPr id="33" name="スライド番号プレースホルダー 32">
            <a:extLst>
              <a:ext uri="{FF2B5EF4-FFF2-40B4-BE49-F238E27FC236}">
                <a16:creationId xmlns:a16="http://schemas.microsoft.com/office/drawing/2014/main" id="{7C705E17-845E-F128-CDDF-C4A10EB6856B}"/>
              </a:ext>
            </a:extLst>
          </p:cNvPr>
          <p:cNvSpPr>
            <a:spLocks noGrp="1"/>
          </p:cNvSpPr>
          <p:nvPr>
            <p:ph type="sldNum" idx="12"/>
          </p:nvPr>
        </p:nvSpPr>
        <p:spPr/>
        <p:txBody>
          <a:bodyPr/>
          <a:lstStyle/>
          <a:p>
            <a:fld id="{FC2FC132-48E3-EF4C-881B-428E46D600FB}" type="slidenum">
              <a:rPr lang="en-US" altLang="ja-FR" smtClean="0"/>
              <a:t>18</a:t>
            </a:fld>
            <a:endParaRPr lang="ja-FR" altLang="en-US" dirty="0"/>
          </a:p>
        </p:txBody>
      </p:sp>
    </p:spTree>
    <p:extLst>
      <p:ext uri="{BB962C8B-B14F-4D97-AF65-F5344CB8AC3E}">
        <p14:creationId xmlns:p14="http://schemas.microsoft.com/office/powerpoint/2010/main" val="2576949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B9B74-96B1-B566-C8E7-F6CBE893B248}"/>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1A93E4BD-B5DE-1434-4562-75BD68B510A8}"/>
              </a:ext>
            </a:extLst>
          </p:cNvPr>
          <p:cNvSpPr>
            <a:spLocks noGrp="1"/>
          </p:cNvSpPr>
          <p:nvPr>
            <p:ph type="title"/>
          </p:nvPr>
        </p:nvSpPr>
        <p:spPr>
          <a:xfrm>
            <a:off x="0" y="0"/>
            <a:ext cx="11277600" cy="647700"/>
          </a:xfrm>
        </p:spPr>
        <p:txBody>
          <a:bodyPr anchor="ctr">
            <a:normAutofit/>
          </a:bodyPr>
          <a:lstStyle/>
          <a:p>
            <a:pPr>
              <a:buNone/>
              <a:defRPr sz="2250" b="0">
                <a:solidFill>
                  <a:srgbClr val="111820"/>
                </a:solidFill>
              </a:defRPr>
            </a:pPr>
            <a:r>
              <a:rPr sz="3600" b="1" dirty="0">
                <a:solidFill>
                  <a:srgbClr val="0B2A3B"/>
                </a:solidFill>
                <a:latin typeface="Bell MT"/>
                <a:ea typeface="Bell MT"/>
                <a:cs typeface="Bell MT"/>
              </a:rPr>
              <a:t>Compact-object merger (BNS / NS–BH)</a:t>
            </a:r>
          </a:p>
        </p:txBody>
      </p:sp>
      <p:sp>
        <p:nvSpPr>
          <p:cNvPr id="5" name="正方形/長方形 4">
            <a:extLst>
              <a:ext uri="{FF2B5EF4-FFF2-40B4-BE49-F238E27FC236}">
                <a16:creationId xmlns:a16="http://schemas.microsoft.com/office/drawing/2014/main" id="{EE2B9B2A-13E0-67CA-B8A7-31A253448C5C}"/>
              </a:ext>
            </a:extLst>
          </p:cNvPr>
          <p:cNvSpPr>
            <a:spLocks noGrp="1"/>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テキスト ボックス 61">
            <a:extLst>
              <a:ext uri="{FF2B5EF4-FFF2-40B4-BE49-F238E27FC236}">
                <a16:creationId xmlns:a16="http://schemas.microsoft.com/office/drawing/2014/main" id="{8CCEB43A-E556-AF4F-2785-7B540431B0CB}"/>
              </a:ext>
            </a:extLst>
          </p:cNvPr>
          <p:cNvSpPr>
            <a:spLocks noGrp="1"/>
          </p:cNvSpPr>
          <p:nvPr/>
        </p:nvSpPr>
        <p:spPr>
          <a:xfrm>
            <a:off x="-3835" y="805506"/>
            <a:ext cx="1907375" cy="822960"/>
          </a:xfrm>
          <a:prstGeom prst="rect">
            <a:avLst/>
          </a:prstGeom>
          <a:noFill/>
        </p:spPr>
        <p:txBody>
          <a:bodyPr wrap="square">
            <a:spAutoFit/>
          </a:bodyPr>
          <a:lstStyle/>
          <a:p>
            <a:r>
              <a:rPr sz="2400" dirty="0"/>
              <a:t>GW170817 / AT 2017gfo</a:t>
            </a:r>
          </a:p>
        </p:txBody>
      </p:sp>
      <p:sp>
        <p:nvSpPr>
          <p:cNvPr id="65" name="テキスト ボックス 64">
            <a:extLst>
              <a:ext uri="{FF2B5EF4-FFF2-40B4-BE49-F238E27FC236}">
                <a16:creationId xmlns:a16="http://schemas.microsoft.com/office/drawing/2014/main" id="{0349189F-4A91-C9DE-89B9-F6D3D32BC056}"/>
              </a:ext>
            </a:extLst>
          </p:cNvPr>
          <p:cNvSpPr>
            <a:spLocks noGrp="1"/>
          </p:cNvSpPr>
          <p:nvPr/>
        </p:nvSpPr>
        <p:spPr>
          <a:xfrm>
            <a:off x="6287775" y="820520"/>
            <a:ext cx="425116" cy="369332"/>
          </a:xfrm>
          <a:prstGeom prst="rect">
            <a:avLst/>
          </a:prstGeom>
          <a:noFill/>
          <a:ln>
            <a:solidFill>
              <a:schemeClr val="tx1"/>
            </a:solidFill>
          </a:ln>
        </p:spPr>
        <p:txBody>
          <a:bodyPr wrap="none">
            <a:spAutoFit/>
          </a:bodyPr>
          <a:lstStyle/>
          <a:p>
            <a:r>
              <a:rPr dirty="0"/>
              <a:t>T0</a:t>
            </a:r>
          </a:p>
        </p:txBody>
      </p:sp>
      <p:sp>
        <p:nvSpPr>
          <p:cNvPr id="78" name="テキスト ボックス 77">
            <a:extLst>
              <a:ext uri="{FF2B5EF4-FFF2-40B4-BE49-F238E27FC236}">
                <a16:creationId xmlns:a16="http://schemas.microsoft.com/office/drawing/2014/main" id="{D400423E-DDFA-E3E6-6573-1A0A07D3564F}"/>
              </a:ext>
            </a:extLst>
          </p:cNvPr>
          <p:cNvSpPr>
            <a:spLocks noGrp="1"/>
          </p:cNvSpPr>
          <p:nvPr/>
        </p:nvSpPr>
        <p:spPr>
          <a:xfrm>
            <a:off x="5784076" y="1509025"/>
            <a:ext cx="2287293" cy="369332"/>
          </a:xfrm>
          <a:prstGeom prst="rect">
            <a:avLst/>
          </a:prstGeom>
          <a:noFill/>
          <a:ln>
            <a:noFill/>
          </a:ln>
        </p:spPr>
        <p:txBody>
          <a:bodyPr wrap="none">
            <a:spAutoFit/>
          </a:bodyPr>
          <a:lstStyle/>
          <a:p>
            <a:r>
              <a:rPr b="1" dirty="0">
                <a:solidFill>
                  <a:srgbClr val="FF0000"/>
                </a:solidFill>
              </a:rPr>
              <a:t>Gravitational waves</a:t>
            </a:r>
          </a:p>
        </p:txBody>
      </p:sp>
      <p:sp>
        <p:nvSpPr>
          <p:cNvPr id="82" name="円弧 81">
            <a:extLst>
              <a:ext uri="{FF2B5EF4-FFF2-40B4-BE49-F238E27FC236}">
                <a16:creationId xmlns:a16="http://schemas.microsoft.com/office/drawing/2014/main" id="{DCF7E608-89FB-13D1-188B-0B1D06470D92}"/>
              </a:ext>
            </a:extLst>
          </p:cNvPr>
          <p:cNvSpPr>
            <a:spLocks noGrp="1"/>
          </p:cNvSpPr>
          <p:nvPr/>
        </p:nvSpPr>
        <p:spPr>
          <a:xfrm rot="337231">
            <a:off x="5425893" y="1068571"/>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3" name="円弧 82">
            <a:extLst>
              <a:ext uri="{FF2B5EF4-FFF2-40B4-BE49-F238E27FC236}">
                <a16:creationId xmlns:a16="http://schemas.microsoft.com/office/drawing/2014/main" id="{23FE0592-FD6E-0868-218C-105830A0D820}"/>
              </a:ext>
            </a:extLst>
          </p:cNvPr>
          <p:cNvSpPr>
            <a:spLocks noGrp="1"/>
          </p:cNvSpPr>
          <p:nvPr/>
        </p:nvSpPr>
        <p:spPr>
          <a:xfrm rot="337231">
            <a:off x="5518926" y="100053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4" name="円弧 83">
            <a:extLst>
              <a:ext uri="{FF2B5EF4-FFF2-40B4-BE49-F238E27FC236}">
                <a16:creationId xmlns:a16="http://schemas.microsoft.com/office/drawing/2014/main" id="{E0754BC6-7870-BD72-CA2F-DED252786FF8}"/>
              </a:ext>
            </a:extLst>
          </p:cNvPr>
          <p:cNvSpPr>
            <a:spLocks noGrp="1"/>
          </p:cNvSpPr>
          <p:nvPr/>
        </p:nvSpPr>
        <p:spPr>
          <a:xfrm rot="337231">
            <a:off x="5625564" y="92303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35" name="テキスト ボックス 34">
            <a:extLst>
              <a:ext uri="{FF2B5EF4-FFF2-40B4-BE49-F238E27FC236}">
                <a16:creationId xmlns:a16="http://schemas.microsoft.com/office/drawing/2014/main" id="{B7FFC986-A4CA-0E5C-5A4D-DD5E8BFDA5EF}"/>
              </a:ext>
            </a:extLst>
          </p:cNvPr>
          <p:cNvSpPr>
            <a:spLocks noGrp="1"/>
          </p:cNvSpPr>
          <p:nvPr/>
        </p:nvSpPr>
        <p:spPr>
          <a:xfrm>
            <a:off x="5874586" y="3277994"/>
            <a:ext cx="2238375" cy="369332"/>
          </a:xfrm>
          <a:prstGeom prst="rect">
            <a:avLst/>
          </a:prstGeom>
          <a:noFill/>
        </p:spPr>
        <p:txBody>
          <a:bodyPr wrap="square">
            <a:spAutoFit/>
          </a:bodyPr>
          <a:lstStyle/>
          <a:p>
            <a:r>
              <a:rPr b="1" dirty="0">
                <a:solidFill>
                  <a:srgbClr val="00B050"/>
                </a:solidFill>
              </a:rPr>
              <a:t>Gamma / X-ray</a:t>
            </a:r>
          </a:p>
        </p:txBody>
      </p:sp>
      <p:sp>
        <p:nvSpPr>
          <p:cNvPr id="66" name="テキスト ボックス 65">
            <a:extLst>
              <a:ext uri="{FF2B5EF4-FFF2-40B4-BE49-F238E27FC236}">
                <a16:creationId xmlns:a16="http://schemas.microsoft.com/office/drawing/2014/main" id="{C571314D-5481-E6B1-F5F9-DE3EAE69F9F0}"/>
              </a:ext>
            </a:extLst>
          </p:cNvPr>
          <p:cNvSpPr>
            <a:spLocks noGrp="1"/>
          </p:cNvSpPr>
          <p:nvPr/>
        </p:nvSpPr>
        <p:spPr>
          <a:xfrm>
            <a:off x="6276370" y="2434077"/>
            <a:ext cx="1974036" cy="369332"/>
          </a:xfrm>
          <a:prstGeom prst="rect">
            <a:avLst/>
          </a:prstGeom>
          <a:noFill/>
          <a:ln>
            <a:solidFill>
              <a:schemeClr val="tx1"/>
            </a:solidFill>
          </a:ln>
        </p:spPr>
        <p:txBody>
          <a:bodyPr wrap="square">
            <a:spAutoFit/>
          </a:bodyPr>
          <a:lstStyle/>
          <a:p>
            <a:r>
              <a:rPr dirty="0"/>
              <a:t>T0 + 0–10 seconds</a:t>
            </a:r>
          </a:p>
        </p:txBody>
      </p:sp>
      <p:sp>
        <p:nvSpPr>
          <p:cNvPr id="37" name="円/楕円 36">
            <a:extLst>
              <a:ext uri="{FF2B5EF4-FFF2-40B4-BE49-F238E27FC236}">
                <a16:creationId xmlns:a16="http://schemas.microsoft.com/office/drawing/2014/main" id="{C93987AC-B130-7836-6645-C5C347F3B220}"/>
              </a:ext>
            </a:extLst>
          </p:cNvPr>
          <p:cNvSpPr>
            <a:spLocks noGrp="1"/>
          </p:cNvSpPr>
          <p:nvPr/>
        </p:nvSpPr>
        <p:spPr>
          <a:xfrm>
            <a:off x="4848074" y="4085644"/>
            <a:ext cx="991046" cy="991046"/>
          </a:xfrm>
          <a:prstGeom prst="ellipse">
            <a:avLst/>
          </a:prstGeom>
          <a:gradFill rotWithShape="1">
            <a:gsLst>
              <a:gs pos="14000">
                <a:schemeClr val="bg1"/>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3" name="フリーフォーム 42">
            <a:extLst>
              <a:ext uri="{FF2B5EF4-FFF2-40B4-BE49-F238E27FC236}">
                <a16:creationId xmlns:a16="http://schemas.microsoft.com/office/drawing/2014/main" id="{DB3016C4-2E3E-6A86-CB10-CE9101E82617}"/>
              </a:ext>
            </a:extLst>
          </p:cNvPr>
          <p:cNvSpPr>
            <a:spLocks noGrp="1"/>
          </p:cNvSpPr>
          <p:nvPr/>
        </p:nvSpPr>
        <p:spPr>
          <a:xfrm rot="19695828">
            <a:off x="5672022" y="4110239"/>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4" name="フリーフォーム 43">
            <a:extLst>
              <a:ext uri="{FF2B5EF4-FFF2-40B4-BE49-F238E27FC236}">
                <a16:creationId xmlns:a16="http://schemas.microsoft.com/office/drawing/2014/main" id="{6A42F0BA-19BE-B327-3138-4BCF256C9EB2}"/>
              </a:ext>
            </a:extLst>
          </p:cNvPr>
          <p:cNvSpPr>
            <a:spLocks noGrp="1"/>
          </p:cNvSpPr>
          <p:nvPr/>
        </p:nvSpPr>
        <p:spPr>
          <a:xfrm rot="2413638">
            <a:off x="5636471" y="507214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5" name="フリーフォーム 44">
            <a:extLst>
              <a:ext uri="{FF2B5EF4-FFF2-40B4-BE49-F238E27FC236}">
                <a16:creationId xmlns:a16="http://schemas.microsoft.com/office/drawing/2014/main" id="{0739F691-943B-8591-6563-900F7B0015D5}"/>
              </a:ext>
            </a:extLst>
          </p:cNvPr>
          <p:cNvSpPr>
            <a:spLocks noGrp="1"/>
          </p:cNvSpPr>
          <p:nvPr/>
        </p:nvSpPr>
        <p:spPr>
          <a:xfrm rot="8150616">
            <a:off x="4552677" y="4971350"/>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6" name="フリーフォーム 45">
            <a:extLst>
              <a:ext uri="{FF2B5EF4-FFF2-40B4-BE49-F238E27FC236}">
                <a16:creationId xmlns:a16="http://schemas.microsoft.com/office/drawing/2014/main" id="{3F7FC1F1-6CF7-3C12-7481-628EDF1164ED}"/>
              </a:ext>
            </a:extLst>
          </p:cNvPr>
          <p:cNvSpPr>
            <a:spLocks noGrp="1"/>
          </p:cNvSpPr>
          <p:nvPr/>
        </p:nvSpPr>
        <p:spPr>
          <a:xfrm rot="12509290">
            <a:off x="4521604" y="4141174"/>
            <a:ext cx="475645" cy="33181"/>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7" name="テキスト ボックス 46">
            <a:extLst>
              <a:ext uri="{FF2B5EF4-FFF2-40B4-BE49-F238E27FC236}">
                <a16:creationId xmlns:a16="http://schemas.microsoft.com/office/drawing/2014/main" id="{F689A264-8194-8882-D866-85C6E72D808E}"/>
              </a:ext>
            </a:extLst>
          </p:cNvPr>
          <p:cNvSpPr>
            <a:spLocks noGrp="1"/>
          </p:cNvSpPr>
          <p:nvPr/>
        </p:nvSpPr>
        <p:spPr>
          <a:xfrm>
            <a:off x="4933586" y="5227118"/>
            <a:ext cx="1489767" cy="369332"/>
          </a:xfrm>
          <a:prstGeom prst="rect">
            <a:avLst/>
          </a:prstGeom>
          <a:noFill/>
        </p:spPr>
        <p:txBody>
          <a:bodyPr wrap="none">
            <a:spAutoFit/>
          </a:bodyPr>
          <a:lstStyle/>
          <a:p>
            <a:r>
              <a:rPr dirty="0">
                <a:solidFill>
                  <a:srgbClr val="000FED"/>
                </a:solidFill>
              </a:rPr>
              <a:t>Optical</a:t>
            </a:r>
            <a:r>
              <a:rPr lang="en-US" dirty="0">
                <a:solidFill>
                  <a:srgbClr val="000FED"/>
                </a:solidFill>
              </a:rPr>
              <a:t>(blue)</a:t>
            </a:r>
            <a:endParaRPr dirty="0">
              <a:solidFill>
                <a:srgbClr val="000FED"/>
              </a:solidFill>
            </a:endParaRPr>
          </a:p>
        </p:txBody>
      </p:sp>
      <p:sp>
        <p:nvSpPr>
          <p:cNvPr id="100" name="テキスト ボックス 99">
            <a:extLst>
              <a:ext uri="{FF2B5EF4-FFF2-40B4-BE49-F238E27FC236}">
                <a16:creationId xmlns:a16="http://schemas.microsoft.com/office/drawing/2014/main" id="{5C19D855-68AF-4904-2EB6-14186DE6656C}"/>
              </a:ext>
            </a:extLst>
          </p:cNvPr>
          <p:cNvSpPr>
            <a:spLocks noGrp="1"/>
          </p:cNvSpPr>
          <p:nvPr/>
        </p:nvSpPr>
        <p:spPr>
          <a:xfrm>
            <a:off x="6125557" y="3881871"/>
            <a:ext cx="2379765" cy="369332"/>
          </a:xfrm>
          <a:prstGeom prst="rect">
            <a:avLst/>
          </a:prstGeom>
          <a:noFill/>
          <a:ln>
            <a:solidFill>
              <a:schemeClr val="tx1"/>
            </a:solidFill>
          </a:ln>
        </p:spPr>
        <p:txBody>
          <a:bodyPr wrap="square">
            <a:spAutoFit/>
          </a:bodyPr>
          <a:lstStyle/>
          <a:p>
            <a:r>
              <a:rPr dirty="0"/>
              <a:t>T0 + minutes to hours</a:t>
            </a:r>
          </a:p>
        </p:txBody>
      </p:sp>
      <p:sp>
        <p:nvSpPr>
          <p:cNvPr id="49" name="円/楕円 48">
            <a:extLst>
              <a:ext uri="{FF2B5EF4-FFF2-40B4-BE49-F238E27FC236}">
                <a16:creationId xmlns:a16="http://schemas.microsoft.com/office/drawing/2014/main" id="{392DA627-0ED7-CC18-83A6-9C9A45E02DCC}"/>
              </a:ext>
            </a:extLst>
          </p:cNvPr>
          <p:cNvSpPr>
            <a:spLocks noGrp="1"/>
          </p:cNvSpPr>
          <p:nvPr/>
        </p:nvSpPr>
        <p:spPr>
          <a:xfrm>
            <a:off x="4933586" y="5717506"/>
            <a:ext cx="948627" cy="948628"/>
          </a:xfrm>
          <a:prstGeom prst="ellipse">
            <a:avLst/>
          </a:prstGeom>
          <a:gradFill rotWithShape="1">
            <a:gsLst>
              <a:gs pos="14000">
                <a:schemeClr val="bg1"/>
              </a:gs>
              <a:gs pos="100000">
                <a:srgbClr val="FF39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5" name="フリーフォーム 54">
            <a:extLst>
              <a:ext uri="{FF2B5EF4-FFF2-40B4-BE49-F238E27FC236}">
                <a16:creationId xmlns:a16="http://schemas.microsoft.com/office/drawing/2014/main" id="{1E15C808-8F84-B036-B67A-C14EF312FEE3}"/>
              </a:ext>
            </a:extLst>
          </p:cNvPr>
          <p:cNvSpPr>
            <a:spLocks noGrp="1"/>
          </p:cNvSpPr>
          <p:nvPr/>
        </p:nvSpPr>
        <p:spPr>
          <a:xfrm rot="19695828">
            <a:off x="5731845" y="571345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6" name="フリーフォーム 55">
            <a:extLst>
              <a:ext uri="{FF2B5EF4-FFF2-40B4-BE49-F238E27FC236}">
                <a16:creationId xmlns:a16="http://schemas.microsoft.com/office/drawing/2014/main" id="{330CE022-7448-9077-5B92-AB55C80462F8}"/>
              </a:ext>
            </a:extLst>
          </p:cNvPr>
          <p:cNvSpPr>
            <a:spLocks noGrp="1"/>
          </p:cNvSpPr>
          <p:nvPr/>
        </p:nvSpPr>
        <p:spPr>
          <a:xfrm rot="2413638">
            <a:off x="5723138" y="654072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7" name="フリーフォーム 56">
            <a:extLst>
              <a:ext uri="{FF2B5EF4-FFF2-40B4-BE49-F238E27FC236}">
                <a16:creationId xmlns:a16="http://schemas.microsoft.com/office/drawing/2014/main" id="{6CA065C9-37AC-B37F-871A-B2115BD54171}"/>
              </a:ext>
            </a:extLst>
          </p:cNvPr>
          <p:cNvSpPr>
            <a:spLocks noGrp="1"/>
          </p:cNvSpPr>
          <p:nvPr/>
        </p:nvSpPr>
        <p:spPr>
          <a:xfrm rot="8150616">
            <a:off x="4560076" y="6548310"/>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8" name="フリーフォーム 57">
            <a:extLst>
              <a:ext uri="{FF2B5EF4-FFF2-40B4-BE49-F238E27FC236}">
                <a16:creationId xmlns:a16="http://schemas.microsoft.com/office/drawing/2014/main" id="{6285C4CE-9087-12B9-5A20-612D0537E08C}"/>
              </a:ext>
            </a:extLst>
          </p:cNvPr>
          <p:cNvSpPr>
            <a:spLocks noGrp="1"/>
          </p:cNvSpPr>
          <p:nvPr/>
        </p:nvSpPr>
        <p:spPr>
          <a:xfrm rot="12393421">
            <a:off x="4527121" y="5747368"/>
            <a:ext cx="504437" cy="3519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9" name="テキスト ボックス 58">
            <a:extLst>
              <a:ext uri="{FF2B5EF4-FFF2-40B4-BE49-F238E27FC236}">
                <a16:creationId xmlns:a16="http://schemas.microsoft.com/office/drawing/2014/main" id="{DD8DDD03-9289-9C85-02BF-7AED992B262D}"/>
              </a:ext>
            </a:extLst>
          </p:cNvPr>
          <p:cNvSpPr>
            <a:spLocks noGrp="1"/>
          </p:cNvSpPr>
          <p:nvPr/>
        </p:nvSpPr>
        <p:spPr>
          <a:xfrm>
            <a:off x="6043704" y="6328040"/>
            <a:ext cx="1356718" cy="369332"/>
          </a:xfrm>
          <a:prstGeom prst="rect">
            <a:avLst/>
          </a:prstGeom>
          <a:noFill/>
        </p:spPr>
        <p:txBody>
          <a:bodyPr wrap="none">
            <a:spAutoFit/>
          </a:bodyPr>
          <a:lstStyle/>
          <a:p>
            <a:r>
              <a:rPr dirty="0">
                <a:solidFill>
                  <a:srgbClr val="FF0000"/>
                </a:solidFill>
              </a:rPr>
              <a:t>Optical / NIR</a:t>
            </a:r>
          </a:p>
        </p:txBody>
      </p:sp>
      <p:sp>
        <p:nvSpPr>
          <p:cNvPr id="104" name="テキスト ボックス 103">
            <a:extLst>
              <a:ext uri="{FF2B5EF4-FFF2-40B4-BE49-F238E27FC236}">
                <a16:creationId xmlns:a16="http://schemas.microsoft.com/office/drawing/2014/main" id="{9117B5B0-43D4-9D48-D9F8-E7B25B77FF74}"/>
              </a:ext>
            </a:extLst>
          </p:cNvPr>
          <p:cNvSpPr>
            <a:spLocks noGrp="1"/>
          </p:cNvSpPr>
          <p:nvPr/>
        </p:nvSpPr>
        <p:spPr>
          <a:xfrm>
            <a:off x="3474416" y="6052525"/>
            <a:ext cx="2270216" cy="372410"/>
          </a:xfrm>
          <a:prstGeom prst="rect">
            <a:avLst/>
          </a:prstGeom>
          <a:noFill/>
        </p:spPr>
        <p:txBody>
          <a:bodyPr wrap="square">
            <a:spAutoFit/>
          </a:bodyPr>
          <a:lstStyle/>
          <a:p>
            <a:endParaRPr/>
          </a:p>
        </p:txBody>
      </p:sp>
      <p:sp>
        <p:nvSpPr>
          <p:cNvPr id="106" name="テキスト ボックス 105">
            <a:extLst>
              <a:ext uri="{FF2B5EF4-FFF2-40B4-BE49-F238E27FC236}">
                <a16:creationId xmlns:a16="http://schemas.microsoft.com/office/drawing/2014/main" id="{988ADF85-1CA2-B492-9CD8-A9B680EA3267}"/>
              </a:ext>
            </a:extLst>
          </p:cNvPr>
          <p:cNvSpPr>
            <a:spLocks noGrp="1"/>
          </p:cNvSpPr>
          <p:nvPr/>
        </p:nvSpPr>
        <p:spPr>
          <a:xfrm>
            <a:off x="6359313" y="5348460"/>
            <a:ext cx="1886414" cy="369332"/>
          </a:xfrm>
          <a:prstGeom prst="rect">
            <a:avLst/>
          </a:prstGeom>
          <a:noFill/>
          <a:ln>
            <a:solidFill>
              <a:schemeClr val="tx1"/>
            </a:solidFill>
          </a:ln>
        </p:spPr>
        <p:txBody>
          <a:bodyPr wrap="none">
            <a:spAutoFit/>
          </a:bodyPr>
          <a:lstStyle/>
          <a:p>
            <a:r>
              <a:rPr dirty="0"/>
              <a:t>T0 + hours to days</a:t>
            </a:r>
          </a:p>
        </p:txBody>
      </p:sp>
      <p:sp>
        <p:nvSpPr>
          <p:cNvPr id="2" name="円/楕円 1">
            <a:extLst>
              <a:ext uri="{FF2B5EF4-FFF2-40B4-BE49-F238E27FC236}">
                <a16:creationId xmlns:a16="http://schemas.microsoft.com/office/drawing/2014/main" id="{EDBBA665-B3FD-980A-57FA-E5F135F8EE89}"/>
              </a:ext>
            </a:extLst>
          </p:cNvPr>
          <p:cNvSpPr/>
          <p:nvPr/>
        </p:nvSpPr>
        <p:spPr>
          <a:xfrm>
            <a:off x="4798912" y="1046149"/>
            <a:ext cx="376263" cy="364675"/>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円/楕円 2">
            <a:extLst>
              <a:ext uri="{FF2B5EF4-FFF2-40B4-BE49-F238E27FC236}">
                <a16:creationId xmlns:a16="http://schemas.microsoft.com/office/drawing/2014/main" id="{D5902BE4-BF1F-60EE-8644-5AE834519F36}"/>
              </a:ext>
            </a:extLst>
          </p:cNvPr>
          <p:cNvSpPr/>
          <p:nvPr/>
        </p:nvSpPr>
        <p:spPr>
          <a:xfrm>
            <a:off x="5332663" y="1483810"/>
            <a:ext cx="326598" cy="316540"/>
          </a:xfrm>
          <a:prstGeom prst="ellipse">
            <a:avLst/>
          </a:prstGeom>
          <a:solidFill>
            <a:schemeClr val="tx2">
              <a:lumMod val="10000"/>
              <a:lumOff val="90000"/>
            </a:schemeClr>
          </a:solidFill>
          <a:ln>
            <a:noFill/>
          </a:ln>
          <a:effectLst>
            <a:glow rad="228600">
              <a:schemeClr val="tx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円弧 6">
            <a:extLst>
              <a:ext uri="{FF2B5EF4-FFF2-40B4-BE49-F238E27FC236}">
                <a16:creationId xmlns:a16="http://schemas.microsoft.com/office/drawing/2014/main" id="{20B01F10-E399-A835-018C-2636A85AF1EE}"/>
              </a:ext>
            </a:extLst>
          </p:cNvPr>
          <p:cNvSpPr>
            <a:spLocks noGrp="1"/>
          </p:cNvSpPr>
          <p:nvPr/>
        </p:nvSpPr>
        <p:spPr>
          <a:xfrm rot="10800000">
            <a:off x="4398236" y="987189"/>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8" name="円弧 7">
            <a:extLst>
              <a:ext uri="{FF2B5EF4-FFF2-40B4-BE49-F238E27FC236}">
                <a16:creationId xmlns:a16="http://schemas.microsoft.com/office/drawing/2014/main" id="{F8D8D29E-F8AC-E6CA-0F7C-6B7DD175C83B}"/>
              </a:ext>
            </a:extLst>
          </p:cNvPr>
          <p:cNvSpPr>
            <a:spLocks noGrp="1"/>
          </p:cNvSpPr>
          <p:nvPr/>
        </p:nvSpPr>
        <p:spPr>
          <a:xfrm rot="10800000">
            <a:off x="4491269" y="919155"/>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9" name="円弧 8">
            <a:extLst>
              <a:ext uri="{FF2B5EF4-FFF2-40B4-BE49-F238E27FC236}">
                <a16:creationId xmlns:a16="http://schemas.microsoft.com/office/drawing/2014/main" id="{36368078-521E-2D9B-BDC6-4325CEDB0489}"/>
              </a:ext>
            </a:extLst>
          </p:cNvPr>
          <p:cNvSpPr>
            <a:spLocks noGrp="1"/>
          </p:cNvSpPr>
          <p:nvPr/>
        </p:nvSpPr>
        <p:spPr>
          <a:xfrm rot="10800000">
            <a:off x="4597907" y="841657"/>
            <a:ext cx="505584" cy="971912"/>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anchor="ctr"/>
          <a:lstStyle/>
          <a:p>
            <a:pPr algn="ctr">
              <a:buNone/>
            </a:pPr>
            <a:endParaRPr/>
          </a:p>
        </p:txBody>
      </p:sp>
      <p:sp>
        <p:nvSpPr>
          <p:cNvPr id="12" name="環状矢印 11">
            <a:extLst>
              <a:ext uri="{FF2B5EF4-FFF2-40B4-BE49-F238E27FC236}">
                <a16:creationId xmlns:a16="http://schemas.microsoft.com/office/drawing/2014/main" id="{6D5CCD7E-B11C-D026-4037-68FDDD433AAB}"/>
              </a:ext>
            </a:extLst>
          </p:cNvPr>
          <p:cNvSpPr/>
          <p:nvPr/>
        </p:nvSpPr>
        <p:spPr>
          <a:xfrm rot="11531993">
            <a:off x="4712124" y="113211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sp>
        <p:nvSpPr>
          <p:cNvPr id="13" name="環状矢印 12">
            <a:extLst>
              <a:ext uri="{FF2B5EF4-FFF2-40B4-BE49-F238E27FC236}">
                <a16:creationId xmlns:a16="http://schemas.microsoft.com/office/drawing/2014/main" id="{CE97C403-4A9B-FD13-4685-D8FA818604E4}"/>
              </a:ext>
            </a:extLst>
          </p:cNvPr>
          <p:cNvSpPr/>
          <p:nvPr/>
        </p:nvSpPr>
        <p:spPr>
          <a:xfrm rot="1572352">
            <a:off x="4933593" y="857761"/>
            <a:ext cx="797689" cy="834696"/>
          </a:xfrm>
          <a:prstGeom prst="circularArrow">
            <a:avLst>
              <a:gd name="adj1" fmla="val 2053"/>
              <a:gd name="adj2" fmla="val 1231433"/>
              <a:gd name="adj3" fmla="val 20775500"/>
              <a:gd name="adj4" fmla="val 13424552"/>
              <a:gd name="adj5" fmla="val 833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solidFill>
                <a:schemeClr val="tx1"/>
              </a:solidFill>
            </a:endParaRPr>
          </a:p>
        </p:txBody>
      </p:sp>
      <p:grpSp>
        <p:nvGrpSpPr>
          <p:cNvPr id="26" name="グループ化 25">
            <a:extLst>
              <a:ext uri="{FF2B5EF4-FFF2-40B4-BE49-F238E27FC236}">
                <a16:creationId xmlns:a16="http://schemas.microsoft.com/office/drawing/2014/main" id="{4FBE5BC5-A569-C541-DFB8-2706F9326BEA}"/>
              </a:ext>
            </a:extLst>
          </p:cNvPr>
          <p:cNvGrpSpPr/>
          <p:nvPr/>
        </p:nvGrpSpPr>
        <p:grpSpPr>
          <a:xfrm>
            <a:off x="4802087" y="2297346"/>
            <a:ext cx="1062056" cy="1231860"/>
            <a:chOff x="4798531" y="2262301"/>
            <a:chExt cx="1062056" cy="1231860"/>
          </a:xfrm>
        </p:grpSpPr>
        <p:sp>
          <p:nvSpPr>
            <p:cNvPr id="14" name="ドーナツ 13">
              <a:extLst>
                <a:ext uri="{FF2B5EF4-FFF2-40B4-BE49-F238E27FC236}">
                  <a16:creationId xmlns:a16="http://schemas.microsoft.com/office/drawing/2014/main" id="{E1B1723A-9B41-C837-126A-F8EA13571A25}"/>
                </a:ext>
              </a:extLst>
            </p:cNvPr>
            <p:cNvSpPr/>
            <p:nvPr/>
          </p:nvSpPr>
          <p:spPr>
            <a:xfrm rot="856875">
              <a:off x="4798531" y="3123449"/>
              <a:ext cx="879385" cy="370712"/>
            </a:xfrm>
            <a:prstGeom prst="donut">
              <a:avLst>
                <a:gd name="adj" fmla="val 50000"/>
              </a:avLst>
            </a:prstGeom>
            <a:solidFill>
              <a:srgbClr val="D1D1D1">
                <a:alpha val="56078"/>
              </a:srgbClr>
            </a:solidFill>
            <a:ln>
              <a:noFill/>
            </a:ln>
            <a:effectLst>
              <a:glow rad="63500">
                <a:schemeClr val="accent1">
                  <a:satMod val="175000"/>
                  <a:alpha val="40000"/>
                </a:schemeClr>
              </a:glow>
              <a:softEdge rad="63500"/>
            </a:effectLst>
            <a:scene3d>
              <a:camera prst="perspectiveAbove"/>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endParaRPr>
            </a:p>
          </p:txBody>
        </p:sp>
        <p:sp>
          <p:nvSpPr>
            <p:cNvPr id="16" name="三角形 15">
              <a:extLst>
                <a:ext uri="{FF2B5EF4-FFF2-40B4-BE49-F238E27FC236}">
                  <a16:creationId xmlns:a16="http://schemas.microsoft.com/office/drawing/2014/main" id="{39E7C7F7-BF1B-80E7-3683-1FE9D0F220FC}"/>
                </a:ext>
              </a:extLst>
            </p:cNvPr>
            <p:cNvSpPr/>
            <p:nvPr/>
          </p:nvSpPr>
          <p:spPr>
            <a:xfrm rot="11582964">
              <a:off x="5229023" y="2265940"/>
              <a:ext cx="243740" cy="883203"/>
            </a:xfrm>
            <a:prstGeom prst="triangle">
              <a:avLst/>
            </a:prstGeom>
            <a:gradFill>
              <a:gsLst>
                <a:gs pos="100000">
                  <a:schemeClr val="accent3">
                    <a:lumMod val="75000"/>
                  </a:schemeClr>
                </a:gs>
                <a:gs pos="100000">
                  <a:schemeClr val="accent6">
                    <a:lumMod val="75000"/>
                  </a:schemeClr>
                </a:gs>
                <a:gs pos="51000">
                  <a:schemeClr val="accent6">
                    <a:lumMod val="60000"/>
                    <a:lumOff val="40000"/>
                  </a:schemeClr>
                </a:gs>
                <a:gs pos="0">
                  <a:schemeClr val="accent6">
                    <a:lumMod val="20000"/>
                    <a:lumOff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7" name="フリーフォーム 16">
              <a:extLst>
                <a:ext uri="{FF2B5EF4-FFF2-40B4-BE49-F238E27FC236}">
                  <a16:creationId xmlns:a16="http://schemas.microsoft.com/office/drawing/2014/main" id="{748EA7A7-8900-7AC4-E454-096F7FFA54EC}"/>
                </a:ext>
              </a:extLst>
            </p:cNvPr>
            <p:cNvSpPr/>
            <p:nvPr/>
          </p:nvSpPr>
          <p:spPr>
            <a:xfrm>
              <a:off x="4914687" y="2356995"/>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8" name="フリーフォーム 17">
              <a:extLst>
                <a:ext uri="{FF2B5EF4-FFF2-40B4-BE49-F238E27FC236}">
                  <a16:creationId xmlns:a16="http://schemas.microsoft.com/office/drawing/2014/main" id="{9A300CDC-F849-5A2F-841F-9CCE2D9A6BE2}"/>
                </a:ext>
              </a:extLst>
            </p:cNvPr>
            <p:cNvSpPr/>
            <p:nvPr/>
          </p:nvSpPr>
          <p:spPr>
            <a:xfrm rot="477252">
              <a:off x="4993145" y="2262301"/>
              <a:ext cx="320550" cy="383563"/>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19" name="フリーフォーム 18">
              <a:extLst>
                <a:ext uri="{FF2B5EF4-FFF2-40B4-BE49-F238E27FC236}">
                  <a16:creationId xmlns:a16="http://schemas.microsoft.com/office/drawing/2014/main" id="{3C8419C5-5E96-36AE-78AC-59F532A22331}"/>
                </a:ext>
              </a:extLst>
            </p:cNvPr>
            <p:cNvSpPr/>
            <p:nvPr/>
          </p:nvSpPr>
          <p:spPr>
            <a:xfrm rot="6930979">
              <a:off x="5506052" y="2580961"/>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3" name="フリーフォーム 22">
              <a:extLst>
                <a:ext uri="{FF2B5EF4-FFF2-40B4-BE49-F238E27FC236}">
                  <a16:creationId xmlns:a16="http://schemas.microsoft.com/office/drawing/2014/main" id="{8D37FCAC-C4E8-660B-555E-C9EB3280A809}"/>
                </a:ext>
              </a:extLst>
            </p:cNvPr>
            <p:cNvSpPr/>
            <p:nvPr/>
          </p:nvSpPr>
          <p:spPr>
            <a:xfrm rot="5868676">
              <a:off x="5463907" y="2376294"/>
              <a:ext cx="302153" cy="406917"/>
            </a:xfrm>
            <a:custGeom>
              <a:avLst/>
              <a:gdLst>
                <a:gd name="connsiteX0" fmla="*/ 20462 w 835297"/>
                <a:gd name="connsiteY0" fmla="*/ 0 h 1095153"/>
                <a:gd name="connsiteX1" fmla="*/ 20462 w 835297"/>
                <a:gd name="connsiteY1" fmla="*/ 308344 h 1095153"/>
                <a:gd name="connsiteX2" fmla="*/ 233113 w 835297"/>
                <a:gd name="connsiteY2" fmla="*/ 308344 h 1095153"/>
                <a:gd name="connsiteX3" fmla="*/ 233113 w 835297"/>
                <a:gd name="connsiteY3" fmla="*/ 552893 h 1095153"/>
                <a:gd name="connsiteX4" fmla="*/ 424499 w 835297"/>
                <a:gd name="connsiteY4" fmla="*/ 520995 h 1095153"/>
                <a:gd name="connsiteX5" fmla="*/ 424499 w 835297"/>
                <a:gd name="connsiteY5" fmla="*/ 723014 h 1095153"/>
                <a:gd name="connsiteX6" fmla="*/ 637150 w 835297"/>
                <a:gd name="connsiteY6" fmla="*/ 733646 h 1095153"/>
                <a:gd name="connsiteX7" fmla="*/ 637150 w 835297"/>
                <a:gd name="connsiteY7" fmla="*/ 946298 h 1095153"/>
                <a:gd name="connsiteX8" fmla="*/ 817904 w 835297"/>
                <a:gd name="connsiteY8" fmla="*/ 946298 h 1095153"/>
                <a:gd name="connsiteX9" fmla="*/ 817904 w 835297"/>
                <a:gd name="connsiteY9" fmla="*/ 1095153 h 109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5297" h="1095153">
                  <a:moveTo>
                    <a:pt x="20462" y="0"/>
                  </a:moveTo>
                  <a:cubicBezTo>
                    <a:pt x="2741" y="128476"/>
                    <a:pt x="-14980" y="256953"/>
                    <a:pt x="20462" y="308344"/>
                  </a:cubicBezTo>
                  <a:cubicBezTo>
                    <a:pt x="55904" y="359735"/>
                    <a:pt x="197671" y="267586"/>
                    <a:pt x="233113" y="308344"/>
                  </a:cubicBezTo>
                  <a:cubicBezTo>
                    <a:pt x="268555" y="349102"/>
                    <a:pt x="201215" y="517451"/>
                    <a:pt x="233113" y="552893"/>
                  </a:cubicBezTo>
                  <a:cubicBezTo>
                    <a:pt x="265011" y="588335"/>
                    <a:pt x="392601" y="492642"/>
                    <a:pt x="424499" y="520995"/>
                  </a:cubicBezTo>
                  <a:cubicBezTo>
                    <a:pt x="456397" y="549349"/>
                    <a:pt x="389057" y="687572"/>
                    <a:pt x="424499" y="723014"/>
                  </a:cubicBezTo>
                  <a:cubicBezTo>
                    <a:pt x="459941" y="758456"/>
                    <a:pt x="601708" y="696432"/>
                    <a:pt x="637150" y="733646"/>
                  </a:cubicBezTo>
                  <a:cubicBezTo>
                    <a:pt x="672592" y="770860"/>
                    <a:pt x="607024" y="910856"/>
                    <a:pt x="637150" y="946298"/>
                  </a:cubicBezTo>
                  <a:cubicBezTo>
                    <a:pt x="667276" y="981740"/>
                    <a:pt x="787778" y="921489"/>
                    <a:pt x="817904" y="946298"/>
                  </a:cubicBezTo>
                  <a:cubicBezTo>
                    <a:pt x="848030" y="971107"/>
                    <a:pt x="832967" y="1033130"/>
                    <a:pt x="817904" y="1095153"/>
                  </a:cubicBezTo>
                </a:path>
              </a:pathLst>
            </a:cu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25" name="円/楕円 24">
              <a:extLst>
                <a:ext uri="{FF2B5EF4-FFF2-40B4-BE49-F238E27FC236}">
                  <a16:creationId xmlns:a16="http://schemas.microsoft.com/office/drawing/2014/main" id="{5373EA4F-3D68-900E-57C1-E01FD0247B00}"/>
                </a:ext>
              </a:extLst>
            </p:cNvPr>
            <p:cNvSpPr/>
            <p:nvPr/>
          </p:nvSpPr>
          <p:spPr>
            <a:xfrm>
              <a:off x="5079777" y="3122070"/>
              <a:ext cx="294445" cy="288012"/>
            </a:xfrm>
            <a:prstGeom prst="ellipse">
              <a:avLst/>
            </a:prstGeom>
            <a:solidFill>
              <a:schemeClr val="accent4">
                <a:lumMod val="20000"/>
                <a:lumOff val="80000"/>
              </a:schemeClr>
            </a:solidFill>
            <a:ln>
              <a:noFill/>
            </a:ln>
            <a:effectLst>
              <a:glow rad="101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grpSp>
      <p:pic>
        <p:nvPicPr>
          <p:cNvPr id="51" name="図 50" descr="GW170817 in conjunction with the short GRB170817A. Displayed are the light curves of Fermi-GBM at low and high energies (first and second panel), the light curve of Integral (third panel), and the development of the gravitational-wave frequency signal as function of time (bottom panel). Taken from [15].">
            <a:extLst>
              <a:ext uri="{FF2B5EF4-FFF2-40B4-BE49-F238E27FC236}">
                <a16:creationId xmlns:a16="http://schemas.microsoft.com/office/drawing/2014/main" id="{63527564-08C4-F030-C2B6-861475E7E685}"/>
              </a:ext>
            </a:extLst>
          </p:cNvPr>
          <p:cNvPicPr>
            <a:picLocks noChangeAspect="1"/>
          </p:cNvPicPr>
          <p:nvPr/>
        </p:nvPicPr>
        <p:blipFill>
          <a:blip r:embed="rId3"/>
          <a:stretch>
            <a:fillRect/>
          </a:stretch>
        </p:blipFill>
        <p:spPr>
          <a:xfrm>
            <a:off x="26412" y="1697712"/>
            <a:ext cx="4313582" cy="4932707"/>
          </a:xfrm>
          <a:prstGeom prst="rect">
            <a:avLst/>
          </a:prstGeom>
        </p:spPr>
      </p:pic>
      <p:sp>
        <p:nvSpPr>
          <p:cNvPr id="53" name="円/楕円 52">
            <a:extLst>
              <a:ext uri="{FF2B5EF4-FFF2-40B4-BE49-F238E27FC236}">
                <a16:creationId xmlns:a16="http://schemas.microsoft.com/office/drawing/2014/main" id="{96777EF0-D1E8-1289-486D-2F09D9535738}"/>
              </a:ext>
            </a:extLst>
          </p:cNvPr>
          <p:cNvSpPr/>
          <p:nvPr/>
        </p:nvSpPr>
        <p:spPr>
          <a:xfrm>
            <a:off x="4959416" y="6133470"/>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4" name="円/楕円 53">
            <a:extLst>
              <a:ext uri="{FF2B5EF4-FFF2-40B4-BE49-F238E27FC236}">
                <a16:creationId xmlns:a16="http://schemas.microsoft.com/office/drawing/2014/main" id="{7C0D2865-83F9-87A9-C0F9-EE23E05D3F8F}"/>
              </a:ext>
            </a:extLst>
          </p:cNvPr>
          <p:cNvSpPr/>
          <p:nvPr/>
        </p:nvSpPr>
        <p:spPr>
          <a:xfrm>
            <a:off x="5479684" y="6139171"/>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0" name="円/楕円 59">
            <a:extLst>
              <a:ext uri="{FF2B5EF4-FFF2-40B4-BE49-F238E27FC236}">
                <a16:creationId xmlns:a16="http://schemas.microsoft.com/office/drawing/2014/main" id="{56FE2531-9BA4-9FC8-1246-5274E8B21F10}"/>
              </a:ext>
            </a:extLst>
          </p:cNvPr>
          <p:cNvSpPr/>
          <p:nvPr/>
        </p:nvSpPr>
        <p:spPr>
          <a:xfrm>
            <a:off x="5354726" y="6145399"/>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1" name="円/楕円 60">
            <a:extLst>
              <a:ext uri="{FF2B5EF4-FFF2-40B4-BE49-F238E27FC236}">
                <a16:creationId xmlns:a16="http://schemas.microsoft.com/office/drawing/2014/main" id="{0460E60F-FA3F-6B2E-731D-9B0F7C3B6219}"/>
              </a:ext>
            </a:extLst>
          </p:cNvPr>
          <p:cNvSpPr/>
          <p:nvPr/>
        </p:nvSpPr>
        <p:spPr>
          <a:xfrm>
            <a:off x="4894894" y="4538054"/>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3" name="円/楕円 62">
            <a:extLst>
              <a:ext uri="{FF2B5EF4-FFF2-40B4-BE49-F238E27FC236}">
                <a16:creationId xmlns:a16="http://schemas.microsoft.com/office/drawing/2014/main" id="{EA9AA92A-9445-A93A-E981-AF640F6DFA4A}"/>
              </a:ext>
            </a:extLst>
          </p:cNvPr>
          <p:cNvSpPr/>
          <p:nvPr/>
        </p:nvSpPr>
        <p:spPr>
          <a:xfrm>
            <a:off x="5415162" y="4543755"/>
            <a:ext cx="360960" cy="112410"/>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4" name="円/楕円 63">
            <a:extLst>
              <a:ext uri="{FF2B5EF4-FFF2-40B4-BE49-F238E27FC236}">
                <a16:creationId xmlns:a16="http://schemas.microsoft.com/office/drawing/2014/main" id="{AAAAFF73-1508-D71A-90F0-725C14CB8780}"/>
              </a:ext>
            </a:extLst>
          </p:cNvPr>
          <p:cNvSpPr/>
          <p:nvPr/>
        </p:nvSpPr>
        <p:spPr>
          <a:xfrm>
            <a:off x="5290204" y="4549983"/>
            <a:ext cx="94769" cy="8511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0" name="テキスト ボックス 2">
            <a:extLst>
              <a:ext uri="{FF2B5EF4-FFF2-40B4-BE49-F238E27FC236}">
                <a16:creationId xmlns:a16="http://schemas.microsoft.com/office/drawing/2014/main" id="{07F2D58D-0E86-2B9F-592C-13FEC81628C3}"/>
              </a:ext>
            </a:extLst>
          </p:cNvPr>
          <p:cNvSpPr>
            <a:spLocks noGrp="1"/>
          </p:cNvSpPr>
          <p:nvPr/>
        </p:nvSpPr>
        <p:spPr>
          <a:xfrm>
            <a:off x="8420100" y="866775"/>
            <a:ext cx="3333750" cy="876300"/>
          </a:xfrm>
          <a:prstGeom prst="rect">
            <a:avLst/>
          </a:prstGeom>
          <a:ln w="28575"/>
        </p:spPr>
        <p:style>
          <a:lnRef idx="2">
            <a:schemeClr val="accent5"/>
          </a:lnRef>
          <a:fillRef idx="1">
            <a:schemeClr val="lt1"/>
          </a:fillRef>
          <a:effectRef idx="0">
            <a:schemeClr val="accent5"/>
          </a:effectRef>
          <a:fontRef idx="minor">
            <a:schemeClr val="dk1"/>
          </a:fontRef>
        </p:style>
        <p:txBody>
          <a:bodyPr wrap="square">
            <a:spAutoFit/>
          </a:bodyPr>
          <a:lstStyle/>
          <a:p>
            <a:r>
              <a:rPr sz="2400" b="1"/>
              <a:t>Detection by GW facility</a:t>
            </a:r>
          </a:p>
        </p:txBody>
      </p:sp>
      <p:sp>
        <p:nvSpPr>
          <p:cNvPr id="11" name="テキスト ボックス 7">
            <a:extLst>
              <a:ext uri="{FF2B5EF4-FFF2-40B4-BE49-F238E27FC236}">
                <a16:creationId xmlns:a16="http://schemas.microsoft.com/office/drawing/2014/main" id="{E06F2A80-2306-1607-7434-9E3267BD294F}"/>
              </a:ext>
            </a:extLst>
          </p:cNvPr>
          <p:cNvSpPr>
            <a:spLocks noGrp="1"/>
          </p:cNvSpPr>
          <p:nvPr/>
        </p:nvSpPr>
        <p:spPr>
          <a:xfrm>
            <a:off x="8429625" y="5953125"/>
            <a:ext cx="3524250" cy="769441"/>
          </a:xfrm>
          <a:prstGeom prst="rect">
            <a:avLst/>
          </a:prstGeom>
          <a:ln w="28575">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p>
            <a:r>
              <a:rPr sz="2400" b="1" dirty="0"/>
              <a:t>Targeted follow-up</a:t>
            </a:r>
            <a:endParaRPr lang="en-US" sz="2400" b="1" dirty="0"/>
          </a:p>
          <a:p>
            <a:r>
              <a:rPr lang="id-ID" altLang="ja-FR" sz="2000" dirty="0">
                <a:solidFill>
                  <a:srgbClr val="FF0000"/>
                </a:solidFill>
              </a:rPr>
              <a:t>Optical / NIR</a:t>
            </a:r>
          </a:p>
        </p:txBody>
      </p:sp>
      <p:sp>
        <p:nvSpPr>
          <p:cNvPr id="15" name="テキスト ボックス 6">
            <a:extLst>
              <a:ext uri="{FF2B5EF4-FFF2-40B4-BE49-F238E27FC236}">
                <a16:creationId xmlns:a16="http://schemas.microsoft.com/office/drawing/2014/main" id="{EDEDC3A7-5ABC-C670-745E-898399E81431}"/>
              </a:ext>
            </a:extLst>
          </p:cNvPr>
          <p:cNvSpPr>
            <a:spLocks noGrp="1"/>
          </p:cNvSpPr>
          <p:nvPr/>
        </p:nvSpPr>
        <p:spPr>
          <a:xfrm>
            <a:off x="8572500" y="2428875"/>
            <a:ext cx="3286125" cy="2646878"/>
          </a:xfrm>
          <a:prstGeom prst="rect">
            <a:avLst/>
          </a:prstGeom>
          <a:ln w="28575">
            <a:solidFill>
              <a:srgbClr val="FF000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sz="2400" b="1" dirty="0"/>
              <a:t>EAGLE</a:t>
            </a:r>
          </a:p>
          <a:p>
            <a:r>
              <a:rPr sz="2000" dirty="0"/>
              <a:t>short / soft X-ray </a:t>
            </a:r>
            <a:r>
              <a:rPr lang="en-US" sz="2000" dirty="0"/>
              <a:t>uncatalogued </a:t>
            </a:r>
            <a:r>
              <a:rPr sz="2000" dirty="0"/>
              <a:t>transient</a:t>
            </a:r>
          </a:p>
          <a:p>
            <a:r>
              <a:rPr sz="2000" dirty="0"/>
              <a:t>arcminute position</a:t>
            </a:r>
          </a:p>
          <a:p>
            <a:endParaRPr dirty="0"/>
          </a:p>
          <a:p>
            <a:r>
              <a:rPr sz="2400" b="1" dirty="0"/>
              <a:t>MONSTER</a:t>
            </a:r>
          </a:p>
          <a:p>
            <a:r>
              <a:rPr sz="2000" dirty="0"/>
              <a:t>new optical/NIR source</a:t>
            </a:r>
            <a:endParaRPr sz="2000" b="1" dirty="0"/>
          </a:p>
          <a:p>
            <a:r>
              <a:rPr sz="2000" dirty="0"/>
              <a:t>arcsecond position + host</a:t>
            </a:r>
            <a:endParaRPr sz="2000" b="1" dirty="0"/>
          </a:p>
        </p:txBody>
      </p:sp>
      <p:sp>
        <p:nvSpPr>
          <p:cNvPr id="20" name="下矢印 19">
            <a:extLst>
              <a:ext uri="{FF2B5EF4-FFF2-40B4-BE49-F238E27FC236}">
                <a16:creationId xmlns:a16="http://schemas.microsoft.com/office/drawing/2014/main" id="{9C3142CA-AC76-5182-E677-9988E8EF054C}"/>
              </a:ext>
            </a:extLst>
          </p:cNvPr>
          <p:cNvSpPr>
            <a:spLocks noGrp="1"/>
          </p:cNvSpPr>
          <p:nvPr/>
        </p:nvSpPr>
        <p:spPr>
          <a:xfrm>
            <a:off x="9907190" y="1819222"/>
            <a:ext cx="402336" cy="605544"/>
          </a:xfrm>
          <a:prstGeom prst="downArrow">
            <a:avLst/>
          </a:prstGeom>
          <a:solidFill>
            <a:srgbClr val="FF3948">
              <a:alpha val="60784"/>
            </a:srgb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 name="下矢印 20">
            <a:extLst>
              <a:ext uri="{FF2B5EF4-FFF2-40B4-BE49-F238E27FC236}">
                <a16:creationId xmlns:a16="http://schemas.microsoft.com/office/drawing/2014/main" id="{4E2AF5D9-32DD-0AA6-0C53-CDEF0CC0BC5F}"/>
              </a:ext>
            </a:extLst>
          </p:cNvPr>
          <p:cNvSpPr>
            <a:spLocks noGrp="1"/>
          </p:cNvSpPr>
          <p:nvPr/>
        </p:nvSpPr>
        <p:spPr>
          <a:xfrm>
            <a:off x="9906000" y="5210175"/>
            <a:ext cx="400050" cy="704850"/>
          </a:xfrm>
          <a:prstGeom prst="downArrow">
            <a:avLst/>
          </a:prstGeom>
          <a:solidFill>
            <a:schemeClr val="accent1">
              <a:lumMod val="60000"/>
              <a:lumOff val="40000"/>
              <a:alpha val="60784"/>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 name="テキスト ボックス 13">
            <a:extLst>
              <a:ext uri="{FF2B5EF4-FFF2-40B4-BE49-F238E27FC236}">
                <a16:creationId xmlns:a16="http://schemas.microsoft.com/office/drawing/2014/main" id="{0133EAE4-ED09-3D2A-B151-212001F0D92E}"/>
              </a:ext>
            </a:extLst>
          </p:cNvPr>
          <p:cNvSpPr>
            <a:spLocks noGrp="1"/>
          </p:cNvSpPr>
          <p:nvPr/>
        </p:nvSpPr>
        <p:spPr>
          <a:xfrm>
            <a:off x="10308054" y="2114550"/>
            <a:ext cx="1838325" cy="365760"/>
          </a:xfrm>
          <a:prstGeom prst="rect">
            <a:avLst/>
          </a:prstGeom>
          <a:noFill/>
        </p:spPr>
        <p:txBody>
          <a:bodyPr wrap="none">
            <a:spAutoFit/>
          </a:bodyPr>
          <a:lstStyle/>
          <a:p>
            <a:r>
              <a:rPr dirty="0">
                <a:solidFill>
                  <a:srgbClr val="FF0000"/>
                </a:solidFill>
              </a:rPr>
              <a:t>≤ minutes</a:t>
            </a:r>
          </a:p>
        </p:txBody>
      </p:sp>
      <p:sp>
        <p:nvSpPr>
          <p:cNvPr id="29" name="テキスト ボックス 19">
            <a:extLst>
              <a:ext uri="{FF2B5EF4-FFF2-40B4-BE49-F238E27FC236}">
                <a16:creationId xmlns:a16="http://schemas.microsoft.com/office/drawing/2014/main" id="{33DB8150-1323-442A-2740-B2DC7AA74C57}"/>
              </a:ext>
            </a:extLst>
          </p:cNvPr>
          <p:cNvSpPr>
            <a:spLocks noGrp="1"/>
          </p:cNvSpPr>
          <p:nvPr/>
        </p:nvSpPr>
        <p:spPr>
          <a:xfrm>
            <a:off x="8321927" y="5113853"/>
            <a:ext cx="1571625" cy="640080"/>
          </a:xfrm>
          <a:prstGeom prst="rect">
            <a:avLst/>
          </a:prstGeom>
          <a:noFill/>
        </p:spPr>
        <p:txBody>
          <a:bodyPr wrap="square">
            <a:spAutoFit/>
          </a:bodyPr>
          <a:lstStyle/>
          <a:p>
            <a:r>
              <a:rPr dirty="0">
                <a:solidFill>
                  <a:srgbClr val="FF3948"/>
                </a:solidFill>
              </a:rPr>
              <a:t>counterpart</a:t>
            </a:r>
          </a:p>
          <a:p>
            <a:r>
              <a:rPr dirty="0">
                <a:solidFill>
                  <a:srgbClr val="FF3948"/>
                </a:solidFill>
              </a:rPr>
              <a:t>candidate</a:t>
            </a:r>
          </a:p>
        </p:txBody>
      </p:sp>
      <p:sp>
        <p:nvSpPr>
          <p:cNvPr id="31" name="スライド番号プレースホルダー 30">
            <a:extLst>
              <a:ext uri="{FF2B5EF4-FFF2-40B4-BE49-F238E27FC236}">
                <a16:creationId xmlns:a16="http://schemas.microsoft.com/office/drawing/2014/main" id="{0A437F5F-F62D-99DD-4C08-136DF2DB5D52}"/>
              </a:ext>
            </a:extLst>
          </p:cNvPr>
          <p:cNvSpPr>
            <a:spLocks noGrp="1"/>
          </p:cNvSpPr>
          <p:nvPr>
            <p:ph type="sldNum" idx="12"/>
          </p:nvPr>
        </p:nvSpPr>
        <p:spPr/>
        <p:txBody>
          <a:bodyPr/>
          <a:lstStyle/>
          <a:p>
            <a:fld id="{FC2FC132-48E3-EF4C-881B-428E46D600FB}" type="slidenum">
              <a:rPr lang="en-US" altLang="ja-FR" smtClean="0"/>
              <a:t>19</a:t>
            </a:fld>
            <a:endParaRPr lang="ja-FR" altLang="en-US" dirty="0"/>
          </a:p>
        </p:txBody>
      </p:sp>
      <p:sp>
        <p:nvSpPr>
          <p:cNvPr id="32" name="テキスト ボックス 14">
            <a:extLst>
              <a:ext uri="{FF2B5EF4-FFF2-40B4-BE49-F238E27FC236}">
                <a16:creationId xmlns:a16="http://schemas.microsoft.com/office/drawing/2014/main" id="{F773DE7A-A95B-5BE9-8E18-86DE2BBDABAC}"/>
              </a:ext>
            </a:extLst>
          </p:cNvPr>
          <p:cNvSpPr>
            <a:spLocks noGrp="1"/>
          </p:cNvSpPr>
          <p:nvPr/>
        </p:nvSpPr>
        <p:spPr>
          <a:xfrm>
            <a:off x="10371364" y="5148679"/>
            <a:ext cx="1898150" cy="646331"/>
          </a:xfrm>
          <a:prstGeom prst="rect">
            <a:avLst/>
          </a:prstGeom>
          <a:noFill/>
        </p:spPr>
        <p:txBody>
          <a:bodyPr wrap="square">
            <a:spAutoFit/>
          </a:bodyPr>
          <a:lstStyle/>
          <a:p>
            <a:r>
              <a:rPr lang="en-US" dirty="0">
                <a:solidFill>
                  <a:srgbClr val="000FED"/>
                </a:solidFill>
              </a:rPr>
              <a:t>1st GCN minutes</a:t>
            </a:r>
          </a:p>
          <a:p>
            <a:r>
              <a:rPr lang="en-US" dirty="0">
                <a:solidFill>
                  <a:srgbClr val="000FED"/>
                </a:solidFill>
              </a:rPr>
              <a:t>2nd GCN ~1hour</a:t>
            </a:r>
            <a:endParaRPr dirty="0">
              <a:solidFill>
                <a:srgbClr val="000FED"/>
              </a:solidFill>
            </a:endParaRPr>
          </a:p>
        </p:txBody>
      </p:sp>
      <p:sp>
        <p:nvSpPr>
          <p:cNvPr id="33" name="テキスト ボックス 32">
            <a:extLst>
              <a:ext uri="{FF2B5EF4-FFF2-40B4-BE49-F238E27FC236}">
                <a16:creationId xmlns:a16="http://schemas.microsoft.com/office/drawing/2014/main" id="{F0B19C5E-042F-1A11-D039-BD68814E7C8F}"/>
              </a:ext>
            </a:extLst>
          </p:cNvPr>
          <p:cNvSpPr txBox="1"/>
          <p:nvPr/>
        </p:nvSpPr>
        <p:spPr>
          <a:xfrm>
            <a:off x="805141" y="5050816"/>
            <a:ext cx="10736156" cy="830997"/>
          </a:xfrm>
          <a:prstGeom prst="rect">
            <a:avLst/>
          </a:prstGeom>
          <a:solidFill>
            <a:srgbClr val="FFF698"/>
          </a:solidFill>
        </p:spPr>
        <p:txBody>
          <a:bodyPr wrap="square" rtlCol="0">
            <a:spAutoFit/>
          </a:bodyPr>
          <a:lstStyle/>
          <a:p>
            <a:pPr algn="ctr"/>
            <a:r>
              <a:rPr kumimoji="1" lang="en-US" altLang="ja-FR" sz="2400" dirty="0">
                <a:solidFill>
                  <a:srgbClr val="C00000"/>
                </a:solidFill>
              </a:rPr>
              <a:t>EAGLE and MONSTER can provide localization before Optical/NIR brightening,</a:t>
            </a:r>
          </a:p>
          <a:p>
            <a:pPr algn="ctr"/>
            <a:r>
              <a:rPr kumimoji="1" lang="en-US" altLang="ja-FR" sz="2400" dirty="0">
                <a:solidFill>
                  <a:srgbClr val="C00000"/>
                </a:solidFill>
              </a:rPr>
              <a:t>also have chance for blue </a:t>
            </a:r>
            <a:r>
              <a:rPr kumimoji="1" lang="en-US" altLang="ja-FR" sz="2400" dirty="0" err="1">
                <a:solidFill>
                  <a:srgbClr val="C00000"/>
                </a:solidFill>
              </a:rPr>
              <a:t>kilonova</a:t>
            </a:r>
            <a:r>
              <a:rPr kumimoji="1" lang="en-US" altLang="ja-FR" sz="2400" dirty="0">
                <a:solidFill>
                  <a:srgbClr val="C00000"/>
                </a:solidFill>
              </a:rPr>
              <a:t> follow-up </a:t>
            </a:r>
            <a:endParaRPr kumimoji="1" lang="ja-FR" altLang="en-US" sz="2400" dirty="0">
              <a:solidFill>
                <a:srgbClr val="C00000"/>
              </a:solidFill>
            </a:endParaRPr>
          </a:p>
        </p:txBody>
      </p:sp>
    </p:spTree>
    <p:extLst>
      <p:ext uri="{BB962C8B-B14F-4D97-AF65-F5344CB8AC3E}">
        <p14:creationId xmlns:p14="http://schemas.microsoft.com/office/powerpoint/2010/main" val="81446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2D933-15A8-771B-7469-CBC86BCE665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EE2F8DA-37CF-01D9-2587-3F7645710DA7}"/>
              </a:ext>
            </a:extLst>
          </p:cNvPr>
          <p:cNvSpPr>
            <a:spLocks noGrp="1"/>
          </p:cNvSpPr>
          <p:nvPr>
            <p:ph type="title"/>
          </p:nvPr>
        </p:nvSpPr>
        <p:spPr>
          <a:xfrm>
            <a:off x="-1" y="-1"/>
            <a:ext cx="6882714" cy="781051"/>
          </a:xfrm>
          <a:noFill/>
        </p:spPr>
        <p:txBody>
          <a:bodyPr anchor="ctr">
            <a:normAutofit/>
          </a:bodyPr>
          <a:lstStyle/>
          <a:p>
            <a:pPr algn="l">
              <a:defRPr sz="2250" b="0">
                <a:solidFill>
                  <a:srgbClr val="111820"/>
                </a:solidFill>
              </a:defRPr>
            </a:pPr>
            <a:r>
              <a:rPr lang="en-US" sz="4000" b="1" dirty="0">
                <a:solidFill>
                  <a:srgbClr val="0B2A3B"/>
                </a:solidFill>
                <a:latin typeface="Bell MT" panose="02020503060305020303" pitchFamily="18" charset="0"/>
                <a:ea typeface="Apple Color Emoji" pitchFamily="2" charset="0"/>
                <a:cs typeface="Times New Roman" panose="02020603050405020304" pitchFamily="18" charset="0"/>
              </a:rPr>
              <a:t> </a:t>
            </a:r>
            <a:r>
              <a:rPr sz="4000" b="1" dirty="0">
                <a:solidFill>
                  <a:srgbClr val="0B2A3B"/>
                </a:solidFill>
                <a:latin typeface="Bell MT" panose="02020503060305020303" pitchFamily="18" charset="0"/>
                <a:ea typeface="Apple Color Emoji" pitchFamily="2" charset="0"/>
                <a:cs typeface="Times New Roman" panose="02020603050405020304" pitchFamily="18" charset="0"/>
              </a:rPr>
              <a:t>The soft X-ray transient sky</a:t>
            </a:r>
          </a:p>
        </p:txBody>
      </p:sp>
      <p:sp>
        <p:nvSpPr>
          <p:cNvPr id="8" name="正方形/長方形 7">
            <a:extLst>
              <a:ext uri="{FF2B5EF4-FFF2-40B4-BE49-F238E27FC236}">
                <a16:creationId xmlns:a16="http://schemas.microsoft.com/office/drawing/2014/main" id="{D58F0E52-4509-F1F8-CF6B-A2F516D87DBE}"/>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9" name="図 8">
            <a:extLst>
              <a:ext uri="{FF2B5EF4-FFF2-40B4-BE49-F238E27FC236}">
                <a16:creationId xmlns:a16="http://schemas.microsoft.com/office/drawing/2014/main" id="{25E20BF4-06BE-67EC-EF16-7E4777149BB7}"/>
              </a:ext>
            </a:extLst>
          </p:cNvPr>
          <p:cNvPicPr>
            <a:picLocks noChangeAspect="1"/>
          </p:cNvPicPr>
          <p:nvPr/>
        </p:nvPicPr>
        <p:blipFill>
          <a:blip r:embed="rId3"/>
          <a:stretch>
            <a:fillRect/>
          </a:stretch>
        </p:blipFill>
        <p:spPr>
          <a:xfrm>
            <a:off x="-24714" y="1655376"/>
            <a:ext cx="2916195" cy="2371692"/>
          </a:xfrm>
          <a:prstGeom prst="rect">
            <a:avLst/>
          </a:prstGeom>
        </p:spPr>
      </p:pic>
      <p:pic>
        <p:nvPicPr>
          <p:cNvPr id="11" name="図 10">
            <a:extLst>
              <a:ext uri="{FF2B5EF4-FFF2-40B4-BE49-F238E27FC236}">
                <a16:creationId xmlns:a16="http://schemas.microsoft.com/office/drawing/2014/main" id="{F2090EDA-8398-261B-60E0-40450ED513FA}"/>
              </a:ext>
            </a:extLst>
          </p:cNvPr>
          <p:cNvPicPr>
            <a:picLocks noChangeAspect="1"/>
          </p:cNvPicPr>
          <p:nvPr/>
        </p:nvPicPr>
        <p:blipFill>
          <a:blip r:embed="rId4"/>
          <a:stretch>
            <a:fillRect/>
          </a:stretch>
        </p:blipFill>
        <p:spPr>
          <a:xfrm>
            <a:off x="2927437" y="1561320"/>
            <a:ext cx="3743965" cy="2629931"/>
          </a:xfrm>
          <a:prstGeom prst="rect">
            <a:avLst/>
          </a:prstGeom>
        </p:spPr>
      </p:pic>
      <p:sp>
        <p:nvSpPr>
          <p:cNvPr id="13" name="テキスト ボックス 12">
            <a:extLst>
              <a:ext uri="{FF2B5EF4-FFF2-40B4-BE49-F238E27FC236}">
                <a16:creationId xmlns:a16="http://schemas.microsoft.com/office/drawing/2014/main" id="{B1A80772-C270-A0C0-4959-4FDF4CA409D0}"/>
              </a:ext>
            </a:extLst>
          </p:cNvPr>
          <p:cNvSpPr txBox="1"/>
          <p:nvPr/>
        </p:nvSpPr>
        <p:spPr>
          <a:xfrm>
            <a:off x="112322" y="858554"/>
            <a:ext cx="2037753" cy="461665"/>
          </a:xfrm>
          <a:prstGeom prst="rect">
            <a:avLst/>
          </a:prstGeom>
          <a:noFill/>
        </p:spPr>
        <p:txBody>
          <a:bodyPr wrap="square">
            <a:spAutoFit/>
          </a:bodyPr>
          <a:lstStyle/>
          <a:p>
            <a:r>
              <a:rPr lang="ja-FR" altLang="ja-FR" sz="2400" b="1" dirty="0"/>
              <a:t>EP240315a</a:t>
            </a:r>
            <a:endParaRPr lang="ja-FR" altLang="en-US" sz="2400" b="1" dirty="0"/>
          </a:p>
        </p:txBody>
      </p:sp>
      <p:sp>
        <p:nvSpPr>
          <p:cNvPr id="15" name="テキスト ボックス 14">
            <a:extLst>
              <a:ext uri="{FF2B5EF4-FFF2-40B4-BE49-F238E27FC236}">
                <a16:creationId xmlns:a16="http://schemas.microsoft.com/office/drawing/2014/main" id="{72ECA721-D807-C7B5-9EFD-059AAA1712BE}"/>
              </a:ext>
            </a:extLst>
          </p:cNvPr>
          <p:cNvSpPr txBox="1"/>
          <p:nvPr/>
        </p:nvSpPr>
        <p:spPr>
          <a:xfrm>
            <a:off x="1724890" y="913414"/>
            <a:ext cx="1797312" cy="369332"/>
          </a:xfrm>
          <a:prstGeom prst="rect">
            <a:avLst/>
          </a:prstGeom>
          <a:noFill/>
        </p:spPr>
        <p:txBody>
          <a:bodyPr wrap="square">
            <a:spAutoFit/>
          </a:bodyPr>
          <a:lstStyle/>
          <a:p>
            <a:r>
              <a:rPr lang="ja-FR" altLang="ja-FR" dirty="0"/>
              <a:t>Liu</a:t>
            </a:r>
            <a:r>
              <a:rPr lang="en-US" altLang="ja-FR" dirty="0"/>
              <a:t> et al. 2024</a:t>
            </a:r>
            <a:endParaRPr lang="ja-FR" altLang="en-US" dirty="0"/>
          </a:p>
        </p:txBody>
      </p:sp>
      <p:grpSp>
        <p:nvGrpSpPr>
          <p:cNvPr id="19" name="グループ化 18">
            <a:extLst>
              <a:ext uri="{FF2B5EF4-FFF2-40B4-BE49-F238E27FC236}">
                <a16:creationId xmlns:a16="http://schemas.microsoft.com/office/drawing/2014/main" id="{A855AD8B-97AC-5276-A965-3240A40A9D65}"/>
              </a:ext>
            </a:extLst>
          </p:cNvPr>
          <p:cNvGrpSpPr/>
          <p:nvPr/>
        </p:nvGrpSpPr>
        <p:grpSpPr>
          <a:xfrm>
            <a:off x="432790" y="3913393"/>
            <a:ext cx="4381512" cy="3093258"/>
            <a:chOff x="6619249" y="1274487"/>
            <a:chExt cx="3775504" cy="2714663"/>
          </a:xfrm>
        </p:grpSpPr>
        <p:pic>
          <p:nvPicPr>
            <p:cNvPr id="16" name="図 15">
              <a:extLst>
                <a:ext uri="{FF2B5EF4-FFF2-40B4-BE49-F238E27FC236}">
                  <a16:creationId xmlns:a16="http://schemas.microsoft.com/office/drawing/2014/main" id="{6F043CE1-EC4D-EC52-CF5F-2AEF4499E68F}"/>
                </a:ext>
              </a:extLst>
            </p:cNvPr>
            <p:cNvPicPr>
              <a:picLocks noChangeAspect="1"/>
            </p:cNvPicPr>
            <p:nvPr/>
          </p:nvPicPr>
          <p:blipFill>
            <a:blip r:embed="rId5"/>
            <a:srcRect t="6245"/>
            <a:stretch>
              <a:fillRect/>
            </a:stretch>
          </p:blipFill>
          <p:spPr>
            <a:xfrm>
              <a:off x="6619249" y="1374215"/>
              <a:ext cx="3775504" cy="2614935"/>
            </a:xfrm>
            <a:prstGeom prst="rect">
              <a:avLst/>
            </a:prstGeom>
          </p:spPr>
        </p:pic>
        <p:sp>
          <p:nvSpPr>
            <p:cNvPr id="18" name="正方形/長方形 17">
              <a:extLst>
                <a:ext uri="{FF2B5EF4-FFF2-40B4-BE49-F238E27FC236}">
                  <a16:creationId xmlns:a16="http://schemas.microsoft.com/office/drawing/2014/main" id="{BADBC104-C2CA-D82F-6F22-C6F29765BBEE}"/>
                </a:ext>
              </a:extLst>
            </p:cNvPr>
            <p:cNvSpPr/>
            <p:nvPr/>
          </p:nvSpPr>
          <p:spPr>
            <a:xfrm>
              <a:off x="6635578" y="1274487"/>
              <a:ext cx="380592" cy="40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32" name="テキスト ボックス 31">
            <a:extLst>
              <a:ext uri="{FF2B5EF4-FFF2-40B4-BE49-F238E27FC236}">
                <a16:creationId xmlns:a16="http://schemas.microsoft.com/office/drawing/2014/main" id="{EBFE27B8-9923-9F58-C83B-B753E1FB6E8C}"/>
              </a:ext>
            </a:extLst>
          </p:cNvPr>
          <p:cNvSpPr txBox="1"/>
          <p:nvPr/>
        </p:nvSpPr>
        <p:spPr>
          <a:xfrm>
            <a:off x="6847994" y="1252601"/>
            <a:ext cx="4534930" cy="461665"/>
          </a:xfrm>
          <a:prstGeom prst="rect">
            <a:avLst/>
          </a:prstGeom>
          <a:noFill/>
        </p:spPr>
        <p:txBody>
          <a:bodyPr wrap="square">
            <a:spAutoFit/>
          </a:bodyPr>
          <a:lstStyle/>
          <a:p>
            <a:r>
              <a:rPr lang="ja-FR" altLang="ja-FR" sz="2400" b="1" dirty="0">
                <a:solidFill>
                  <a:srgbClr val="C00000"/>
                </a:solidFill>
              </a:rPr>
              <a:t>Wide-field soft-X-ray focusing</a:t>
            </a:r>
          </a:p>
        </p:txBody>
      </p:sp>
      <p:sp>
        <p:nvSpPr>
          <p:cNvPr id="34" name="テキスト ボックス 33">
            <a:extLst>
              <a:ext uri="{FF2B5EF4-FFF2-40B4-BE49-F238E27FC236}">
                <a16:creationId xmlns:a16="http://schemas.microsoft.com/office/drawing/2014/main" id="{5EF213D3-F551-A1AC-9B86-816AA29F0E95}"/>
              </a:ext>
            </a:extLst>
          </p:cNvPr>
          <p:cNvSpPr txBox="1"/>
          <p:nvPr/>
        </p:nvSpPr>
        <p:spPr>
          <a:xfrm>
            <a:off x="6872709" y="1737926"/>
            <a:ext cx="5212008" cy="646331"/>
          </a:xfrm>
          <a:prstGeom prst="rect">
            <a:avLst/>
          </a:prstGeom>
          <a:noFill/>
          <a:ln w="12700">
            <a:solidFill>
              <a:srgbClr val="C00000"/>
            </a:solidFill>
          </a:ln>
        </p:spPr>
        <p:txBody>
          <a:bodyPr wrap="square">
            <a:spAutoFit/>
          </a:bodyPr>
          <a:lstStyle/>
          <a:p>
            <a:r>
              <a:rPr lang="ja-FR" altLang="ja-FR" sz="1800" dirty="0"/>
              <a:t>Expands the selection to softer </a:t>
            </a:r>
            <a:r>
              <a:rPr lang="en-US" altLang="ja-FR" dirty="0"/>
              <a:t>&amp;</a:t>
            </a:r>
            <a:r>
              <a:rPr lang="ja-FR" altLang="ja-FR" sz="1800" dirty="0"/>
              <a:t> fainter transients</a:t>
            </a:r>
            <a:br>
              <a:rPr lang="ja-FR" altLang="ja-FR" sz="1800" dirty="0"/>
            </a:br>
            <a:r>
              <a:rPr lang="en-US" altLang="ja-FR" sz="1800" dirty="0"/>
              <a:t>/ </a:t>
            </a:r>
            <a:r>
              <a:rPr lang="ja-FR" altLang="ja-FR" sz="1800" dirty="0"/>
              <a:t>reveals earlier or extended emission phases</a:t>
            </a:r>
          </a:p>
        </p:txBody>
      </p:sp>
      <p:sp>
        <p:nvSpPr>
          <p:cNvPr id="36" name="テキスト ボックス 35">
            <a:extLst>
              <a:ext uri="{FF2B5EF4-FFF2-40B4-BE49-F238E27FC236}">
                <a16:creationId xmlns:a16="http://schemas.microsoft.com/office/drawing/2014/main" id="{3BA9409A-B0FE-B3B1-4EF0-E60F48E33F70}"/>
              </a:ext>
            </a:extLst>
          </p:cNvPr>
          <p:cNvSpPr txBox="1"/>
          <p:nvPr/>
        </p:nvSpPr>
        <p:spPr>
          <a:xfrm>
            <a:off x="1076227" y="4337260"/>
            <a:ext cx="950838" cy="369332"/>
          </a:xfrm>
          <a:prstGeom prst="rect">
            <a:avLst/>
          </a:prstGeom>
          <a:noFill/>
        </p:spPr>
        <p:txBody>
          <a:bodyPr wrap="none" rtlCol="0">
            <a:spAutoFit/>
          </a:bodyPr>
          <a:lstStyle/>
          <a:p>
            <a:r>
              <a:rPr kumimoji="1" lang="en-US" altLang="ja-FR" dirty="0">
                <a:solidFill>
                  <a:srgbClr val="008080"/>
                </a:solidFill>
              </a:rPr>
              <a:t>EP/WXT</a:t>
            </a:r>
            <a:endParaRPr kumimoji="1" lang="ja-FR" altLang="en-US" dirty="0">
              <a:solidFill>
                <a:srgbClr val="008080"/>
              </a:solidFill>
            </a:endParaRPr>
          </a:p>
        </p:txBody>
      </p:sp>
      <p:sp>
        <p:nvSpPr>
          <p:cNvPr id="40" name="テキスト ボックス 39">
            <a:extLst>
              <a:ext uri="{FF2B5EF4-FFF2-40B4-BE49-F238E27FC236}">
                <a16:creationId xmlns:a16="http://schemas.microsoft.com/office/drawing/2014/main" id="{F26BDD13-AB5C-689A-FBC7-7CDF5CC8EAEF}"/>
              </a:ext>
            </a:extLst>
          </p:cNvPr>
          <p:cNvSpPr txBox="1"/>
          <p:nvPr/>
        </p:nvSpPr>
        <p:spPr>
          <a:xfrm>
            <a:off x="2773776" y="4618367"/>
            <a:ext cx="1133644" cy="369332"/>
          </a:xfrm>
          <a:prstGeom prst="rect">
            <a:avLst/>
          </a:prstGeom>
          <a:noFill/>
        </p:spPr>
        <p:txBody>
          <a:bodyPr wrap="none" rtlCol="0">
            <a:spAutoFit/>
          </a:bodyPr>
          <a:lstStyle/>
          <a:p>
            <a:r>
              <a:rPr kumimoji="1" lang="en-US" altLang="ja-FR" dirty="0">
                <a:solidFill>
                  <a:srgbClr val="00147B"/>
                </a:solidFill>
              </a:rPr>
              <a:t>Swift/BAT</a:t>
            </a:r>
            <a:endParaRPr kumimoji="1" lang="ja-FR" altLang="en-US" dirty="0">
              <a:solidFill>
                <a:srgbClr val="00147B"/>
              </a:solidFill>
            </a:endParaRPr>
          </a:p>
        </p:txBody>
      </p:sp>
      <p:sp>
        <p:nvSpPr>
          <p:cNvPr id="41" name="テキスト ボックス 40">
            <a:extLst>
              <a:ext uri="{FF2B5EF4-FFF2-40B4-BE49-F238E27FC236}">
                <a16:creationId xmlns:a16="http://schemas.microsoft.com/office/drawing/2014/main" id="{97D55BE0-9529-1978-708B-B97987EFDF99}"/>
              </a:ext>
            </a:extLst>
          </p:cNvPr>
          <p:cNvSpPr txBox="1"/>
          <p:nvPr/>
        </p:nvSpPr>
        <p:spPr>
          <a:xfrm>
            <a:off x="3907420" y="4572855"/>
            <a:ext cx="1397242" cy="369332"/>
          </a:xfrm>
          <a:prstGeom prst="rect">
            <a:avLst/>
          </a:prstGeom>
          <a:solidFill>
            <a:schemeClr val="bg1"/>
          </a:solidFill>
        </p:spPr>
        <p:txBody>
          <a:bodyPr wrap="none" rtlCol="0">
            <a:spAutoFit/>
          </a:bodyPr>
          <a:lstStyle/>
          <a:p>
            <a:r>
              <a:rPr kumimoji="1" lang="en-US" altLang="ja-FR" dirty="0">
                <a:solidFill>
                  <a:srgbClr val="7F2E25"/>
                </a:solidFill>
              </a:rPr>
              <a:t>Konus-Wind</a:t>
            </a:r>
            <a:endParaRPr kumimoji="1" lang="ja-FR" altLang="en-US" dirty="0">
              <a:solidFill>
                <a:srgbClr val="7F2E25"/>
              </a:solidFill>
            </a:endParaRPr>
          </a:p>
        </p:txBody>
      </p:sp>
      <p:sp>
        <p:nvSpPr>
          <p:cNvPr id="42" name="テキスト ボックス 41">
            <a:extLst>
              <a:ext uri="{FF2B5EF4-FFF2-40B4-BE49-F238E27FC236}">
                <a16:creationId xmlns:a16="http://schemas.microsoft.com/office/drawing/2014/main" id="{4BCEBCA7-FB96-7B49-9821-75AF62466A94}"/>
              </a:ext>
            </a:extLst>
          </p:cNvPr>
          <p:cNvSpPr txBox="1"/>
          <p:nvPr/>
        </p:nvSpPr>
        <p:spPr>
          <a:xfrm>
            <a:off x="316090" y="1716842"/>
            <a:ext cx="950838" cy="369332"/>
          </a:xfrm>
          <a:prstGeom prst="rect">
            <a:avLst/>
          </a:prstGeom>
          <a:noFill/>
        </p:spPr>
        <p:txBody>
          <a:bodyPr wrap="none" rtlCol="0">
            <a:spAutoFit/>
          </a:bodyPr>
          <a:lstStyle/>
          <a:p>
            <a:r>
              <a:rPr kumimoji="1" lang="en-US" altLang="ja-FR" dirty="0">
                <a:solidFill>
                  <a:schemeClr val="bg1"/>
                </a:solidFill>
              </a:rPr>
              <a:t>EP/WXT</a:t>
            </a:r>
            <a:endParaRPr kumimoji="1" lang="ja-FR" altLang="en-US" dirty="0">
              <a:solidFill>
                <a:schemeClr val="bg1"/>
              </a:solidFill>
            </a:endParaRPr>
          </a:p>
        </p:txBody>
      </p:sp>
      <p:sp>
        <p:nvSpPr>
          <p:cNvPr id="43" name="テキスト ボックス 42">
            <a:extLst>
              <a:ext uri="{FF2B5EF4-FFF2-40B4-BE49-F238E27FC236}">
                <a16:creationId xmlns:a16="http://schemas.microsoft.com/office/drawing/2014/main" id="{57EA9D17-83E3-A5DB-9B9A-98B41E5B0934}"/>
              </a:ext>
            </a:extLst>
          </p:cNvPr>
          <p:cNvSpPr txBox="1"/>
          <p:nvPr/>
        </p:nvSpPr>
        <p:spPr>
          <a:xfrm>
            <a:off x="4612889" y="1855881"/>
            <a:ext cx="950838" cy="369332"/>
          </a:xfrm>
          <a:prstGeom prst="rect">
            <a:avLst/>
          </a:prstGeom>
          <a:noFill/>
        </p:spPr>
        <p:txBody>
          <a:bodyPr wrap="none" rtlCol="0">
            <a:spAutoFit/>
          </a:bodyPr>
          <a:lstStyle/>
          <a:p>
            <a:r>
              <a:rPr kumimoji="1" lang="en-US" altLang="ja-FR" dirty="0"/>
              <a:t>EP/WXT</a:t>
            </a:r>
            <a:endParaRPr kumimoji="1" lang="ja-FR" altLang="en-US" dirty="0"/>
          </a:p>
        </p:txBody>
      </p:sp>
      <p:grpSp>
        <p:nvGrpSpPr>
          <p:cNvPr id="3" name="グループ化 2">
            <a:extLst>
              <a:ext uri="{FF2B5EF4-FFF2-40B4-BE49-F238E27FC236}">
                <a16:creationId xmlns:a16="http://schemas.microsoft.com/office/drawing/2014/main" id="{9CFF4574-7243-E4C6-9292-2D851C560D0D}"/>
              </a:ext>
            </a:extLst>
          </p:cNvPr>
          <p:cNvGrpSpPr/>
          <p:nvPr/>
        </p:nvGrpSpPr>
        <p:grpSpPr>
          <a:xfrm>
            <a:off x="8291442" y="2618695"/>
            <a:ext cx="3466881" cy="4135214"/>
            <a:chOff x="8496355" y="2615090"/>
            <a:chExt cx="3466881" cy="4135214"/>
          </a:xfrm>
        </p:grpSpPr>
        <p:pic>
          <p:nvPicPr>
            <p:cNvPr id="4" name="図 3">
              <a:extLst>
                <a:ext uri="{FF2B5EF4-FFF2-40B4-BE49-F238E27FC236}">
                  <a16:creationId xmlns:a16="http://schemas.microsoft.com/office/drawing/2014/main" id="{AA7F46EC-2894-909F-9A5B-FEA180C95CE9}"/>
                </a:ext>
              </a:extLst>
            </p:cNvPr>
            <p:cNvPicPr>
              <a:picLocks noChangeAspect="1"/>
            </p:cNvPicPr>
            <p:nvPr/>
          </p:nvPicPr>
          <p:blipFill>
            <a:blip r:embed="rId6"/>
            <a:stretch>
              <a:fillRect/>
            </a:stretch>
          </p:blipFill>
          <p:spPr>
            <a:xfrm>
              <a:off x="8496355" y="2625326"/>
              <a:ext cx="3466881" cy="4124978"/>
            </a:xfrm>
            <a:prstGeom prst="rect">
              <a:avLst/>
            </a:prstGeom>
          </p:spPr>
        </p:pic>
        <p:sp>
          <p:nvSpPr>
            <p:cNvPr id="5" name="正方形/長方形 4">
              <a:extLst>
                <a:ext uri="{FF2B5EF4-FFF2-40B4-BE49-F238E27FC236}">
                  <a16:creationId xmlns:a16="http://schemas.microsoft.com/office/drawing/2014/main" id="{46CCB7B2-058B-3C81-3041-4C1535B7AE26}"/>
                </a:ext>
              </a:extLst>
            </p:cNvPr>
            <p:cNvSpPr/>
            <p:nvPr/>
          </p:nvSpPr>
          <p:spPr>
            <a:xfrm>
              <a:off x="8496355" y="2615090"/>
              <a:ext cx="386042" cy="4147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6" name="テキスト ボックス 5">
            <a:extLst>
              <a:ext uri="{FF2B5EF4-FFF2-40B4-BE49-F238E27FC236}">
                <a16:creationId xmlns:a16="http://schemas.microsoft.com/office/drawing/2014/main" id="{7D5AD3D3-025C-AD63-7C7B-E7FB420E7873}"/>
              </a:ext>
            </a:extLst>
          </p:cNvPr>
          <p:cNvSpPr txBox="1"/>
          <p:nvPr/>
        </p:nvSpPr>
        <p:spPr>
          <a:xfrm>
            <a:off x="6667796" y="3722369"/>
            <a:ext cx="1754850" cy="461665"/>
          </a:xfrm>
          <a:prstGeom prst="rect">
            <a:avLst/>
          </a:prstGeom>
          <a:noFill/>
        </p:spPr>
        <p:txBody>
          <a:bodyPr wrap="square">
            <a:spAutoFit/>
          </a:bodyPr>
          <a:lstStyle/>
          <a:p>
            <a:r>
              <a:rPr lang="ja-FR" altLang="ja-FR" sz="2400" b="1" dirty="0"/>
              <a:t>EP240414a</a:t>
            </a:r>
            <a:endParaRPr lang="ja-FR" altLang="en-US" sz="2400" b="1" dirty="0"/>
          </a:p>
        </p:txBody>
      </p:sp>
      <p:sp>
        <p:nvSpPr>
          <p:cNvPr id="7" name="テキスト ボックス 6">
            <a:extLst>
              <a:ext uri="{FF2B5EF4-FFF2-40B4-BE49-F238E27FC236}">
                <a16:creationId xmlns:a16="http://schemas.microsoft.com/office/drawing/2014/main" id="{2AD35B78-35B3-5293-F7F0-62F57A9DDC95}"/>
              </a:ext>
            </a:extLst>
          </p:cNvPr>
          <p:cNvSpPr txBox="1"/>
          <p:nvPr/>
        </p:nvSpPr>
        <p:spPr>
          <a:xfrm>
            <a:off x="6438306" y="4137069"/>
            <a:ext cx="1853136" cy="369332"/>
          </a:xfrm>
          <a:prstGeom prst="rect">
            <a:avLst/>
          </a:prstGeom>
          <a:solidFill>
            <a:schemeClr val="bg1"/>
          </a:solidFill>
        </p:spPr>
        <p:txBody>
          <a:bodyPr wrap="none" rtlCol="0">
            <a:spAutoFit/>
          </a:bodyPr>
          <a:lstStyle/>
          <a:p>
            <a:r>
              <a:rPr lang="ja-FR" altLang="ja-FR" dirty="0"/>
              <a:t>Dalen</a:t>
            </a:r>
            <a:r>
              <a:rPr lang="en-US" altLang="ja-FR" dirty="0"/>
              <a:t> et al. 2025</a:t>
            </a:r>
            <a:endParaRPr kumimoji="1" lang="ja-FR" altLang="en-US" dirty="0"/>
          </a:p>
        </p:txBody>
      </p:sp>
      <p:sp>
        <p:nvSpPr>
          <p:cNvPr id="12" name="フッター プレースホルダー 11">
            <a:extLst>
              <a:ext uri="{FF2B5EF4-FFF2-40B4-BE49-F238E27FC236}">
                <a16:creationId xmlns:a16="http://schemas.microsoft.com/office/drawing/2014/main" id="{CF024BDE-BA54-B381-9EB2-7CDBB9F98EC0}"/>
              </a:ext>
            </a:extLst>
          </p:cNvPr>
          <p:cNvSpPr>
            <a:spLocks noGrp="1"/>
          </p:cNvSpPr>
          <p:nvPr>
            <p:ph type="ftr" idx="11"/>
          </p:nvPr>
        </p:nvSpPr>
        <p:spPr/>
        <p:txBody>
          <a:bodyPr/>
          <a:lstStyle/>
          <a:p>
            <a:r>
              <a:rPr lang="id-ID"/>
              <a:t>2028/08/30 TeVPA 2026 @Tendo, Yamagata</a:t>
            </a:r>
            <a:endParaRPr lang="id-ID" dirty="0"/>
          </a:p>
        </p:txBody>
      </p:sp>
      <p:sp>
        <p:nvSpPr>
          <p:cNvPr id="14" name="テキスト ボックス 13">
            <a:extLst>
              <a:ext uri="{FF2B5EF4-FFF2-40B4-BE49-F238E27FC236}">
                <a16:creationId xmlns:a16="http://schemas.microsoft.com/office/drawing/2014/main" id="{7B089871-C385-BC01-832B-037D0C4358FC}"/>
              </a:ext>
            </a:extLst>
          </p:cNvPr>
          <p:cNvSpPr txBox="1"/>
          <p:nvPr/>
        </p:nvSpPr>
        <p:spPr>
          <a:xfrm>
            <a:off x="5391673" y="4558792"/>
            <a:ext cx="3127459" cy="369332"/>
          </a:xfrm>
          <a:prstGeom prst="rect">
            <a:avLst/>
          </a:prstGeom>
          <a:noFill/>
        </p:spPr>
        <p:txBody>
          <a:bodyPr wrap="none" rtlCol="0">
            <a:spAutoFit/>
          </a:bodyPr>
          <a:lstStyle/>
          <a:p>
            <a:r>
              <a:rPr kumimoji="1" lang="en-US" altLang="ja-FR" b="1" dirty="0">
                <a:solidFill>
                  <a:schemeClr val="accent1">
                    <a:lumMod val="75000"/>
                  </a:schemeClr>
                </a:solidFill>
              </a:rPr>
              <a:t>Failed jet before </a:t>
            </a:r>
            <a:r>
              <a:rPr lang="ja-FR" altLang="ja-FR" b="1" dirty="0">
                <a:solidFill>
                  <a:schemeClr val="accent1">
                    <a:lumMod val="75000"/>
                  </a:schemeClr>
                </a:solidFill>
              </a:rPr>
              <a:t>SN 2024gsa</a:t>
            </a:r>
            <a:endParaRPr kumimoji="1" lang="ja-FR" altLang="en-US" b="1" dirty="0">
              <a:solidFill>
                <a:schemeClr val="accent1">
                  <a:lumMod val="75000"/>
                </a:schemeClr>
              </a:solidFill>
            </a:endParaRPr>
          </a:p>
        </p:txBody>
      </p:sp>
      <p:sp>
        <p:nvSpPr>
          <p:cNvPr id="17" name="テキスト ボックス 16">
            <a:extLst>
              <a:ext uri="{FF2B5EF4-FFF2-40B4-BE49-F238E27FC236}">
                <a16:creationId xmlns:a16="http://schemas.microsoft.com/office/drawing/2014/main" id="{839600E2-C69C-D68E-F82E-F5062AC495A2}"/>
              </a:ext>
            </a:extLst>
          </p:cNvPr>
          <p:cNvSpPr txBox="1"/>
          <p:nvPr/>
        </p:nvSpPr>
        <p:spPr>
          <a:xfrm>
            <a:off x="148278" y="1259263"/>
            <a:ext cx="4534929" cy="369332"/>
          </a:xfrm>
          <a:prstGeom prst="rect">
            <a:avLst/>
          </a:prstGeom>
          <a:noFill/>
        </p:spPr>
        <p:txBody>
          <a:bodyPr wrap="square" rtlCol="0">
            <a:spAutoFit/>
          </a:bodyPr>
          <a:lstStyle/>
          <a:p>
            <a:r>
              <a:rPr kumimoji="1" lang="en-US" altLang="ja-FR" b="1" dirty="0">
                <a:solidFill>
                  <a:schemeClr val="accent1">
                    <a:lumMod val="75000"/>
                  </a:schemeClr>
                </a:solidFill>
              </a:rPr>
              <a:t>7 minutes early precursor of </a:t>
            </a:r>
            <a:r>
              <a:rPr lang="ja-FR" altLang="ja-FR" b="1" dirty="0">
                <a:solidFill>
                  <a:schemeClr val="accent1">
                    <a:lumMod val="75000"/>
                  </a:schemeClr>
                </a:solidFill>
              </a:rPr>
              <a:t>GRB 240315C</a:t>
            </a:r>
            <a:endParaRPr kumimoji="1" lang="ja-FR" altLang="en-US" b="1" dirty="0">
              <a:solidFill>
                <a:schemeClr val="accent1">
                  <a:lumMod val="75000"/>
                </a:schemeClr>
              </a:solidFill>
            </a:endParaRPr>
          </a:p>
        </p:txBody>
      </p:sp>
      <p:sp>
        <p:nvSpPr>
          <p:cNvPr id="20" name="スライド番号プレースホルダー 19">
            <a:extLst>
              <a:ext uri="{FF2B5EF4-FFF2-40B4-BE49-F238E27FC236}">
                <a16:creationId xmlns:a16="http://schemas.microsoft.com/office/drawing/2014/main" id="{49488177-95B4-C8B0-CA0C-7EAF5C8D0753}"/>
              </a:ext>
            </a:extLst>
          </p:cNvPr>
          <p:cNvSpPr>
            <a:spLocks noGrp="1"/>
          </p:cNvSpPr>
          <p:nvPr>
            <p:ph type="sldNum" idx="12"/>
          </p:nvPr>
        </p:nvSpPr>
        <p:spPr/>
        <p:txBody>
          <a:bodyPr/>
          <a:lstStyle/>
          <a:p>
            <a:fld id="{FC2FC132-48E3-EF4C-881B-428E46D600FB}" type="slidenum">
              <a:rPr lang="en-US" altLang="ja-FR" smtClean="0"/>
              <a:t>2</a:t>
            </a:fld>
            <a:endParaRPr lang="ja-FR" altLang="en-US" dirty="0"/>
          </a:p>
        </p:txBody>
      </p:sp>
    </p:spTree>
    <p:extLst>
      <p:ext uri="{BB962C8B-B14F-4D97-AF65-F5344CB8AC3E}">
        <p14:creationId xmlns:p14="http://schemas.microsoft.com/office/powerpoint/2010/main" val="2130923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8D2F58-2627-8289-EB2A-78C2B5260990}"/>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altLang="ja-FR" sz="3600" b="1" dirty="0">
                <a:solidFill>
                  <a:srgbClr val="0B2A3B"/>
                </a:solidFill>
                <a:latin typeface="Bell MT" panose="02020503060305020303" pitchFamily="18" charset="0"/>
              </a:rPr>
              <a:t>Collapsar SN and shock breakout</a:t>
            </a:r>
            <a:endParaRPr sz="3600" b="1" dirty="0">
              <a:solidFill>
                <a:srgbClr val="0B2A3B"/>
              </a:solidFill>
              <a:latin typeface="Bell MT" panose="02020503060305020303" pitchFamily="18" charset="0"/>
            </a:endParaRPr>
          </a:p>
        </p:txBody>
      </p:sp>
      <p:sp>
        <p:nvSpPr>
          <p:cNvPr id="5" name="正方形/長方形 4">
            <a:extLst>
              <a:ext uri="{FF2B5EF4-FFF2-40B4-BE49-F238E27FC236}">
                <a16:creationId xmlns:a16="http://schemas.microsoft.com/office/drawing/2014/main" id="{04068FB1-DE7D-6281-63B1-AD3B5C4FE2B9}"/>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1" name="図 10" descr="A surge of light at the birth of a supernova | Nature">
            <a:extLst>
              <a:ext uri="{FF2B5EF4-FFF2-40B4-BE49-F238E27FC236}">
                <a16:creationId xmlns:a16="http://schemas.microsoft.com/office/drawing/2014/main" id="{03AB7EC5-2213-8792-162E-D23A8B9E2CCB}"/>
              </a:ext>
            </a:extLst>
          </p:cNvPr>
          <p:cNvPicPr>
            <a:picLocks noChangeAspect="1"/>
          </p:cNvPicPr>
          <p:nvPr/>
        </p:nvPicPr>
        <p:blipFill>
          <a:blip r:embed="rId3"/>
          <a:stretch>
            <a:fillRect/>
          </a:stretch>
        </p:blipFill>
        <p:spPr>
          <a:xfrm>
            <a:off x="212513" y="1259154"/>
            <a:ext cx="3872824" cy="3861332"/>
          </a:xfrm>
          <a:prstGeom prst="rect">
            <a:avLst/>
          </a:prstGeom>
        </p:spPr>
      </p:pic>
      <p:sp>
        <p:nvSpPr>
          <p:cNvPr id="62" name="テキスト ボックス 61">
            <a:extLst>
              <a:ext uri="{FF2B5EF4-FFF2-40B4-BE49-F238E27FC236}">
                <a16:creationId xmlns:a16="http://schemas.microsoft.com/office/drawing/2014/main" id="{0EE047B5-B80C-2160-ED2A-94BECC6492F3}"/>
              </a:ext>
            </a:extLst>
          </p:cNvPr>
          <p:cNvSpPr txBox="1"/>
          <p:nvPr/>
        </p:nvSpPr>
        <p:spPr>
          <a:xfrm>
            <a:off x="-3835" y="805506"/>
            <a:ext cx="1907375" cy="461665"/>
          </a:xfrm>
          <a:prstGeom prst="rect">
            <a:avLst/>
          </a:prstGeom>
          <a:noFill/>
        </p:spPr>
        <p:txBody>
          <a:bodyPr wrap="square">
            <a:spAutoFit/>
          </a:bodyPr>
          <a:lstStyle/>
          <a:p>
            <a:r>
              <a:rPr lang="ja-FR" altLang="ja-FR" sz="2400" dirty="0"/>
              <a:t>SN 2016gkg</a:t>
            </a:r>
            <a:r>
              <a:rPr lang="en-US" altLang="ja-FR" sz="2400" dirty="0"/>
              <a:t> </a:t>
            </a:r>
            <a:endParaRPr lang="ja-FR" altLang="en-US" sz="2400" dirty="0"/>
          </a:p>
        </p:txBody>
      </p:sp>
      <p:grpSp>
        <p:nvGrpSpPr>
          <p:cNvPr id="108" name="グループ化 107">
            <a:extLst>
              <a:ext uri="{FF2B5EF4-FFF2-40B4-BE49-F238E27FC236}">
                <a16:creationId xmlns:a16="http://schemas.microsoft.com/office/drawing/2014/main" id="{8E0DBE6E-32EC-6864-F39D-5B681C47CC8A}"/>
              </a:ext>
            </a:extLst>
          </p:cNvPr>
          <p:cNvGrpSpPr/>
          <p:nvPr/>
        </p:nvGrpSpPr>
        <p:grpSpPr>
          <a:xfrm>
            <a:off x="4470997" y="820520"/>
            <a:ext cx="5540166" cy="1421136"/>
            <a:chOff x="4470997" y="820520"/>
            <a:chExt cx="5540166" cy="1421136"/>
          </a:xfrm>
        </p:grpSpPr>
        <p:sp>
          <p:nvSpPr>
            <p:cNvPr id="65" name="テキスト ボックス 64">
              <a:extLst>
                <a:ext uri="{FF2B5EF4-FFF2-40B4-BE49-F238E27FC236}">
                  <a16:creationId xmlns:a16="http://schemas.microsoft.com/office/drawing/2014/main" id="{CC120529-B2FF-FD9C-DB78-24D7E2339239}"/>
                </a:ext>
              </a:extLst>
            </p:cNvPr>
            <p:cNvSpPr txBox="1"/>
            <p:nvPr/>
          </p:nvSpPr>
          <p:spPr>
            <a:xfrm>
              <a:off x="6287775" y="820520"/>
              <a:ext cx="425116" cy="369332"/>
            </a:xfrm>
            <a:prstGeom prst="rect">
              <a:avLst/>
            </a:prstGeom>
            <a:noFill/>
            <a:ln>
              <a:solidFill>
                <a:schemeClr val="tx1"/>
              </a:solidFill>
            </a:ln>
          </p:spPr>
          <p:txBody>
            <a:bodyPr wrap="none" rtlCol="0">
              <a:spAutoFit/>
            </a:bodyPr>
            <a:lstStyle/>
            <a:p>
              <a:r>
                <a:rPr kumimoji="1" lang="en-US" altLang="ja-FR" dirty="0"/>
                <a:t>T0</a:t>
              </a:r>
              <a:endParaRPr kumimoji="1" lang="ja-FR" altLang="en-US" dirty="0"/>
            </a:p>
          </p:txBody>
        </p:sp>
        <p:sp>
          <p:nvSpPr>
            <p:cNvPr id="78" name="テキスト ボックス 77">
              <a:extLst>
                <a:ext uri="{FF2B5EF4-FFF2-40B4-BE49-F238E27FC236}">
                  <a16:creationId xmlns:a16="http://schemas.microsoft.com/office/drawing/2014/main" id="{21C9F790-F69D-E44F-F35D-893B64519E26}"/>
                </a:ext>
              </a:extLst>
            </p:cNvPr>
            <p:cNvSpPr txBox="1"/>
            <p:nvPr/>
          </p:nvSpPr>
          <p:spPr>
            <a:xfrm>
              <a:off x="5963113" y="1700666"/>
              <a:ext cx="2287293" cy="369332"/>
            </a:xfrm>
            <a:prstGeom prst="rect">
              <a:avLst/>
            </a:prstGeom>
            <a:noFill/>
            <a:ln>
              <a:noFill/>
            </a:ln>
          </p:spPr>
          <p:txBody>
            <a:bodyPr wrap="none" rtlCol="0">
              <a:spAutoFit/>
            </a:bodyPr>
            <a:lstStyle/>
            <a:p>
              <a:r>
                <a:rPr lang="ja-FR" altLang="ja-FR" b="1" dirty="0">
                  <a:solidFill>
                    <a:srgbClr val="FF0000"/>
                  </a:solidFill>
                </a:rPr>
                <a:t>MeV neutrinos </a:t>
              </a:r>
              <a:r>
                <a:rPr lang="ja-FR" altLang="ja-FR" b="1" dirty="0"/>
                <a:t>+ </a:t>
              </a:r>
              <a:r>
                <a:rPr lang="ja-FR" altLang="ja-FR" b="1" dirty="0">
                  <a:solidFill>
                    <a:schemeClr val="accent1"/>
                  </a:solidFill>
                </a:rPr>
                <a:t>GW</a:t>
              </a:r>
            </a:p>
          </p:txBody>
        </p:sp>
        <p:grpSp>
          <p:nvGrpSpPr>
            <p:cNvPr id="93" name="グループ化 92">
              <a:extLst>
                <a:ext uri="{FF2B5EF4-FFF2-40B4-BE49-F238E27FC236}">
                  <a16:creationId xmlns:a16="http://schemas.microsoft.com/office/drawing/2014/main" id="{DF2AF66F-6156-1517-54DF-63028480A943}"/>
                </a:ext>
              </a:extLst>
            </p:cNvPr>
            <p:cNvGrpSpPr/>
            <p:nvPr/>
          </p:nvGrpSpPr>
          <p:grpSpPr>
            <a:xfrm>
              <a:off x="4470997" y="923039"/>
              <a:ext cx="1787038" cy="1318617"/>
              <a:chOff x="8849453" y="3612708"/>
              <a:chExt cx="2607361" cy="1923916"/>
            </a:xfrm>
          </p:grpSpPr>
          <p:sp>
            <p:nvSpPr>
              <p:cNvPr id="68" name="円/楕円 67">
                <a:extLst>
                  <a:ext uri="{FF2B5EF4-FFF2-40B4-BE49-F238E27FC236}">
                    <a16:creationId xmlns:a16="http://schemas.microsoft.com/office/drawing/2014/main" id="{6990D7B2-6F56-8D0F-53C5-0D7A6785255D}"/>
                  </a:ext>
                </a:extLst>
              </p:cNvPr>
              <p:cNvSpPr/>
              <p:nvPr/>
            </p:nvSpPr>
            <p:spPr>
              <a:xfrm>
                <a:off x="9601595" y="3960189"/>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9" name="円/楕円 68">
                <a:extLst>
                  <a:ext uri="{FF2B5EF4-FFF2-40B4-BE49-F238E27FC236}">
                    <a16:creationId xmlns:a16="http://schemas.microsoft.com/office/drawing/2014/main" id="{A6074231-24A7-B1BF-9EB6-63D98B2CCDF8}"/>
                  </a:ext>
                </a:extLst>
              </p:cNvPr>
              <p:cNvSpPr/>
              <p:nvPr/>
            </p:nvSpPr>
            <p:spPr>
              <a:xfrm>
                <a:off x="9978718" y="4328406"/>
                <a:ext cx="443376" cy="443376"/>
              </a:xfrm>
              <a:prstGeom prst="ellipse">
                <a:avLst/>
              </a:prstGeom>
              <a:gradFill flip="none" rotWithShape="1">
                <a:gsLst>
                  <a:gs pos="100000">
                    <a:srgbClr val="FF7A68"/>
                  </a:gs>
                  <a:gs pos="50000">
                    <a:srgbClr val="FFBA9E"/>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0" name="右矢印 69">
                <a:extLst>
                  <a:ext uri="{FF2B5EF4-FFF2-40B4-BE49-F238E27FC236}">
                    <a16:creationId xmlns:a16="http://schemas.microsoft.com/office/drawing/2014/main" id="{651E1D12-83B0-8341-C2DA-0AB22AB33D02}"/>
                  </a:ext>
                </a:extLst>
              </p:cNvPr>
              <p:cNvSpPr/>
              <p:nvPr/>
            </p:nvSpPr>
            <p:spPr>
              <a:xfrm rot="16200000" flipH="1">
                <a:off x="10052260" y="4071867"/>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9" name="右矢印 78">
                <a:extLst>
                  <a:ext uri="{FF2B5EF4-FFF2-40B4-BE49-F238E27FC236}">
                    <a16:creationId xmlns:a16="http://schemas.microsoft.com/office/drawing/2014/main" id="{3342138D-ECA1-DBB5-80AF-C0D33761D17A}"/>
                  </a:ext>
                </a:extLst>
              </p:cNvPr>
              <p:cNvSpPr/>
              <p:nvPr/>
            </p:nvSpPr>
            <p:spPr>
              <a:xfrm rot="10800000" flipH="1">
                <a:off x="9664331" y="4460709"/>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0" name="右矢印 79">
                <a:extLst>
                  <a:ext uri="{FF2B5EF4-FFF2-40B4-BE49-F238E27FC236}">
                    <a16:creationId xmlns:a16="http://schemas.microsoft.com/office/drawing/2014/main" id="{61B16370-E5C5-DBE7-E980-435859DF2A1C}"/>
                  </a:ext>
                </a:extLst>
              </p:cNvPr>
              <p:cNvSpPr/>
              <p:nvPr/>
            </p:nvSpPr>
            <p:spPr>
              <a:xfrm rot="5400000" flipH="1">
                <a:off x="10052260" y="4849643"/>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1" name="右矢印 80">
                <a:extLst>
                  <a:ext uri="{FF2B5EF4-FFF2-40B4-BE49-F238E27FC236}">
                    <a16:creationId xmlns:a16="http://schemas.microsoft.com/office/drawing/2014/main" id="{ABDC3FAC-CC8C-8890-7D59-0C94D02B1416}"/>
                  </a:ext>
                </a:extLst>
              </p:cNvPr>
              <p:cNvSpPr/>
              <p:nvPr/>
            </p:nvSpPr>
            <p:spPr>
              <a:xfrm flipH="1">
                <a:off x="10455705" y="4450391"/>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87" name="グループ化 86">
                <a:extLst>
                  <a:ext uri="{FF2B5EF4-FFF2-40B4-BE49-F238E27FC236}">
                    <a16:creationId xmlns:a16="http://schemas.microsoft.com/office/drawing/2014/main" id="{C472F1BC-27F4-237D-3A5A-CE9D204A58AF}"/>
                  </a:ext>
                </a:extLst>
              </p:cNvPr>
              <p:cNvGrpSpPr/>
              <p:nvPr/>
            </p:nvGrpSpPr>
            <p:grpSpPr>
              <a:xfrm>
                <a:off x="10242684" y="3612708"/>
                <a:ext cx="1214130" cy="1630397"/>
                <a:chOff x="10242684" y="3612708"/>
                <a:chExt cx="1214130" cy="1630397"/>
              </a:xfrm>
            </p:grpSpPr>
            <p:sp>
              <p:nvSpPr>
                <p:cNvPr id="82" name="円弧 81">
                  <a:extLst>
                    <a:ext uri="{FF2B5EF4-FFF2-40B4-BE49-F238E27FC236}">
                      <a16:creationId xmlns:a16="http://schemas.microsoft.com/office/drawing/2014/main" id="{18D6C901-0FF8-515D-8150-251F4FBD9F99}"/>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3" name="円弧 82">
                  <a:extLst>
                    <a:ext uri="{FF2B5EF4-FFF2-40B4-BE49-F238E27FC236}">
                      <a16:creationId xmlns:a16="http://schemas.microsoft.com/office/drawing/2014/main" id="{2A81CC9E-E224-7B7B-2279-DF599924F110}"/>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dirty="0"/>
                </a:p>
              </p:txBody>
            </p:sp>
            <p:sp>
              <p:nvSpPr>
                <p:cNvPr id="84" name="円弧 83">
                  <a:extLst>
                    <a:ext uri="{FF2B5EF4-FFF2-40B4-BE49-F238E27FC236}">
                      <a16:creationId xmlns:a16="http://schemas.microsoft.com/office/drawing/2014/main" id="{72E0AD17-28F0-D693-E0F8-335890AE223D}"/>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5" name="フリーフォーム 84">
                  <a:extLst>
                    <a:ext uri="{FF2B5EF4-FFF2-40B4-BE49-F238E27FC236}">
                      <a16:creationId xmlns:a16="http://schemas.microsoft.com/office/drawing/2014/main" id="{6B71A59E-55A0-84FA-A067-9F54CDF13ECA}"/>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grpSp>
          <p:grpSp>
            <p:nvGrpSpPr>
              <p:cNvPr id="88" name="グループ化 87">
                <a:extLst>
                  <a:ext uri="{FF2B5EF4-FFF2-40B4-BE49-F238E27FC236}">
                    <a16:creationId xmlns:a16="http://schemas.microsoft.com/office/drawing/2014/main" id="{7A2D7CFE-5D20-6526-7ED7-5EA92DE598DE}"/>
                  </a:ext>
                </a:extLst>
              </p:cNvPr>
              <p:cNvGrpSpPr/>
              <p:nvPr/>
            </p:nvGrpSpPr>
            <p:grpSpPr>
              <a:xfrm rot="10324910">
                <a:off x="8849453" y="3906227"/>
                <a:ext cx="1214130" cy="1630397"/>
                <a:chOff x="10242684" y="3612708"/>
                <a:chExt cx="1214130" cy="1630397"/>
              </a:xfrm>
            </p:grpSpPr>
            <p:sp>
              <p:nvSpPr>
                <p:cNvPr id="89" name="円弧 88">
                  <a:extLst>
                    <a:ext uri="{FF2B5EF4-FFF2-40B4-BE49-F238E27FC236}">
                      <a16:creationId xmlns:a16="http://schemas.microsoft.com/office/drawing/2014/main" id="{6CAECA0B-AB03-DB7E-028D-220925A9EBDA}"/>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0" name="円弧 89">
                  <a:extLst>
                    <a:ext uri="{FF2B5EF4-FFF2-40B4-BE49-F238E27FC236}">
                      <a16:creationId xmlns:a16="http://schemas.microsoft.com/office/drawing/2014/main" id="{56191213-DA3C-5F8D-8EF8-4A7366BDAD4B}"/>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1" name="円弧 90">
                  <a:extLst>
                    <a:ext uri="{FF2B5EF4-FFF2-40B4-BE49-F238E27FC236}">
                      <a16:creationId xmlns:a16="http://schemas.microsoft.com/office/drawing/2014/main" id="{2493F6EE-C8AF-979B-33E5-E24480467671}"/>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2" name="フリーフォーム 91">
                  <a:extLst>
                    <a:ext uri="{FF2B5EF4-FFF2-40B4-BE49-F238E27FC236}">
                      <a16:creationId xmlns:a16="http://schemas.microsoft.com/office/drawing/2014/main" id="{0D11F373-404A-AA1B-DFB6-1D9060EBB322}"/>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grpSp>
        <p:sp>
          <p:nvSpPr>
            <p:cNvPr id="95" name="テキスト ボックス 94">
              <a:extLst>
                <a:ext uri="{FF2B5EF4-FFF2-40B4-BE49-F238E27FC236}">
                  <a16:creationId xmlns:a16="http://schemas.microsoft.com/office/drawing/2014/main" id="{CFEA1384-5D1A-E9D5-B483-479441FE6452}"/>
                </a:ext>
              </a:extLst>
            </p:cNvPr>
            <p:cNvSpPr txBox="1"/>
            <p:nvPr/>
          </p:nvSpPr>
          <p:spPr>
            <a:xfrm>
              <a:off x="6780370" y="934194"/>
              <a:ext cx="3230793" cy="707886"/>
            </a:xfrm>
            <a:prstGeom prst="rect">
              <a:avLst/>
            </a:prstGeom>
            <a:noFill/>
          </p:spPr>
          <p:txBody>
            <a:bodyPr wrap="square">
              <a:spAutoFit/>
            </a:bodyPr>
            <a:lstStyle/>
            <a:p>
              <a:pPr>
                <a:buNone/>
              </a:pPr>
              <a:r>
                <a:rPr lang="ja-FR" altLang="ja-FR" sz="2000" b="1" dirty="0">
                  <a:solidFill>
                    <a:srgbClr val="002060"/>
                  </a:solidFill>
                </a:rPr>
                <a:t>Core collapse and compact-object formation</a:t>
              </a:r>
            </a:p>
          </p:txBody>
        </p:sp>
      </p:grpSp>
      <p:sp>
        <p:nvSpPr>
          <p:cNvPr id="97" name="テキスト ボックス 96">
            <a:extLst>
              <a:ext uri="{FF2B5EF4-FFF2-40B4-BE49-F238E27FC236}">
                <a16:creationId xmlns:a16="http://schemas.microsoft.com/office/drawing/2014/main" id="{A0E25B25-1570-D5D5-15D8-FC16EBE61CAB}"/>
              </a:ext>
            </a:extLst>
          </p:cNvPr>
          <p:cNvSpPr txBox="1"/>
          <p:nvPr/>
        </p:nvSpPr>
        <p:spPr>
          <a:xfrm>
            <a:off x="2067395" y="5171284"/>
            <a:ext cx="2120857" cy="369332"/>
          </a:xfrm>
          <a:prstGeom prst="rect">
            <a:avLst/>
          </a:prstGeom>
          <a:noFill/>
        </p:spPr>
        <p:txBody>
          <a:bodyPr wrap="square">
            <a:spAutoFit/>
          </a:bodyPr>
          <a:lstStyle/>
          <a:p>
            <a:r>
              <a:rPr lang="ja-FR" altLang="ja-FR" dirty="0"/>
              <a:t>Bersten</a:t>
            </a:r>
            <a:r>
              <a:rPr lang="en-US" altLang="ja-FR" dirty="0"/>
              <a:t> et al. 2025</a:t>
            </a:r>
            <a:endParaRPr lang="ja-FR" altLang="en-US" dirty="0"/>
          </a:p>
        </p:txBody>
      </p:sp>
      <p:sp>
        <p:nvSpPr>
          <p:cNvPr id="113" name="フッター プレースホルダー 112">
            <a:extLst>
              <a:ext uri="{FF2B5EF4-FFF2-40B4-BE49-F238E27FC236}">
                <a16:creationId xmlns:a16="http://schemas.microsoft.com/office/drawing/2014/main" id="{9A31BE6B-1728-68E5-43AF-1909E264E96B}"/>
              </a:ext>
            </a:extLst>
          </p:cNvPr>
          <p:cNvSpPr>
            <a:spLocks noGrp="1"/>
          </p:cNvSpPr>
          <p:nvPr>
            <p:ph type="ftr" idx="11"/>
          </p:nvPr>
        </p:nvSpPr>
        <p:spPr/>
        <p:txBody>
          <a:bodyPr/>
          <a:lstStyle/>
          <a:p>
            <a:r>
              <a:rPr lang="id-ID"/>
              <a:t>2028/08/30 TeVPA 2026 @Tendo, Yamagata</a:t>
            </a:r>
            <a:endParaRPr lang="id-ID" dirty="0"/>
          </a:p>
        </p:txBody>
      </p:sp>
      <p:sp>
        <p:nvSpPr>
          <p:cNvPr id="114" name="スライド番号プレースホルダー 113">
            <a:extLst>
              <a:ext uri="{FF2B5EF4-FFF2-40B4-BE49-F238E27FC236}">
                <a16:creationId xmlns:a16="http://schemas.microsoft.com/office/drawing/2014/main" id="{1F235923-B41C-8DE6-D915-A095A764487A}"/>
              </a:ext>
            </a:extLst>
          </p:cNvPr>
          <p:cNvSpPr>
            <a:spLocks noGrp="1"/>
          </p:cNvSpPr>
          <p:nvPr>
            <p:ph type="sldNum" idx="12"/>
          </p:nvPr>
        </p:nvSpPr>
        <p:spPr/>
        <p:txBody>
          <a:bodyPr/>
          <a:lstStyle/>
          <a:p>
            <a:fld id="{FC2FC132-48E3-EF4C-881B-428E46D600FB}" type="slidenum">
              <a:rPr lang="en-US" altLang="ja-FR" smtClean="0"/>
              <a:t>20</a:t>
            </a:fld>
            <a:endParaRPr lang="ja-FR" altLang="en-US" dirty="0"/>
          </a:p>
        </p:txBody>
      </p:sp>
    </p:spTree>
    <p:extLst>
      <p:ext uri="{BB962C8B-B14F-4D97-AF65-F5344CB8AC3E}">
        <p14:creationId xmlns:p14="http://schemas.microsoft.com/office/powerpoint/2010/main" val="2639208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0B905-1003-7847-FC80-C2409B94AA62}"/>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E3A6A84D-DA4D-F3DE-DB78-96017DF7BCBF}"/>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altLang="ja-FR" sz="3600" b="1" dirty="0">
                <a:solidFill>
                  <a:srgbClr val="0B2A3B"/>
                </a:solidFill>
                <a:latin typeface="Bell MT" panose="02020503060305020303" pitchFamily="18" charset="0"/>
              </a:rPr>
              <a:t>Collapsar SN and shock breakout</a:t>
            </a:r>
            <a:endParaRPr sz="3600" b="1" dirty="0">
              <a:solidFill>
                <a:srgbClr val="0B2A3B"/>
              </a:solidFill>
              <a:latin typeface="Bell MT" panose="02020503060305020303" pitchFamily="18" charset="0"/>
            </a:endParaRPr>
          </a:p>
        </p:txBody>
      </p:sp>
      <p:sp>
        <p:nvSpPr>
          <p:cNvPr id="5" name="正方形/長方形 4">
            <a:extLst>
              <a:ext uri="{FF2B5EF4-FFF2-40B4-BE49-F238E27FC236}">
                <a16:creationId xmlns:a16="http://schemas.microsoft.com/office/drawing/2014/main" id="{353A4DA7-9077-44F3-A1AC-0F9455FF69A8}"/>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1" name="図 10" descr="A surge of light at the birth of a supernova | Nature">
            <a:extLst>
              <a:ext uri="{FF2B5EF4-FFF2-40B4-BE49-F238E27FC236}">
                <a16:creationId xmlns:a16="http://schemas.microsoft.com/office/drawing/2014/main" id="{908608F3-0F36-22B5-B38B-AB7CE508470A}"/>
              </a:ext>
            </a:extLst>
          </p:cNvPr>
          <p:cNvPicPr>
            <a:picLocks noChangeAspect="1"/>
          </p:cNvPicPr>
          <p:nvPr/>
        </p:nvPicPr>
        <p:blipFill>
          <a:blip r:embed="rId3"/>
          <a:stretch>
            <a:fillRect/>
          </a:stretch>
        </p:blipFill>
        <p:spPr>
          <a:xfrm>
            <a:off x="212513" y="1259154"/>
            <a:ext cx="3872824" cy="3861332"/>
          </a:xfrm>
          <a:prstGeom prst="rect">
            <a:avLst/>
          </a:prstGeom>
        </p:spPr>
      </p:pic>
      <p:sp>
        <p:nvSpPr>
          <p:cNvPr id="62" name="テキスト ボックス 61">
            <a:extLst>
              <a:ext uri="{FF2B5EF4-FFF2-40B4-BE49-F238E27FC236}">
                <a16:creationId xmlns:a16="http://schemas.microsoft.com/office/drawing/2014/main" id="{FD8B64EA-A74D-382D-8E96-553D5C032A3D}"/>
              </a:ext>
            </a:extLst>
          </p:cNvPr>
          <p:cNvSpPr txBox="1"/>
          <p:nvPr/>
        </p:nvSpPr>
        <p:spPr>
          <a:xfrm>
            <a:off x="-3835" y="805506"/>
            <a:ext cx="1907375" cy="461665"/>
          </a:xfrm>
          <a:prstGeom prst="rect">
            <a:avLst/>
          </a:prstGeom>
          <a:noFill/>
        </p:spPr>
        <p:txBody>
          <a:bodyPr wrap="square">
            <a:spAutoFit/>
          </a:bodyPr>
          <a:lstStyle/>
          <a:p>
            <a:r>
              <a:rPr lang="ja-FR" altLang="ja-FR" sz="2400" dirty="0"/>
              <a:t>SN 2016gkg</a:t>
            </a:r>
            <a:r>
              <a:rPr lang="en-US" altLang="ja-FR" sz="2400" dirty="0"/>
              <a:t> </a:t>
            </a:r>
            <a:endParaRPr lang="ja-FR" altLang="en-US" sz="2400" dirty="0"/>
          </a:p>
        </p:txBody>
      </p:sp>
      <p:grpSp>
        <p:nvGrpSpPr>
          <p:cNvPr id="108" name="グループ化 107">
            <a:extLst>
              <a:ext uri="{FF2B5EF4-FFF2-40B4-BE49-F238E27FC236}">
                <a16:creationId xmlns:a16="http://schemas.microsoft.com/office/drawing/2014/main" id="{0666FC6D-4255-B0C4-2B36-B13E2B905431}"/>
              </a:ext>
            </a:extLst>
          </p:cNvPr>
          <p:cNvGrpSpPr/>
          <p:nvPr/>
        </p:nvGrpSpPr>
        <p:grpSpPr>
          <a:xfrm>
            <a:off x="4470997" y="820520"/>
            <a:ext cx="5540166" cy="1421136"/>
            <a:chOff x="4470997" y="820520"/>
            <a:chExt cx="5540166" cy="1421136"/>
          </a:xfrm>
        </p:grpSpPr>
        <p:sp>
          <p:nvSpPr>
            <p:cNvPr id="65" name="テキスト ボックス 64">
              <a:extLst>
                <a:ext uri="{FF2B5EF4-FFF2-40B4-BE49-F238E27FC236}">
                  <a16:creationId xmlns:a16="http://schemas.microsoft.com/office/drawing/2014/main" id="{CFC0D158-AECF-FE7C-384E-4F48F86B2972}"/>
                </a:ext>
              </a:extLst>
            </p:cNvPr>
            <p:cNvSpPr txBox="1"/>
            <p:nvPr/>
          </p:nvSpPr>
          <p:spPr>
            <a:xfrm>
              <a:off x="6287775" y="820520"/>
              <a:ext cx="425116" cy="369332"/>
            </a:xfrm>
            <a:prstGeom prst="rect">
              <a:avLst/>
            </a:prstGeom>
            <a:noFill/>
            <a:ln>
              <a:solidFill>
                <a:schemeClr val="tx1"/>
              </a:solidFill>
            </a:ln>
          </p:spPr>
          <p:txBody>
            <a:bodyPr wrap="none" rtlCol="0">
              <a:spAutoFit/>
            </a:bodyPr>
            <a:lstStyle/>
            <a:p>
              <a:r>
                <a:rPr kumimoji="1" lang="en-US" altLang="ja-FR" dirty="0"/>
                <a:t>T0</a:t>
              </a:r>
              <a:endParaRPr kumimoji="1" lang="ja-FR" altLang="en-US" dirty="0"/>
            </a:p>
          </p:txBody>
        </p:sp>
        <p:sp>
          <p:nvSpPr>
            <p:cNvPr id="78" name="テキスト ボックス 77">
              <a:extLst>
                <a:ext uri="{FF2B5EF4-FFF2-40B4-BE49-F238E27FC236}">
                  <a16:creationId xmlns:a16="http://schemas.microsoft.com/office/drawing/2014/main" id="{9278F59B-411C-30A6-88E8-8943AF164E66}"/>
                </a:ext>
              </a:extLst>
            </p:cNvPr>
            <p:cNvSpPr txBox="1"/>
            <p:nvPr/>
          </p:nvSpPr>
          <p:spPr>
            <a:xfrm>
              <a:off x="5963113" y="1700666"/>
              <a:ext cx="2287293" cy="369332"/>
            </a:xfrm>
            <a:prstGeom prst="rect">
              <a:avLst/>
            </a:prstGeom>
            <a:noFill/>
            <a:ln>
              <a:noFill/>
            </a:ln>
          </p:spPr>
          <p:txBody>
            <a:bodyPr wrap="none" rtlCol="0">
              <a:spAutoFit/>
            </a:bodyPr>
            <a:lstStyle/>
            <a:p>
              <a:r>
                <a:rPr lang="ja-FR" altLang="ja-FR" b="1" dirty="0">
                  <a:solidFill>
                    <a:srgbClr val="FF0000"/>
                  </a:solidFill>
                </a:rPr>
                <a:t>MeV neutrinos </a:t>
              </a:r>
              <a:r>
                <a:rPr lang="ja-FR" altLang="ja-FR" b="1" dirty="0"/>
                <a:t>+ </a:t>
              </a:r>
              <a:r>
                <a:rPr lang="ja-FR" altLang="ja-FR" b="1" dirty="0">
                  <a:solidFill>
                    <a:schemeClr val="accent1"/>
                  </a:solidFill>
                </a:rPr>
                <a:t>GW</a:t>
              </a:r>
            </a:p>
          </p:txBody>
        </p:sp>
        <p:grpSp>
          <p:nvGrpSpPr>
            <p:cNvPr id="93" name="グループ化 92">
              <a:extLst>
                <a:ext uri="{FF2B5EF4-FFF2-40B4-BE49-F238E27FC236}">
                  <a16:creationId xmlns:a16="http://schemas.microsoft.com/office/drawing/2014/main" id="{A0E5A7CF-F45F-5DBD-AEBA-FBC978CC8EE9}"/>
                </a:ext>
              </a:extLst>
            </p:cNvPr>
            <p:cNvGrpSpPr/>
            <p:nvPr/>
          </p:nvGrpSpPr>
          <p:grpSpPr>
            <a:xfrm>
              <a:off x="4470997" y="923039"/>
              <a:ext cx="1787038" cy="1318617"/>
              <a:chOff x="8849453" y="3612708"/>
              <a:chExt cx="2607361" cy="1923916"/>
            </a:xfrm>
          </p:grpSpPr>
          <p:sp>
            <p:nvSpPr>
              <p:cNvPr id="68" name="円/楕円 67">
                <a:extLst>
                  <a:ext uri="{FF2B5EF4-FFF2-40B4-BE49-F238E27FC236}">
                    <a16:creationId xmlns:a16="http://schemas.microsoft.com/office/drawing/2014/main" id="{6BAE92A0-8F14-06EC-B352-9A2FF42B929A}"/>
                  </a:ext>
                </a:extLst>
              </p:cNvPr>
              <p:cNvSpPr/>
              <p:nvPr/>
            </p:nvSpPr>
            <p:spPr>
              <a:xfrm>
                <a:off x="9601595" y="3960189"/>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9" name="円/楕円 68">
                <a:extLst>
                  <a:ext uri="{FF2B5EF4-FFF2-40B4-BE49-F238E27FC236}">
                    <a16:creationId xmlns:a16="http://schemas.microsoft.com/office/drawing/2014/main" id="{7FC31509-A459-651C-42CE-D3545EE0E53D}"/>
                  </a:ext>
                </a:extLst>
              </p:cNvPr>
              <p:cNvSpPr/>
              <p:nvPr/>
            </p:nvSpPr>
            <p:spPr>
              <a:xfrm>
                <a:off x="9978718" y="4328406"/>
                <a:ext cx="443376" cy="443376"/>
              </a:xfrm>
              <a:prstGeom prst="ellipse">
                <a:avLst/>
              </a:prstGeom>
              <a:gradFill flip="none" rotWithShape="1">
                <a:gsLst>
                  <a:gs pos="100000">
                    <a:srgbClr val="FF7A68"/>
                  </a:gs>
                  <a:gs pos="50000">
                    <a:srgbClr val="FFBA9E"/>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0" name="右矢印 69">
                <a:extLst>
                  <a:ext uri="{FF2B5EF4-FFF2-40B4-BE49-F238E27FC236}">
                    <a16:creationId xmlns:a16="http://schemas.microsoft.com/office/drawing/2014/main" id="{474219D5-BE7C-85DE-1879-981DC7F77E31}"/>
                  </a:ext>
                </a:extLst>
              </p:cNvPr>
              <p:cNvSpPr/>
              <p:nvPr/>
            </p:nvSpPr>
            <p:spPr>
              <a:xfrm rot="16200000" flipH="1">
                <a:off x="10052260" y="4071867"/>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9" name="右矢印 78">
                <a:extLst>
                  <a:ext uri="{FF2B5EF4-FFF2-40B4-BE49-F238E27FC236}">
                    <a16:creationId xmlns:a16="http://schemas.microsoft.com/office/drawing/2014/main" id="{FA4A2D68-BDAB-DF84-3E83-8CCC99454196}"/>
                  </a:ext>
                </a:extLst>
              </p:cNvPr>
              <p:cNvSpPr/>
              <p:nvPr/>
            </p:nvSpPr>
            <p:spPr>
              <a:xfrm rot="10800000" flipH="1">
                <a:off x="9664331" y="4460709"/>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0" name="右矢印 79">
                <a:extLst>
                  <a:ext uri="{FF2B5EF4-FFF2-40B4-BE49-F238E27FC236}">
                    <a16:creationId xmlns:a16="http://schemas.microsoft.com/office/drawing/2014/main" id="{855F6941-630A-307E-FA41-99B1A3AAA2A5}"/>
                  </a:ext>
                </a:extLst>
              </p:cNvPr>
              <p:cNvSpPr/>
              <p:nvPr/>
            </p:nvSpPr>
            <p:spPr>
              <a:xfrm rot="5400000" flipH="1">
                <a:off x="10052260" y="4849643"/>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1" name="右矢印 80">
                <a:extLst>
                  <a:ext uri="{FF2B5EF4-FFF2-40B4-BE49-F238E27FC236}">
                    <a16:creationId xmlns:a16="http://schemas.microsoft.com/office/drawing/2014/main" id="{334A09D6-C9CE-EB09-CA2D-BAD4AC4C494A}"/>
                  </a:ext>
                </a:extLst>
              </p:cNvPr>
              <p:cNvSpPr/>
              <p:nvPr/>
            </p:nvSpPr>
            <p:spPr>
              <a:xfrm flipH="1">
                <a:off x="10455705" y="4450391"/>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87" name="グループ化 86">
                <a:extLst>
                  <a:ext uri="{FF2B5EF4-FFF2-40B4-BE49-F238E27FC236}">
                    <a16:creationId xmlns:a16="http://schemas.microsoft.com/office/drawing/2014/main" id="{0D9BDC18-2DBD-E659-38A8-FC02817113B4}"/>
                  </a:ext>
                </a:extLst>
              </p:cNvPr>
              <p:cNvGrpSpPr/>
              <p:nvPr/>
            </p:nvGrpSpPr>
            <p:grpSpPr>
              <a:xfrm>
                <a:off x="10242684" y="3612708"/>
                <a:ext cx="1214130" cy="1630397"/>
                <a:chOff x="10242684" y="3612708"/>
                <a:chExt cx="1214130" cy="1630397"/>
              </a:xfrm>
            </p:grpSpPr>
            <p:sp>
              <p:nvSpPr>
                <p:cNvPr id="82" name="円弧 81">
                  <a:extLst>
                    <a:ext uri="{FF2B5EF4-FFF2-40B4-BE49-F238E27FC236}">
                      <a16:creationId xmlns:a16="http://schemas.microsoft.com/office/drawing/2014/main" id="{DAE0E138-1427-50B2-BAF0-2BA0D0D50300}"/>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3" name="円弧 82">
                  <a:extLst>
                    <a:ext uri="{FF2B5EF4-FFF2-40B4-BE49-F238E27FC236}">
                      <a16:creationId xmlns:a16="http://schemas.microsoft.com/office/drawing/2014/main" id="{AFFCC70A-0211-37E2-E0D7-B1B2B30B9F19}"/>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dirty="0"/>
                </a:p>
              </p:txBody>
            </p:sp>
            <p:sp>
              <p:nvSpPr>
                <p:cNvPr id="84" name="円弧 83">
                  <a:extLst>
                    <a:ext uri="{FF2B5EF4-FFF2-40B4-BE49-F238E27FC236}">
                      <a16:creationId xmlns:a16="http://schemas.microsoft.com/office/drawing/2014/main" id="{6C58D48E-9BD6-E77B-9484-86750A9B5EB8}"/>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5" name="フリーフォーム 84">
                  <a:extLst>
                    <a:ext uri="{FF2B5EF4-FFF2-40B4-BE49-F238E27FC236}">
                      <a16:creationId xmlns:a16="http://schemas.microsoft.com/office/drawing/2014/main" id="{09870B54-AA62-DA72-DFD9-AAA9ACEBB1CB}"/>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grpSp>
          <p:grpSp>
            <p:nvGrpSpPr>
              <p:cNvPr id="88" name="グループ化 87">
                <a:extLst>
                  <a:ext uri="{FF2B5EF4-FFF2-40B4-BE49-F238E27FC236}">
                    <a16:creationId xmlns:a16="http://schemas.microsoft.com/office/drawing/2014/main" id="{FAC78FDB-B528-0864-5617-6106F26F19E2}"/>
                  </a:ext>
                </a:extLst>
              </p:cNvPr>
              <p:cNvGrpSpPr/>
              <p:nvPr/>
            </p:nvGrpSpPr>
            <p:grpSpPr>
              <a:xfrm rot="10324910">
                <a:off x="8849453" y="3906227"/>
                <a:ext cx="1214130" cy="1630397"/>
                <a:chOff x="10242684" y="3612708"/>
                <a:chExt cx="1214130" cy="1630397"/>
              </a:xfrm>
            </p:grpSpPr>
            <p:sp>
              <p:nvSpPr>
                <p:cNvPr id="89" name="円弧 88">
                  <a:extLst>
                    <a:ext uri="{FF2B5EF4-FFF2-40B4-BE49-F238E27FC236}">
                      <a16:creationId xmlns:a16="http://schemas.microsoft.com/office/drawing/2014/main" id="{29C1F59E-BD7C-FE86-C539-3A70468690B2}"/>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0" name="円弧 89">
                  <a:extLst>
                    <a:ext uri="{FF2B5EF4-FFF2-40B4-BE49-F238E27FC236}">
                      <a16:creationId xmlns:a16="http://schemas.microsoft.com/office/drawing/2014/main" id="{4A5F9FBB-1DB6-0F2D-52D7-BC5F42B3F3FD}"/>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1" name="円弧 90">
                  <a:extLst>
                    <a:ext uri="{FF2B5EF4-FFF2-40B4-BE49-F238E27FC236}">
                      <a16:creationId xmlns:a16="http://schemas.microsoft.com/office/drawing/2014/main" id="{91744940-5043-DA73-4F81-0F1D42898565}"/>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2" name="フリーフォーム 91">
                  <a:extLst>
                    <a:ext uri="{FF2B5EF4-FFF2-40B4-BE49-F238E27FC236}">
                      <a16:creationId xmlns:a16="http://schemas.microsoft.com/office/drawing/2014/main" id="{EC5279A9-79FF-8D5B-69BA-7B571DA4AD01}"/>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grpSp>
        <p:sp>
          <p:nvSpPr>
            <p:cNvPr id="95" name="テキスト ボックス 94">
              <a:extLst>
                <a:ext uri="{FF2B5EF4-FFF2-40B4-BE49-F238E27FC236}">
                  <a16:creationId xmlns:a16="http://schemas.microsoft.com/office/drawing/2014/main" id="{6F9FF22B-2121-8B45-32BB-9B23D2DCD06E}"/>
                </a:ext>
              </a:extLst>
            </p:cNvPr>
            <p:cNvSpPr txBox="1"/>
            <p:nvPr/>
          </p:nvSpPr>
          <p:spPr>
            <a:xfrm>
              <a:off x="6780370" y="934194"/>
              <a:ext cx="3230793" cy="707886"/>
            </a:xfrm>
            <a:prstGeom prst="rect">
              <a:avLst/>
            </a:prstGeom>
            <a:noFill/>
          </p:spPr>
          <p:txBody>
            <a:bodyPr wrap="square">
              <a:spAutoFit/>
            </a:bodyPr>
            <a:lstStyle/>
            <a:p>
              <a:pPr>
                <a:buNone/>
              </a:pPr>
              <a:r>
                <a:rPr lang="ja-FR" altLang="ja-FR" sz="2000" b="1" dirty="0">
                  <a:solidFill>
                    <a:srgbClr val="002060"/>
                  </a:solidFill>
                </a:rPr>
                <a:t>Core collapse and compact-object formation</a:t>
              </a:r>
            </a:p>
          </p:txBody>
        </p:sp>
      </p:grpSp>
      <p:sp>
        <p:nvSpPr>
          <p:cNvPr id="97" name="テキスト ボックス 96">
            <a:extLst>
              <a:ext uri="{FF2B5EF4-FFF2-40B4-BE49-F238E27FC236}">
                <a16:creationId xmlns:a16="http://schemas.microsoft.com/office/drawing/2014/main" id="{A2FB4480-DEC0-9650-7222-988507E7ED82}"/>
              </a:ext>
            </a:extLst>
          </p:cNvPr>
          <p:cNvSpPr txBox="1"/>
          <p:nvPr/>
        </p:nvSpPr>
        <p:spPr>
          <a:xfrm>
            <a:off x="2067395" y="5171284"/>
            <a:ext cx="2120857" cy="369332"/>
          </a:xfrm>
          <a:prstGeom prst="rect">
            <a:avLst/>
          </a:prstGeom>
          <a:noFill/>
        </p:spPr>
        <p:txBody>
          <a:bodyPr wrap="square">
            <a:spAutoFit/>
          </a:bodyPr>
          <a:lstStyle/>
          <a:p>
            <a:r>
              <a:rPr lang="ja-FR" altLang="ja-FR" dirty="0"/>
              <a:t>Bersten</a:t>
            </a:r>
            <a:r>
              <a:rPr lang="en-US" altLang="ja-FR" dirty="0"/>
              <a:t> et al. 2025</a:t>
            </a:r>
            <a:endParaRPr lang="ja-FR" altLang="en-US" dirty="0"/>
          </a:p>
        </p:txBody>
      </p:sp>
      <p:grpSp>
        <p:nvGrpSpPr>
          <p:cNvPr id="109" name="グループ化 108">
            <a:extLst>
              <a:ext uri="{FF2B5EF4-FFF2-40B4-BE49-F238E27FC236}">
                <a16:creationId xmlns:a16="http://schemas.microsoft.com/office/drawing/2014/main" id="{1A3BF383-15B8-6BE1-CB21-AC2507846444}"/>
              </a:ext>
            </a:extLst>
          </p:cNvPr>
          <p:cNvGrpSpPr/>
          <p:nvPr/>
        </p:nvGrpSpPr>
        <p:grpSpPr>
          <a:xfrm>
            <a:off x="4663468" y="2414262"/>
            <a:ext cx="8136414" cy="1373504"/>
            <a:chOff x="4663468" y="2414262"/>
            <a:chExt cx="8136414" cy="1373504"/>
          </a:xfrm>
        </p:grpSpPr>
        <p:grpSp>
          <p:nvGrpSpPr>
            <p:cNvPr id="63" name="グループ化 62">
              <a:extLst>
                <a:ext uri="{FF2B5EF4-FFF2-40B4-BE49-F238E27FC236}">
                  <a16:creationId xmlns:a16="http://schemas.microsoft.com/office/drawing/2014/main" id="{538FE8D8-E226-5C2A-DBB1-7BC5B310B314}"/>
                </a:ext>
              </a:extLst>
            </p:cNvPr>
            <p:cNvGrpSpPr/>
            <p:nvPr/>
          </p:nvGrpSpPr>
          <p:grpSpPr>
            <a:xfrm>
              <a:off x="4663468" y="2414262"/>
              <a:ext cx="3223235" cy="1373504"/>
              <a:chOff x="4627914" y="948217"/>
              <a:chExt cx="5592393" cy="2383063"/>
            </a:xfrm>
          </p:grpSpPr>
          <p:sp>
            <p:nvSpPr>
              <p:cNvPr id="21" name="円/楕円 20">
                <a:extLst>
                  <a:ext uri="{FF2B5EF4-FFF2-40B4-BE49-F238E27FC236}">
                    <a16:creationId xmlns:a16="http://schemas.microsoft.com/office/drawing/2014/main" id="{8922B14E-F1B8-46C1-902B-1DAF8A0C9C95}"/>
                  </a:ext>
                </a:extLst>
              </p:cNvPr>
              <p:cNvSpPr/>
              <p:nvPr/>
            </p:nvSpPr>
            <p:spPr>
              <a:xfrm>
                <a:off x="5311088" y="1205169"/>
                <a:ext cx="1292625" cy="1292625"/>
              </a:xfrm>
              <a:prstGeom prst="ellipse">
                <a:avLst/>
              </a:prstGeom>
              <a:gradFill flip="none" rotWithShape="1">
                <a:gsLst>
                  <a:gs pos="14000">
                    <a:schemeClr val="bg1"/>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0" name="円/楕円 29">
                <a:extLst>
                  <a:ext uri="{FF2B5EF4-FFF2-40B4-BE49-F238E27FC236}">
                    <a16:creationId xmlns:a16="http://schemas.microsoft.com/office/drawing/2014/main" id="{45387C17-888C-D83C-8BB8-F462882C9552}"/>
                  </a:ext>
                </a:extLst>
              </p:cNvPr>
              <p:cNvSpPr/>
              <p:nvPr/>
            </p:nvSpPr>
            <p:spPr>
              <a:xfrm>
                <a:off x="5359211" y="1250333"/>
                <a:ext cx="1192672" cy="1192671"/>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22" name="円/楕円 21">
                <a:extLst>
                  <a:ext uri="{FF2B5EF4-FFF2-40B4-BE49-F238E27FC236}">
                    <a16:creationId xmlns:a16="http://schemas.microsoft.com/office/drawing/2014/main" id="{7D8E3F81-DA62-7006-0A13-39885443F663}"/>
                  </a:ext>
                </a:extLst>
              </p:cNvPr>
              <p:cNvSpPr/>
              <p:nvPr/>
            </p:nvSpPr>
            <p:spPr>
              <a:xfrm>
                <a:off x="5598073" y="1488198"/>
                <a:ext cx="718654" cy="718654"/>
              </a:xfrm>
              <a:prstGeom prst="ellipse">
                <a:avLst/>
              </a:prstGeom>
              <a:gradFill flip="none" rotWithShape="1">
                <a:gsLst>
                  <a:gs pos="100000">
                    <a:srgbClr val="FF0000"/>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4" name="右矢印 23">
                <a:extLst>
                  <a:ext uri="{FF2B5EF4-FFF2-40B4-BE49-F238E27FC236}">
                    <a16:creationId xmlns:a16="http://schemas.microsoft.com/office/drawing/2014/main" id="{B10D1A6B-6C82-878E-ABDF-894D402ACF7A}"/>
                  </a:ext>
                </a:extLst>
              </p:cNvPr>
              <p:cNvSpPr/>
              <p:nvPr/>
            </p:nvSpPr>
            <p:spPr>
              <a:xfrm rot="16200000">
                <a:off x="5766378" y="105590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7" name="右矢印 26">
                <a:extLst>
                  <a:ext uri="{FF2B5EF4-FFF2-40B4-BE49-F238E27FC236}">
                    <a16:creationId xmlns:a16="http://schemas.microsoft.com/office/drawing/2014/main" id="{354674A7-D84F-0C28-FCAC-0E43CB798F1A}"/>
                  </a:ext>
                </a:extLst>
              </p:cNvPr>
              <p:cNvSpPr/>
              <p:nvPr/>
            </p:nvSpPr>
            <p:spPr>
              <a:xfrm rot="16200000" flipH="1">
                <a:off x="5766378" y="2501575"/>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右矢印 27">
                <a:extLst>
                  <a:ext uri="{FF2B5EF4-FFF2-40B4-BE49-F238E27FC236}">
                    <a16:creationId xmlns:a16="http://schemas.microsoft.com/office/drawing/2014/main" id="{CEAB377E-728D-1ACB-9433-5F8302A28AB7}"/>
                  </a:ext>
                </a:extLst>
              </p:cNvPr>
              <p:cNvSpPr/>
              <p:nvPr/>
            </p:nvSpPr>
            <p:spPr>
              <a:xfrm rot="10800000" flipH="1">
                <a:off x="6503760" y="172034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9" name="右矢印 28">
                <a:extLst>
                  <a:ext uri="{FF2B5EF4-FFF2-40B4-BE49-F238E27FC236}">
                    <a16:creationId xmlns:a16="http://schemas.microsoft.com/office/drawing/2014/main" id="{247FC572-E6DD-62B2-6F4A-D663E63A1EEA}"/>
                  </a:ext>
                </a:extLst>
              </p:cNvPr>
              <p:cNvSpPr/>
              <p:nvPr/>
            </p:nvSpPr>
            <p:spPr>
              <a:xfrm flipH="1">
                <a:off x="5016093" y="1764193"/>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1" name="フリーフォーム 30">
                <a:extLst>
                  <a:ext uri="{FF2B5EF4-FFF2-40B4-BE49-F238E27FC236}">
                    <a16:creationId xmlns:a16="http://schemas.microsoft.com/office/drawing/2014/main" id="{BF1016EF-AA2C-445A-3871-8C4C42F2D4B7}"/>
                  </a:ext>
                </a:extLst>
              </p:cNvPr>
              <p:cNvSpPr/>
              <p:nvPr/>
            </p:nvSpPr>
            <p:spPr>
              <a:xfrm rot="19695828">
                <a:off x="6482051" y="119609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7030A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2" name="フリーフォーム 31">
                <a:extLst>
                  <a:ext uri="{FF2B5EF4-FFF2-40B4-BE49-F238E27FC236}">
                    <a16:creationId xmlns:a16="http://schemas.microsoft.com/office/drawing/2014/main" id="{E30CCB9A-8FA3-2876-7880-98AFAB6A9F34}"/>
                  </a:ext>
                </a:extLst>
              </p:cNvPr>
              <p:cNvSpPr/>
              <p:nvPr/>
            </p:nvSpPr>
            <p:spPr>
              <a:xfrm rot="2413638">
                <a:off x="6468650" y="246930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3" name="フリーフォーム 32">
                <a:extLst>
                  <a:ext uri="{FF2B5EF4-FFF2-40B4-BE49-F238E27FC236}">
                    <a16:creationId xmlns:a16="http://schemas.microsoft.com/office/drawing/2014/main" id="{643E6512-206F-FC61-E8D2-7328177D4308}"/>
                  </a:ext>
                </a:extLst>
              </p:cNvPr>
              <p:cNvSpPr/>
              <p:nvPr/>
            </p:nvSpPr>
            <p:spPr>
              <a:xfrm rot="8150616">
                <a:off x="4678633" y="2480973"/>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4" name="フリーフォーム 33">
                <a:extLst>
                  <a:ext uri="{FF2B5EF4-FFF2-40B4-BE49-F238E27FC236}">
                    <a16:creationId xmlns:a16="http://schemas.microsoft.com/office/drawing/2014/main" id="{C36B3B55-5A2A-F2E7-9154-9CF2324A3A2D}"/>
                  </a:ext>
                </a:extLst>
              </p:cNvPr>
              <p:cNvSpPr/>
              <p:nvPr/>
            </p:nvSpPr>
            <p:spPr>
              <a:xfrm rot="12393421">
                <a:off x="4627914" y="1248280"/>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5" name="テキスト ボックス 34">
                <a:extLst>
                  <a:ext uri="{FF2B5EF4-FFF2-40B4-BE49-F238E27FC236}">
                    <a16:creationId xmlns:a16="http://schemas.microsoft.com/office/drawing/2014/main" id="{56D475EF-E7E1-49E2-4D34-7F56486D2ED2}"/>
                  </a:ext>
                </a:extLst>
              </p:cNvPr>
              <p:cNvSpPr txBox="1"/>
              <p:nvPr/>
            </p:nvSpPr>
            <p:spPr>
              <a:xfrm>
                <a:off x="7051496" y="2690480"/>
                <a:ext cx="3168811" cy="640800"/>
              </a:xfrm>
              <a:prstGeom prst="rect">
                <a:avLst/>
              </a:prstGeom>
              <a:noFill/>
            </p:spPr>
            <p:txBody>
              <a:bodyPr wrap="square" rtlCol="0">
                <a:spAutoFit/>
              </a:bodyPr>
              <a:lstStyle/>
              <a:p>
                <a:r>
                  <a:rPr kumimoji="1" lang="en-US" altLang="ja-FR" b="1" dirty="0">
                    <a:solidFill>
                      <a:srgbClr val="893FC2"/>
                    </a:solidFill>
                  </a:rPr>
                  <a:t>soft X-ray, EUV</a:t>
                </a:r>
                <a:endParaRPr kumimoji="1" lang="ja-FR" altLang="en-US" b="1" dirty="0">
                  <a:solidFill>
                    <a:srgbClr val="893FC2"/>
                  </a:solidFill>
                </a:endParaRPr>
              </a:p>
            </p:txBody>
          </p:sp>
        </p:grpSp>
        <p:sp>
          <p:nvSpPr>
            <p:cNvPr id="66" name="テキスト ボックス 65">
              <a:extLst>
                <a:ext uri="{FF2B5EF4-FFF2-40B4-BE49-F238E27FC236}">
                  <a16:creationId xmlns:a16="http://schemas.microsoft.com/office/drawing/2014/main" id="{A3889D67-9697-A6AE-B6E7-E0D9D1A1F6A0}"/>
                </a:ext>
              </a:extLst>
            </p:cNvPr>
            <p:cNvSpPr txBox="1"/>
            <p:nvPr/>
          </p:nvSpPr>
          <p:spPr>
            <a:xfrm>
              <a:off x="6276370" y="2434077"/>
              <a:ext cx="2255554" cy="369332"/>
            </a:xfrm>
            <a:prstGeom prst="rect">
              <a:avLst/>
            </a:prstGeom>
            <a:noFill/>
            <a:ln>
              <a:solidFill>
                <a:schemeClr val="tx1"/>
              </a:solidFill>
            </a:ln>
          </p:spPr>
          <p:txBody>
            <a:bodyPr wrap="none" rtlCol="0">
              <a:spAutoFit/>
            </a:bodyPr>
            <a:lstStyle/>
            <a:p>
              <a:r>
                <a:rPr kumimoji="1" lang="en-US" altLang="ja-FR" dirty="0"/>
                <a:t>T0+seconds to hours</a:t>
              </a:r>
              <a:endParaRPr kumimoji="1" lang="ja-FR" altLang="en-US" dirty="0"/>
            </a:p>
          </p:txBody>
        </p:sp>
        <p:sp>
          <p:nvSpPr>
            <p:cNvPr id="99" name="テキスト ボックス 98">
              <a:extLst>
                <a:ext uri="{FF2B5EF4-FFF2-40B4-BE49-F238E27FC236}">
                  <a16:creationId xmlns:a16="http://schemas.microsoft.com/office/drawing/2014/main" id="{F5C204CA-354A-A4AE-B803-998E7DCFD4EA}"/>
                </a:ext>
              </a:extLst>
            </p:cNvPr>
            <p:cNvSpPr txBox="1"/>
            <p:nvPr/>
          </p:nvSpPr>
          <p:spPr>
            <a:xfrm>
              <a:off x="7065212" y="2912070"/>
              <a:ext cx="5734670" cy="461665"/>
            </a:xfrm>
            <a:prstGeom prst="rect">
              <a:avLst/>
            </a:prstGeom>
            <a:noFill/>
          </p:spPr>
          <p:txBody>
            <a:bodyPr wrap="square">
              <a:spAutoFit/>
            </a:bodyPr>
            <a:lstStyle/>
            <a:p>
              <a:r>
                <a:rPr lang="ja-FR" altLang="ja-FR" sz="2400" b="1" dirty="0">
                  <a:solidFill>
                    <a:srgbClr val="FF0000"/>
                  </a:solidFill>
                  <a:highlight>
                    <a:srgbClr val="FFFF00"/>
                  </a:highlight>
                </a:rPr>
                <a:t>Shock breakout</a:t>
              </a:r>
              <a:r>
                <a:rPr lang="en-US" altLang="ja-FR" sz="2400" b="1" dirty="0">
                  <a:solidFill>
                    <a:srgbClr val="FF0000"/>
                  </a:solidFill>
                  <a:highlight>
                    <a:srgbClr val="FFFF00"/>
                  </a:highlight>
                </a:rPr>
                <a:t> ~100-1000 seconds</a:t>
              </a:r>
              <a:endParaRPr lang="ja-FR" altLang="ja-FR" sz="2400" dirty="0">
                <a:solidFill>
                  <a:srgbClr val="FF0000"/>
                </a:solidFill>
                <a:highlight>
                  <a:srgbClr val="FFFF00"/>
                </a:highlight>
              </a:endParaRPr>
            </a:p>
          </p:txBody>
        </p:sp>
      </p:grpSp>
      <p:sp>
        <p:nvSpPr>
          <p:cNvPr id="2" name="正方形/長方形 1">
            <a:extLst>
              <a:ext uri="{FF2B5EF4-FFF2-40B4-BE49-F238E27FC236}">
                <a16:creationId xmlns:a16="http://schemas.microsoft.com/office/drawing/2014/main" id="{A8FA3F9F-FABA-A5EC-957C-7380998A7E6F}"/>
              </a:ext>
            </a:extLst>
          </p:cNvPr>
          <p:cNvSpPr/>
          <p:nvPr/>
        </p:nvSpPr>
        <p:spPr>
          <a:xfrm>
            <a:off x="638629" y="1504242"/>
            <a:ext cx="812800" cy="315484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 name="フッター プレースホルダー 2">
            <a:extLst>
              <a:ext uri="{FF2B5EF4-FFF2-40B4-BE49-F238E27FC236}">
                <a16:creationId xmlns:a16="http://schemas.microsoft.com/office/drawing/2014/main" id="{32F0F6F5-1921-7EFF-AED6-187850903823}"/>
              </a:ext>
            </a:extLst>
          </p:cNvPr>
          <p:cNvSpPr>
            <a:spLocks noGrp="1"/>
          </p:cNvSpPr>
          <p:nvPr>
            <p:ph type="ftr" idx="11"/>
          </p:nvPr>
        </p:nvSpPr>
        <p:spPr/>
        <p:txBody>
          <a:bodyPr/>
          <a:lstStyle/>
          <a:p>
            <a:r>
              <a:rPr lang="id-ID"/>
              <a:t>2028/08/30 TeVPA 2026 @Tendo, Yamagata</a:t>
            </a:r>
            <a:endParaRPr lang="id-ID" dirty="0"/>
          </a:p>
        </p:txBody>
      </p:sp>
      <p:sp>
        <p:nvSpPr>
          <p:cNvPr id="7" name="スライド番号プレースホルダー 6">
            <a:extLst>
              <a:ext uri="{FF2B5EF4-FFF2-40B4-BE49-F238E27FC236}">
                <a16:creationId xmlns:a16="http://schemas.microsoft.com/office/drawing/2014/main" id="{21094C88-C0D5-ABE9-8C3E-5A1C08358140}"/>
              </a:ext>
            </a:extLst>
          </p:cNvPr>
          <p:cNvSpPr>
            <a:spLocks noGrp="1"/>
          </p:cNvSpPr>
          <p:nvPr>
            <p:ph type="sldNum" idx="12"/>
          </p:nvPr>
        </p:nvSpPr>
        <p:spPr/>
        <p:txBody>
          <a:bodyPr/>
          <a:lstStyle/>
          <a:p>
            <a:fld id="{FC2FC132-48E3-EF4C-881B-428E46D600FB}" type="slidenum">
              <a:rPr lang="en-US" altLang="ja-FR" smtClean="0"/>
              <a:t>21</a:t>
            </a:fld>
            <a:endParaRPr lang="ja-FR" altLang="en-US" dirty="0"/>
          </a:p>
        </p:txBody>
      </p:sp>
    </p:spTree>
    <p:extLst>
      <p:ext uri="{BB962C8B-B14F-4D97-AF65-F5344CB8AC3E}">
        <p14:creationId xmlns:p14="http://schemas.microsoft.com/office/powerpoint/2010/main" val="1497767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02F13-B672-F32D-A3A9-87F203A9DE86}"/>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631A7F59-09E8-C9AB-DEC3-31DA6A355A1B}"/>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altLang="ja-FR" sz="3600" b="1" dirty="0">
                <a:solidFill>
                  <a:srgbClr val="0B2A3B"/>
                </a:solidFill>
                <a:latin typeface="Bell MT" panose="02020503060305020303" pitchFamily="18" charset="0"/>
              </a:rPr>
              <a:t>Collapsar SN and shock breakout</a:t>
            </a:r>
            <a:endParaRPr sz="3600" b="1" dirty="0">
              <a:solidFill>
                <a:srgbClr val="0B2A3B"/>
              </a:solidFill>
              <a:latin typeface="Bell MT" panose="02020503060305020303" pitchFamily="18" charset="0"/>
            </a:endParaRPr>
          </a:p>
        </p:txBody>
      </p:sp>
      <p:sp>
        <p:nvSpPr>
          <p:cNvPr id="5" name="正方形/長方形 4">
            <a:extLst>
              <a:ext uri="{FF2B5EF4-FFF2-40B4-BE49-F238E27FC236}">
                <a16:creationId xmlns:a16="http://schemas.microsoft.com/office/drawing/2014/main" id="{29B183A8-675F-0EB4-9FA5-F16FD70DD71D}"/>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1" name="図 10" descr="A surge of light at the birth of a supernova | Nature">
            <a:extLst>
              <a:ext uri="{FF2B5EF4-FFF2-40B4-BE49-F238E27FC236}">
                <a16:creationId xmlns:a16="http://schemas.microsoft.com/office/drawing/2014/main" id="{292687DE-2C39-6F31-A882-C1FAD4244ADA}"/>
              </a:ext>
            </a:extLst>
          </p:cNvPr>
          <p:cNvPicPr>
            <a:picLocks noChangeAspect="1"/>
          </p:cNvPicPr>
          <p:nvPr/>
        </p:nvPicPr>
        <p:blipFill>
          <a:blip r:embed="rId3"/>
          <a:stretch>
            <a:fillRect/>
          </a:stretch>
        </p:blipFill>
        <p:spPr>
          <a:xfrm>
            <a:off x="212513" y="1259154"/>
            <a:ext cx="3872824" cy="3861332"/>
          </a:xfrm>
          <a:prstGeom prst="rect">
            <a:avLst/>
          </a:prstGeom>
        </p:spPr>
      </p:pic>
      <p:sp>
        <p:nvSpPr>
          <p:cNvPr id="62" name="テキスト ボックス 61">
            <a:extLst>
              <a:ext uri="{FF2B5EF4-FFF2-40B4-BE49-F238E27FC236}">
                <a16:creationId xmlns:a16="http://schemas.microsoft.com/office/drawing/2014/main" id="{CFCDDA95-424E-1990-5DDC-2BC304B4F178}"/>
              </a:ext>
            </a:extLst>
          </p:cNvPr>
          <p:cNvSpPr txBox="1"/>
          <p:nvPr/>
        </p:nvSpPr>
        <p:spPr>
          <a:xfrm>
            <a:off x="-3835" y="805506"/>
            <a:ext cx="1907375" cy="461665"/>
          </a:xfrm>
          <a:prstGeom prst="rect">
            <a:avLst/>
          </a:prstGeom>
          <a:noFill/>
        </p:spPr>
        <p:txBody>
          <a:bodyPr wrap="square">
            <a:spAutoFit/>
          </a:bodyPr>
          <a:lstStyle/>
          <a:p>
            <a:r>
              <a:rPr lang="ja-FR" altLang="ja-FR" sz="2400" dirty="0"/>
              <a:t>SN 2016gkg</a:t>
            </a:r>
            <a:r>
              <a:rPr lang="en-US" altLang="ja-FR" sz="2400" dirty="0"/>
              <a:t> </a:t>
            </a:r>
            <a:endParaRPr lang="ja-FR" altLang="en-US" sz="2400" dirty="0"/>
          </a:p>
        </p:txBody>
      </p:sp>
      <p:grpSp>
        <p:nvGrpSpPr>
          <p:cNvPr id="108" name="グループ化 107">
            <a:extLst>
              <a:ext uri="{FF2B5EF4-FFF2-40B4-BE49-F238E27FC236}">
                <a16:creationId xmlns:a16="http://schemas.microsoft.com/office/drawing/2014/main" id="{2E2282FC-B446-6412-E938-FC1A8EDDC322}"/>
              </a:ext>
            </a:extLst>
          </p:cNvPr>
          <p:cNvGrpSpPr/>
          <p:nvPr/>
        </p:nvGrpSpPr>
        <p:grpSpPr>
          <a:xfrm>
            <a:off x="4470997" y="820520"/>
            <a:ext cx="5540166" cy="1421136"/>
            <a:chOff x="4470997" y="820520"/>
            <a:chExt cx="5540166" cy="1421136"/>
          </a:xfrm>
        </p:grpSpPr>
        <p:sp>
          <p:nvSpPr>
            <p:cNvPr id="65" name="テキスト ボックス 64">
              <a:extLst>
                <a:ext uri="{FF2B5EF4-FFF2-40B4-BE49-F238E27FC236}">
                  <a16:creationId xmlns:a16="http://schemas.microsoft.com/office/drawing/2014/main" id="{2D5507C0-6878-A4BD-22C0-B975BA81EA13}"/>
                </a:ext>
              </a:extLst>
            </p:cNvPr>
            <p:cNvSpPr txBox="1"/>
            <p:nvPr/>
          </p:nvSpPr>
          <p:spPr>
            <a:xfrm>
              <a:off x="6287775" y="820520"/>
              <a:ext cx="425116" cy="369332"/>
            </a:xfrm>
            <a:prstGeom prst="rect">
              <a:avLst/>
            </a:prstGeom>
            <a:noFill/>
            <a:ln>
              <a:solidFill>
                <a:schemeClr val="tx1"/>
              </a:solidFill>
            </a:ln>
          </p:spPr>
          <p:txBody>
            <a:bodyPr wrap="none" rtlCol="0">
              <a:spAutoFit/>
            </a:bodyPr>
            <a:lstStyle/>
            <a:p>
              <a:r>
                <a:rPr kumimoji="1" lang="en-US" altLang="ja-FR" dirty="0"/>
                <a:t>T0</a:t>
              </a:r>
              <a:endParaRPr kumimoji="1" lang="ja-FR" altLang="en-US" dirty="0"/>
            </a:p>
          </p:txBody>
        </p:sp>
        <p:sp>
          <p:nvSpPr>
            <p:cNvPr id="78" name="テキスト ボックス 77">
              <a:extLst>
                <a:ext uri="{FF2B5EF4-FFF2-40B4-BE49-F238E27FC236}">
                  <a16:creationId xmlns:a16="http://schemas.microsoft.com/office/drawing/2014/main" id="{8D43D434-5B2F-20A9-1DF4-656A2A920E5F}"/>
                </a:ext>
              </a:extLst>
            </p:cNvPr>
            <p:cNvSpPr txBox="1"/>
            <p:nvPr/>
          </p:nvSpPr>
          <p:spPr>
            <a:xfrm>
              <a:off x="5963113" y="1700666"/>
              <a:ext cx="2287293" cy="369332"/>
            </a:xfrm>
            <a:prstGeom prst="rect">
              <a:avLst/>
            </a:prstGeom>
            <a:noFill/>
            <a:ln>
              <a:noFill/>
            </a:ln>
          </p:spPr>
          <p:txBody>
            <a:bodyPr wrap="none" rtlCol="0">
              <a:spAutoFit/>
            </a:bodyPr>
            <a:lstStyle/>
            <a:p>
              <a:r>
                <a:rPr lang="ja-FR" altLang="ja-FR" b="1" dirty="0">
                  <a:solidFill>
                    <a:srgbClr val="FF0000"/>
                  </a:solidFill>
                </a:rPr>
                <a:t>MeV neutrinos </a:t>
              </a:r>
              <a:r>
                <a:rPr lang="ja-FR" altLang="ja-FR" b="1" dirty="0"/>
                <a:t>+ </a:t>
              </a:r>
              <a:r>
                <a:rPr lang="ja-FR" altLang="ja-FR" b="1" dirty="0">
                  <a:solidFill>
                    <a:schemeClr val="accent1"/>
                  </a:solidFill>
                </a:rPr>
                <a:t>GW</a:t>
              </a:r>
            </a:p>
          </p:txBody>
        </p:sp>
        <p:grpSp>
          <p:nvGrpSpPr>
            <p:cNvPr id="93" name="グループ化 92">
              <a:extLst>
                <a:ext uri="{FF2B5EF4-FFF2-40B4-BE49-F238E27FC236}">
                  <a16:creationId xmlns:a16="http://schemas.microsoft.com/office/drawing/2014/main" id="{1B645A0B-9C82-2CD1-C2C3-3852891AA41E}"/>
                </a:ext>
              </a:extLst>
            </p:cNvPr>
            <p:cNvGrpSpPr/>
            <p:nvPr/>
          </p:nvGrpSpPr>
          <p:grpSpPr>
            <a:xfrm>
              <a:off x="4470997" y="923039"/>
              <a:ext cx="1787038" cy="1318617"/>
              <a:chOff x="8849453" y="3612708"/>
              <a:chExt cx="2607361" cy="1923916"/>
            </a:xfrm>
          </p:grpSpPr>
          <p:sp>
            <p:nvSpPr>
              <p:cNvPr id="68" name="円/楕円 67">
                <a:extLst>
                  <a:ext uri="{FF2B5EF4-FFF2-40B4-BE49-F238E27FC236}">
                    <a16:creationId xmlns:a16="http://schemas.microsoft.com/office/drawing/2014/main" id="{5BA794B5-3220-40D0-31A6-0E7A870006B4}"/>
                  </a:ext>
                </a:extLst>
              </p:cNvPr>
              <p:cNvSpPr/>
              <p:nvPr/>
            </p:nvSpPr>
            <p:spPr>
              <a:xfrm>
                <a:off x="9601595" y="3960189"/>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9" name="円/楕円 68">
                <a:extLst>
                  <a:ext uri="{FF2B5EF4-FFF2-40B4-BE49-F238E27FC236}">
                    <a16:creationId xmlns:a16="http://schemas.microsoft.com/office/drawing/2014/main" id="{7E879609-5726-2091-F86D-C67436E6EB12}"/>
                  </a:ext>
                </a:extLst>
              </p:cNvPr>
              <p:cNvSpPr/>
              <p:nvPr/>
            </p:nvSpPr>
            <p:spPr>
              <a:xfrm>
                <a:off x="9978718" y="4328406"/>
                <a:ext cx="443376" cy="443376"/>
              </a:xfrm>
              <a:prstGeom prst="ellipse">
                <a:avLst/>
              </a:prstGeom>
              <a:gradFill flip="none" rotWithShape="1">
                <a:gsLst>
                  <a:gs pos="100000">
                    <a:srgbClr val="FF7A68"/>
                  </a:gs>
                  <a:gs pos="50000">
                    <a:srgbClr val="FFBA9E"/>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0" name="右矢印 69">
                <a:extLst>
                  <a:ext uri="{FF2B5EF4-FFF2-40B4-BE49-F238E27FC236}">
                    <a16:creationId xmlns:a16="http://schemas.microsoft.com/office/drawing/2014/main" id="{B926E6EB-2D84-105C-A3DA-B4958BD5B75E}"/>
                  </a:ext>
                </a:extLst>
              </p:cNvPr>
              <p:cNvSpPr/>
              <p:nvPr/>
            </p:nvSpPr>
            <p:spPr>
              <a:xfrm rot="16200000" flipH="1">
                <a:off x="10052260" y="4071867"/>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9" name="右矢印 78">
                <a:extLst>
                  <a:ext uri="{FF2B5EF4-FFF2-40B4-BE49-F238E27FC236}">
                    <a16:creationId xmlns:a16="http://schemas.microsoft.com/office/drawing/2014/main" id="{A511920B-71DD-82A7-0F8F-7925928EAB44}"/>
                  </a:ext>
                </a:extLst>
              </p:cNvPr>
              <p:cNvSpPr/>
              <p:nvPr/>
            </p:nvSpPr>
            <p:spPr>
              <a:xfrm rot="10800000" flipH="1">
                <a:off x="9664331" y="4460709"/>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0" name="右矢印 79">
                <a:extLst>
                  <a:ext uri="{FF2B5EF4-FFF2-40B4-BE49-F238E27FC236}">
                    <a16:creationId xmlns:a16="http://schemas.microsoft.com/office/drawing/2014/main" id="{7C01622C-C73E-628B-3476-964473AC422A}"/>
                  </a:ext>
                </a:extLst>
              </p:cNvPr>
              <p:cNvSpPr/>
              <p:nvPr/>
            </p:nvSpPr>
            <p:spPr>
              <a:xfrm rot="5400000" flipH="1">
                <a:off x="10052260" y="4849643"/>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1" name="右矢印 80">
                <a:extLst>
                  <a:ext uri="{FF2B5EF4-FFF2-40B4-BE49-F238E27FC236}">
                    <a16:creationId xmlns:a16="http://schemas.microsoft.com/office/drawing/2014/main" id="{275172F7-55D5-E43E-5132-782D20625DB7}"/>
                  </a:ext>
                </a:extLst>
              </p:cNvPr>
              <p:cNvSpPr/>
              <p:nvPr/>
            </p:nvSpPr>
            <p:spPr>
              <a:xfrm flipH="1">
                <a:off x="10455705" y="4450391"/>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87" name="グループ化 86">
                <a:extLst>
                  <a:ext uri="{FF2B5EF4-FFF2-40B4-BE49-F238E27FC236}">
                    <a16:creationId xmlns:a16="http://schemas.microsoft.com/office/drawing/2014/main" id="{A312397C-56D8-8A33-BF4E-02CFC8DD4C8B}"/>
                  </a:ext>
                </a:extLst>
              </p:cNvPr>
              <p:cNvGrpSpPr/>
              <p:nvPr/>
            </p:nvGrpSpPr>
            <p:grpSpPr>
              <a:xfrm>
                <a:off x="10242684" y="3612708"/>
                <a:ext cx="1214130" cy="1630397"/>
                <a:chOff x="10242684" y="3612708"/>
                <a:chExt cx="1214130" cy="1630397"/>
              </a:xfrm>
            </p:grpSpPr>
            <p:sp>
              <p:nvSpPr>
                <p:cNvPr id="82" name="円弧 81">
                  <a:extLst>
                    <a:ext uri="{FF2B5EF4-FFF2-40B4-BE49-F238E27FC236}">
                      <a16:creationId xmlns:a16="http://schemas.microsoft.com/office/drawing/2014/main" id="{5F05A96B-E4F4-571A-C9F1-A5A1F577E636}"/>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3" name="円弧 82">
                  <a:extLst>
                    <a:ext uri="{FF2B5EF4-FFF2-40B4-BE49-F238E27FC236}">
                      <a16:creationId xmlns:a16="http://schemas.microsoft.com/office/drawing/2014/main" id="{FC2755C1-193B-34A5-6153-158E4171D5EF}"/>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dirty="0"/>
                </a:p>
              </p:txBody>
            </p:sp>
            <p:sp>
              <p:nvSpPr>
                <p:cNvPr id="84" name="円弧 83">
                  <a:extLst>
                    <a:ext uri="{FF2B5EF4-FFF2-40B4-BE49-F238E27FC236}">
                      <a16:creationId xmlns:a16="http://schemas.microsoft.com/office/drawing/2014/main" id="{A40A6794-386C-7185-BF23-AD1A34A8B2C7}"/>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5" name="フリーフォーム 84">
                  <a:extLst>
                    <a:ext uri="{FF2B5EF4-FFF2-40B4-BE49-F238E27FC236}">
                      <a16:creationId xmlns:a16="http://schemas.microsoft.com/office/drawing/2014/main" id="{38C143A7-D701-0749-4DF2-17B14F32CDFA}"/>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grpSp>
          <p:grpSp>
            <p:nvGrpSpPr>
              <p:cNvPr id="88" name="グループ化 87">
                <a:extLst>
                  <a:ext uri="{FF2B5EF4-FFF2-40B4-BE49-F238E27FC236}">
                    <a16:creationId xmlns:a16="http://schemas.microsoft.com/office/drawing/2014/main" id="{92287388-9D32-9615-86C1-12A4C6F6F7E7}"/>
                  </a:ext>
                </a:extLst>
              </p:cNvPr>
              <p:cNvGrpSpPr/>
              <p:nvPr/>
            </p:nvGrpSpPr>
            <p:grpSpPr>
              <a:xfrm rot="10324910">
                <a:off x="8849453" y="3906227"/>
                <a:ext cx="1214130" cy="1630397"/>
                <a:chOff x="10242684" y="3612708"/>
                <a:chExt cx="1214130" cy="1630397"/>
              </a:xfrm>
            </p:grpSpPr>
            <p:sp>
              <p:nvSpPr>
                <p:cNvPr id="89" name="円弧 88">
                  <a:extLst>
                    <a:ext uri="{FF2B5EF4-FFF2-40B4-BE49-F238E27FC236}">
                      <a16:creationId xmlns:a16="http://schemas.microsoft.com/office/drawing/2014/main" id="{2D61C58B-9331-67DA-AC7B-1E996B6BC21F}"/>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0" name="円弧 89">
                  <a:extLst>
                    <a:ext uri="{FF2B5EF4-FFF2-40B4-BE49-F238E27FC236}">
                      <a16:creationId xmlns:a16="http://schemas.microsoft.com/office/drawing/2014/main" id="{8BAAB70F-6EC2-64D3-C7BC-A95541FB0863}"/>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1" name="円弧 90">
                  <a:extLst>
                    <a:ext uri="{FF2B5EF4-FFF2-40B4-BE49-F238E27FC236}">
                      <a16:creationId xmlns:a16="http://schemas.microsoft.com/office/drawing/2014/main" id="{A5462E12-0719-9B6D-A6EC-F6A423FF8B6A}"/>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2" name="フリーフォーム 91">
                  <a:extLst>
                    <a:ext uri="{FF2B5EF4-FFF2-40B4-BE49-F238E27FC236}">
                      <a16:creationId xmlns:a16="http://schemas.microsoft.com/office/drawing/2014/main" id="{2215441C-FB19-F7D3-A362-CE19719103E7}"/>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grpSp>
        <p:sp>
          <p:nvSpPr>
            <p:cNvPr id="95" name="テキスト ボックス 94">
              <a:extLst>
                <a:ext uri="{FF2B5EF4-FFF2-40B4-BE49-F238E27FC236}">
                  <a16:creationId xmlns:a16="http://schemas.microsoft.com/office/drawing/2014/main" id="{358F05FA-3800-1DBC-B52B-31692D762A54}"/>
                </a:ext>
              </a:extLst>
            </p:cNvPr>
            <p:cNvSpPr txBox="1"/>
            <p:nvPr/>
          </p:nvSpPr>
          <p:spPr>
            <a:xfrm>
              <a:off x="6780370" y="934194"/>
              <a:ext cx="3230793" cy="707886"/>
            </a:xfrm>
            <a:prstGeom prst="rect">
              <a:avLst/>
            </a:prstGeom>
            <a:noFill/>
          </p:spPr>
          <p:txBody>
            <a:bodyPr wrap="square">
              <a:spAutoFit/>
            </a:bodyPr>
            <a:lstStyle/>
            <a:p>
              <a:pPr>
                <a:buNone/>
              </a:pPr>
              <a:r>
                <a:rPr lang="ja-FR" altLang="ja-FR" sz="2000" b="1" dirty="0">
                  <a:solidFill>
                    <a:srgbClr val="002060"/>
                  </a:solidFill>
                </a:rPr>
                <a:t>Core collapse and compact-object formation</a:t>
              </a:r>
            </a:p>
          </p:txBody>
        </p:sp>
      </p:grpSp>
      <p:sp>
        <p:nvSpPr>
          <p:cNvPr id="97" name="テキスト ボックス 96">
            <a:extLst>
              <a:ext uri="{FF2B5EF4-FFF2-40B4-BE49-F238E27FC236}">
                <a16:creationId xmlns:a16="http://schemas.microsoft.com/office/drawing/2014/main" id="{D605DA5F-38AB-925E-6E32-931BFF18A4E2}"/>
              </a:ext>
            </a:extLst>
          </p:cNvPr>
          <p:cNvSpPr txBox="1"/>
          <p:nvPr/>
        </p:nvSpPr>
        <p:spPr>
          <a:xfrm>
            <a:off x="2067395" y="5171284"/>
            <a:ext cx="2120857" cy="369332"/>
          </a:xfrm>
          <a:prstGeom prst="rect">
            <a:avLst/>
          </a:prstGeom>
          <a:noFill/>
        </p:spPr>
        <p:txBody>
          <a:bodyPr wrap="square">
            <a:spAutoFit/>
          </a:bodyPr>
          <a:lstStyle/>
          <a:p>
            <a:r>
              <a:rPr lang="ja-FR" altLang="ja-FR" dirty="0"/>
              <a:t>Bersten</a:t>
            </a:r>
            <a:r>
              <a:rPr lang="en-US" altLang="ja-FR" dirty="0"/>
              <a:t> et al. 2025</a:t>
            </a:r>
            <a:endParaRPr lang="ja-FR" altLang="en-US" dirty="0"/>
          </a:p>
        </p:txBody>
      </p:sp>
      <p:grpSp>
        <p:nvGrpSpPr>
          <p:cNvPr id="109" name="グループ化 108">
            <a:extLst>
              <a:ext uri="{FF2B5EF4-FFF2-40B4-BE49-F238E27FC236}">
                <a16:creationId xmlns:a16="http://schemas.microsoft.com/office/drawing/2014/main" id="{067B0A2C-F47C-8FD5-4006-38B21584058E}"/>
              </a:ext>
            </a:extLst>
          </p:cNvPr>
          <p:cNvGrpSpPr/>
          <p:nvPr/>
        </p:nvGrpSpPr>
        <p:grpSpPr>
          <a:xfrm>
            <a:off x="4663468" y="2414262"/>
            <a:ext cx="8136414" cy="1373504"/>
            <a:chOff x="4663468" y="2414262"/>
            <a:chExt cx="8136414" cy="1373504"/>
          </a:xfrm>
        </p:grpSpPr>
        <p:grpSp>
          <p:nvGrpSpPr>
            <p:cNvPr id="63" name="グループ化 62">
              <a:extLst>
                <a:ext uri="{FF2B5EF4-FFF2-40B4-BE49-F238E27FC236}">
                  <a16:creationId xmlns:a16="http://schemas.microsoft.com/office/drawing/2014/main" id="{B8E1B4DF-8A50-06A9-288E-9487A27DB7FC}"/>
                </a:ext>
              </a:extLst>
            </p:cNvPr>
            <p:cNvGrpSpPr/>
            <p:nvPr/>
          </p:nvGrpSpPr>
          <p:grpSpPr>
            <a:xfrm>
              <a:off x="4663468" y="2414262"/>
              <a:ext cx="3223235" cy="1373504"/>
              <a:chOff x="4627914" y="948217"/>
              <a:chExt cx="5592393" cy="2383063"/>
            </a:xfrm>
          </p:grpSpPr>
          <p:sp>
            <p:nvSpPr>
              <p:cNvPr id="21" name="円/楕円 20">
                <a:extLst>
                  <a:ext uri="{FF2B5EF4-FFF2-40B4-BE49-F238E27FC236}">
                    <a16:creationId xmlns:a16="http://schemas.microsoft.com/office/drawing/2014/main" id="{30DB17A9-7DDB-1B6C-A162-CC82570B9A92}"/>
                  </a:ext>
                </a:extLst>
              </p:cNvPr>
              <p:cNvSpPr/>
              <p:nvPr/>
            </p:nvSpPr>
            <p:spPr>
              <a:xfrm>
                <a:off x="5311088" y="1205169"/>
                <a:ext cx="1292625" cy="1292625"/>
              </a:xfrm>
              <a:prstGeom prst="ellipse">
                <a:avLst/>
              </a:prstGeom>
              <a:gradFill flip="none" rotWithShape="1">
                <a:gsLst>
                  <a:gs pos="14000">
                    <a:schemeClr val="bg1"/>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0" name="円/楕円 29">
                <a:extLst>
                  <a:ext uri="{FF2B5EF4-FFF2-40B4-BE49-F238E27FC236}">
                    <a16:creationId xmlns:a16="http://schemas.microsoft.com/office/drawing/2014/main" id="{D683034F-D82E-7407-B761-28646D95B910}"/>
                  </a:ext>
                </a:extLst>
              </p:cNvPr>
              <p:cNvSpPr/>
              <p:nvPr/>
            </p:nvSpPr>
            <p:spPr>
              <a:xfrm>
                <a:off x="5359211" y="1250333"/>
                <a:ext cx="1192672" cy="1192671"/>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22" name="円/楕円 21">
                <a:extLst>
                  <a:ext uri="{FF2B5EF4-FFF2-40B4-BE49-F238E27FC236}">
                    <a16:creationId xmlns:a16="http://schemas.microsoft.com/office/drawing/2014/main" id="{E5FD265F-7817-55FC-C50F-535A57773BE8}"/>
                  </a:ext>
                </a:extLst>
              </p:cNvPr>
              <p:cNvSpPr/>
              <p:nvPr/>
            </p:nvSpPr>
            <p:spPr>
              <a:xfrm>
                <a:off x="5598073" y="1488198"/>
                <a:ext cx="718654" cy="718654"/>
              </a:xfrm>
              <a:prstGeom prst="ellipse">
                <a:avLst/>
              </a:prstGeom>
              <a:gradFill flip="none" rotWithShape="1">
                <a:gsLst>
                  <a:gs pos="100000">
                    <a:srgbClr val="FF0000"/>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4" name="右矢印 23">
                <a:extLst>
                  <a:ext uri="{FF2B5EF4-FFF2-40B4-BE49-F238E27FC236}">
                    <a16:creationId xmlns:a16="http://schemas.microsoft.com/office/drawing/2014/main" id="{F550952B-4B73-44B6-B248-E77E7E6C1564}"/>
                  </a:ext>
                </a:extLst>
              </p:cNvPr>
              <p:cNvSpPr/>
              <p:nvPr/>
            </p:nvSpPr>
            <p:spPr>
              <a:xfrm rot="16200000">
                <a:off x="5766378" y="105590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7" name="右矢印 26">
                <a:extLst>
                  <a:ext uri="{FF2B5EF4-FFF2-40B4-BE49-F238E27FC236}">
                    <a16:creationId xmlns:a16="http://schemas.microsoft.com/office/drawing/2014/main" id="{EDEE4FD6-6A84-2A6E-AAF5-78F6005F9A8B}"/>
                  </a:ext>
                </a:extLst>
              </p:cNvPr>
              <p:cNvSpPr/>
              <p:nvPr/>
            </p:nvSpPr>
            <p:spPr>
              <a:xfrm rot="16200000" flipH="1">
                <a:off x="5766378" y="2501575"/>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右矢印 27">
                <a:extLst>
                  <a:ext uri="{FF2B5EF4-FFF2-40B4-BE49-F238E27FC236}">
                    <a16:creationId xmlns:a16="http://schemas.microsoft.com/office/drawing/2014/main" id="{112E99CB-D46B-36EB-52A3-AEA8D9A534BB}"/>
                  </a:ext>
                </a:extLst>
              </p:cNvPr>
              <p:cNvSpPr/>
              <p:nvPr/>
            </p:nvSpPr>
            <p:spPr>
              <a:xfrm rot="10800000" flipH="1">
                <a:off x="6503760" y="172034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9" name="右矢印 28">
                <a:extLst>
                  <a:ext uri="{FF2B5EF4-FFF2-40B4-BE49-F238E27FC236}">
                    <a16:creationId xmlns:a16="http://schemas.microsoft.com/office/drawing/2014/main" id="{3DA36D59-217A-9810-7444-5E5906A315C1}"/>
                  </a:ext>
                </a:extLst>
              </p:cNvPr>
              <p:cNvSpPr/>
              <p:nvPr/>
            </p:nvSpPr>
            <p:spPr>
              <a:xfrm flipH="1">
                <a:off x="5016093" y="1764193"/>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1" name="フリーフォーム 30">
                <a:extLst>
                  <a:ext uri="{FF2B5EF4-FFF2-40B4-BE49-F238E27FC236}">
                    <a16:creationId xmlns:a16="http://schemas.microsoft.com/office/drawing/2014/main" id="{4F1B624D-CD66-83EE-C9E7-2787DECF8F67}"/>
                  </a:ext>
                </a:extLst>
              </p:cNvPr>
              <p:cNvSpPr/>
              <p:nvPr/>
            </p:nvSpPr>
            <p:spPr>
              <a:xfrm rot="19695828">
                <a:off x="6482051" y="119609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7030A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2" name="フリーフォーム 31">
                <a:extLst>
                  <a:ext uri="{FF2B5EF4-FFF2-40B4-BE49-F238E27FC236}">
                    <a16:creationId xmlns:a16="http://schemas.microsoft.com/office/drawing/2014/main" id="{44344CEE-91E6-5697-4764-9FA757F77841}"/>
                  </a:ext>
                </a:extLst>
              </p:cNvPr>
              <p:cNvSpPr/>
              <p:nvPr/>
            </p:nvSpPr>
            <p:spPr>
              <a:xfrm rot="2413638">
                <a:off x="6468650" y="246930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3" name="フリーフォーム 32">
                <a:extLst>
                  <a:ext uri="{FF2B5EF4-FFF2-40B4-BE49-F238E27FC236}">
                    <a16:creationId xmlns:a16="http://schemas.microsoft.com/office/drawing/2014/main" id="{D22B874E-64C5-6ECA-6A7C-5FED23F230F8}"/>
                  </a:ext>
                </a:extLst>
              </p:cNvPr>
              <p:cNvSpPr/>
              <p:nvPr/>
            </p:nvSpPr>
            <p:spPr>
              <a:xfrm rot="8150616">
                <a:off x="4678633" y="2480973"/>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4" name="フリーフォーム 33">
                <a:extLst>
                  <a:ext uri="{FF2B5EF4-FFF2-40B4-BE49-F238E27FC236}">
                    <a16:creationId xmlns:a16="http://schemas.microsoft.com/office/drawing/2014/main" id="{57D04FCD-7BF7-AD8B-E2D9-083FFAF9E5BC}"/>
                  </a:ext>
                </a:extLst>
              </p:cNvPr>
              <p:cNvSpPr/>
              <p:nvPr/>
            </p:nvSpPr>
            <p:spPr>
              <a:xfrm rot="12393421">
                <a:off x="4627914" y="1248280"/>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5" name="テキスト ボックス 34">
                <a:extLst>
                  <a:ext uri="{FF2B5EF4-FFF2-40B4-BE49-F238E27FC236}">
                    <a16:creationId xmlns:a16="http://schemas.microsoft.com/office/drawing/2014/main" id="{029EDB48-C4DD-DBD2-745B-7B43D3C827A7}"/>
                  </a:ext>
                </a:extLst>
              </p:cNvPr>
              <p:cNvSpPr txBox="1"/>
              <p:nvPr/>
            </p:nvSpPr>
            <p:spPr>
              <a:xfrm>
                <a:off x="7051496" y="2690480"/>
                <a:ext cx="3168811" cy="640800"/>
              </a:xfrm>
              <a:prstGeom prst="rect">
                <a:avLst/>
              </a:prstGeom>
              <a:noFill/>
            </p:spPr>
            <p:txBody>
              <a:bodyPr wrap="square" rtlCol="0">
                <a:spAutoFit/>
              </a:bodyPr>
              <a:lstStyle/>
              <a:p>
                <a:r>
                  <a:rPr kumimoji="1" lang="en-US" altLang="ja-FR" b="1" dirty="0">
                    <a:solidFill>
                      <a:srgbClr val="893FC2"/>
                    </a:solidFill>
                  </a:rPr>
                  <a:t>soft X-ray, EUV</a:t>
                </a:r>
                <a:endParaRPr kumimoji="1" lang="ja-FR" altLang="en-US" b="1" dirty="0">
                  <a:solidFill>
                    <a:srgbClr val="893FC2"/>
                  </a:solidFill>
                </a:endParaRPr>
              </a:p>
            </p:txBody>
          </p:sp>
        </p:grpSp>
        <p:sp>
          <p:nvSpPr>
            <p:cNvPr id="66" name="テキスト ボックス 65">
              <a:extLst>
                <a:ext uri="{FF2B5EF4-FFF2-40B4-BE49-F238E27FC236}">
                  <a16:creationId xmlns:a16="http://schemas.microsoft.com/office/drawing/2014/main" id="{0939FA7B-8BFE-BC71-49F8-01F2F2CB1AAC}"/>
                </a:ext>
              </a:extLst>
            </p:cNvPr>
            <p:cNvSpPr txBox="1"/>
            <p:nvPr/>
          </p:nvSpPr>
          <p:spPr>
            <a:xfrm>
              <a:off x="6276370" y="2434077"/>
              <a:ext cx="2255554" cy="369332"/>
            </a:xfrm>
            <a:prstGeom prst="rect">
              <a:avLst/>
            </a:prstGeom>
            <a:noFill/>
            <a:ln>
              <a:solidFill>
                <a:schemeClr val="tx1"/>
              </a:solidFill>
            </a:ln>
          </p:spPr>
          <p:txBody>
            <a:bodyPr wrap="none" rtlCol="0">
              <a:spAutoFit/>
            </a:bodyPr>
            <a:lstStyle/>
            <a:p>
              <a:r>
                <a:rPr kumimoji="1" lang="en-US" altLang="ja-FR" dirty="0"/>
                <a:t>T0+seconds to hours</a:t>
              </a:r>
              <a:endParaRPr kumimoji="1" lang="ja-FR" altLang="en-US" dirty="0"/>
            </a:p>
          </p:txBody>
        </p:sp>
        <p:sp>
          <p:nvSpPr>
            <p:cNvPr id="99" name="テキスト ボックス 98">
              <a:extLst>
                <a:ext uri="{FF2B5EF4-FFF2-40B4-BE49-F238E27FC236}">
                  <a16:creationId xmlns:a16="http://schemas.microsoft.com/office/drawing/2014/main" id="{FD97F0B0-B52C-8B50-C47D-654AF1CFEA88}"/>
                </a:ext>
              </a:extLst>
            </p:cNvPr>
            <p:cNvSpPr txBox="1"/>
            <p:nvPr/>
          </p:nvSpPr>
          <p:spPr>
            <a:xfrm>
              <a:off x="7065212" y="2912070"/>
              <a:ext cx="5734670" cy="461665"/>
            </a:xfrm>
            <a:prstGeom prst="rect">
              <a:avLst/>
            </a:prstGeom>
            <a:noFill/>
          </p:spPr>
          <p:txBody>
            <a:bodyPr wrap="square">
              <a:spAutoFit/>
            </a:bodyPr>
            <a:lstStyle/>
            <a:p>
              <a:r>
                <a:rPr lang="ja-FR" altLang="ja-FR" sz="2400" b="1" dirty="0">
                  <a:solidFill>
                    <a:srgbClr val="FF0000"/>
                  </a:solidFill>
                  <a:highlight>
                    <a:srgbClr val="FFFF00"/>
                  </a:highlight>
                </a:rPr>
                <a:t>Shock breakout</a:t>
              </a:r>
              <a:r>
                <a:rPr lang="en-US" altLang="ja-FR" sz="2400" b="1" dirty="0">
                  <a:solidFill>
                    <a:srgbClr val="FF0000"/>
                  </a:solidFill>
                  <a:highlight>
                    <a:srgbClr val="FFFF00"/>
                  </a:highlight>
                </a:rPr>
                <a:t> ~100-1000 seconds</a:t>
              </a:r>
              <a:endParaRPr lang="ja-FR" altLang="ja-FR" sz="2400" dirty="0">
                <a:solidFill>
                  <a:srgbClr val="FF0000"/>
                </a:solidFill>
                <a:highlight>
                  <a:srgbClr val="FFFF00"/>
                </a:highlight>
              </a:endParaRPr>
            </a:p>
          </p:txBody>
        </p:sp>
      </p:grpSp>
      <p:grpSp>
        <p:nvGrpSpPr>
          <p:cNvPr id="110" name="グループ化 109">
            <a:extLst>
              <a:ext uri="{FF2B5EF4-FFF2-40B4-BE49-F238E27FC236}">
                <a16:creationId xmlns:a16="http://schemas.microsoft.com/office/drawing/2014/main" id="{B4DD1F26-F444-A426-1305-68E6F4A8E59D}"/>
              </a:ext>
            </a:extLst>
          </p:cNvPr>
          <p:cNvGrpSpPr/>
          <p:nvPr/>
        </p:nvGrpSpPr>
        <p:grpSpPr>
          <a:xfrm>
            <a:off x="4594176" y="3751919"/>
            <a:ext cx="7589608" cy="1533751"/>
            <a:chOff x="4594176" y="3751919"/>
            <a:chExt cx="7589608" cy="1533751"/>
          </a:xfrm>
        </p:grpSpPr>
        <p:grpSp>
          <p:nvGrpSpPr>
            <p:cNvPr id="64" name="グループ化 63">
              <a:extLst>
                <a:ext uri="{FF2B5EF4-FFF2-40B4-BE49-F238E27FC236}">
                  <a16:creationId xmlns:a16="http://schemas.microsoft.com/office/drawing/2014/main" id="{63AAF0E2-CCFB-0602-4C10-A079643D62A5}"/>
                </a:ext>
              </a:extLst>
            </p:cNvPr>
            <p:cNvGrpSpPr/>
            <p:nvPr/>
          </p:nvGrpSpPr>
          <p:grpSpPr>
            <a:xfrm>
              <a:off x="4594176" y="3751919"/>
              <a:ext cx="2002600" cy="1533751"/>
              <a:chOff x="7371952" y="668433"/>
              <a:chExt cx="3268679" cy="2503415"/>
            </a:xfrm>
          </p:grpSpPr>
          <p:sp>
            <p:nvSpPr>
              <p:cNvPr id="36" name="円/楕円 35">
                <a:extLst>
                  <a:ext uri="{FF2B5EF4-FFF2-40B4-BE49-F238E27FC236}">
                    <a16:creationId xmlns:a16="http://schemas.microsoft.com/office/drawing/2014/main" id="{60CE10C0-04F6-30FB-27AF-B3841C849DC3}"/>
                  </a:ext>
                </a:extLst>
              </p:cNvPr>
              <p:cNvSpPr/>
              <p:nvPr/>
            </p:nvSpPr>
            <p:spPr>
              <a:xfrm>
                <a:off x="7923353" y="1016321"/>
                <a:ext cx="1571011" cy="1571011"/>
              </a:xfrm>
              <a:prstGeom prst="ellipse">
                <a:avLst/>
              </a:prstGeom>
              <a:gradFill flip="none" rotWithShape="1">
                <a:gsLst>
                  <a:gs pos="14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7" name="円/楕円 36">
                <a:extLst>
                  <a:ext uri="{FF2B5EF4-FFF2-40B4-BE49-F238E27FC236}">
                    <a16:creationId xmlns:a16="http://schemas.microsoft.com/office/drawing/2014/main" id="{B6DFFB89-2FFB-8603-8247-69425612EFC2}"/>
                  </a:ext>
                </a:extLst>
              </p:cNvPr>
              <p:cNvSpPr/>
              <p:nvPr/>
            </p:nvSpPr>
            <p:spPr>
              <a:xfrm>
                <a:off x="8102627" y="1198555"/>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8" name="円/楕円 37">
                <a:extLst>
                  <a:ext uri="{FF2B5EF4-FFF2-40B4-BE49-F238E27FC236}">
                    <a16:creationId xmlns:a16="http://schemas.microsoft.com/office/drawing/2014/main" id="{84B09C96-2529-0853-1D32-3EB902EEAAB6}"/>
                  </a:ext>
                </a:extLst>
              </p:cNvPr>
              <p:cNvSpPr/>
              <p:nvPr/>
            </p:nvSpPr>
            <p:spPr>
              <a:xfrm>
                <a:off x="8342111" y="1429133"/>
                <a:ext cx="718654" cy="718654"/>
              </a:xfrm>
              <a:prstGeom prst="ellipse">
                <a:avLst/>
              </a:prstGeom>
              <a:gradFill flip="none" rotWithShape="1">
                <a:gsLst>
                  <a:gs pos="100000">
                    <a:srgbClr val="84A1FF"/>
                  </a:gs>
                  <a:gs pos="50000">
                    <a:srgbClr val="B9B8FA"/>
                  </a:gs>
                  <a:gs pos="16000">
                    <a:srgbClr val="B9B8F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9" name="右矢印 38">
                <a:extLst>
                  <a:ext uri="{FF2B5EF4-FFF2-40B4-BE49-F238E27FC236}">
                    <a16:creationId xmlns:a16="http://schemas.microsoft.com/office/drawing/2014/main" id="{03DD8E1E-C151-A89A-C6EC-770BDFF3A56F}"/>
                  </a:ext>
                </a:extLst>
              </p:cNvPr>
              <p:cNvSpPr/>
              <p:nvPr/>
            </p:nvSpPr>
            <p:spPr>
              <a:xfrm rot="16200000">
                <a:off x="8510416" y="77612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0" name="右矢印 39">
                <a:extLst>
                  <a:ext uri="{FF2B5EF4-FFF2-40B4-BE49-F238E27FC236}">
                    <a16:creationId xmlns:a16="http://schemas.microsoft.com/office/drawing/2014/main" id="{7063BBE1-3064-5849-334A-9A26990F3F3F}"/>
                  </a:ext>
                </a:extLst>
              </p:cNvPr>
              <p:cNvSpPr/>
              <p:nvPr/>
            </p:nvSpPr>
            <p:spPr>
              <a:xfrm rot="16200000" flipH="1">
                <a:off x="8510416" y="266323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1" name="右矢印 40">
                <a:extLst>
                  <a:ext uri="{FF2B5EF4-FFF2-40B4-BE49-F238E27FC236}">
                    <a16:creationId xmlns:a16="http://schemas.microsoft.com/office/drawing/2014/main" id="{00AF6DE1-CABF-1B55-87A9-47D6607AF684}"/>
                  </a:ext>
                </a:extLst>
              </p:cNvPr>
              <p:cNvSpPr/>
              <p:nvPr/>
            </p:nvSpPr>
            <p:spPr>
              <a:xfrm rot="10800000" flipH="1">
                <a:off x="9484468" y="1678464"/>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2" name="右矢印 41">
                <a:extLst>
                  <a:ext uri="{FF2B5EF4-FFF2-40B4-BE49-F238E27FC236}">
                    <a16:creationId xmlns:a16="http://schemas.microsoft.com/office/drawing/2014/main" id="{86C3694A-F790-38A3-2668-D2884B3DB0F2}"/>
                  </a:ext>
                </a:extLst>
              </p:cNvPr>
              <p:cNvSpPr/>
              <p:nvPr/>
            </p:nvSpPr>
            <p:spPr>
              <a:xfrm flipH="1">
                <a:off x="7539445" y="1720346"/>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3" name="フリーフォーム 42">
                <a:extLst>
                  <a:ext uri="{FF2B5EF4-FFF2-40B4-BE49-F238E27FC236}">
                    <a16:creationId xmlns:a16="http://schemas.microsoft.com/office/drawing/2014/main" id="{00D327A1-11AA-DB0F-BC3E-A0A5C4FE6B7B}"/>
                  </a:ext>
                </a:extLst>
              </p:cNvPr>
              <p:cNvSpPr/>
              <p:nvPr/>
            </p:nvSpPr>
            <p:spPr>
              <a:xfrm rot="19695828">
                <a:off x="9226089" y="1137026"/>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4" name="フリーフォーム 43">
                <a:extLst>
                  <a:ext uri="{FF2B5EF4-FFF2-40B4-BE49-F238E27FC236}">
                    <a16:creationId xmlns:a16="http://schemas.microsoft.com/office/drawing/2014/main" id="{4BD802A0-0048-95FC-D223-C04504FC3957}"/>
                  </a:ext>
                </a:extLst>
              </p:cNvPr>
              <p:cNvSpPr/>
              <p:nvPr/>
            </p:nvSpPr>
            <p:spPr>
              <a:xfrm rot="2413638">
                <a:off x="9212688" y="2410239"/>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5" name="フリーフォーム 44">
                <a:extLst>
                  <a:ext uri="{FF2B5EF4-FFF2-40B4-BE49-F238E27FC236}">
                    <a16:creationId xmlns:a16="http://schemas.microsoft.com/office/drawing/2014/main" id="{A009499C-029B-45D8-AD71-8E1B529E8CFA}"/>
                  </a:ext>
                </a:extLst>
              </p:cNvPr>
              <p:cNvSpPr/>
              <p:nvPr/>
            </p:nvSpPr>
            <p:spPr>
              <a:xfrm rot="8150616">
                <a:off x="7422671" y="2421908"/>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6" name="フリーフォーム 45">
                <a:extLst>
                  <a:ext uri="{FF2B5EF4-FFF2-40B4-BE49-F238E27FC236}">
                    <a16:creationId xmlns:a16="http://schemas.microsoft.com/office/drawing/2014/main" id="{2F622564-B468-4CBC-9739-69916490AB13}"/>
                  </a:ext>
                </a:extLst>
              </p:cNvPr>
              <p:cNvSpPr/>
              <p:nvPr/>
            </p:nvSpPr>
            <p:spPr>
              <a:xfrm rot="12393421">
                <a:off x="7371952" y="118921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7" name="テキスト ボックス 46">
                <a:extLst>
                  <a:ext uri="{FF2B5EF4-FFF2-40B4-BE49-F238E27FC236}">
                    <a16:creationId xmlns:a16="http://schemas.microsoft.com/office/drawing/2014/main" id="{B9258C98-1C81-F3E0-E1E9-23F0B83FEBB8}"/>
                  </a:ext>
                </a:extLst>
              </p:cNvPr>
              <p:cNvSpPr txBox="1"/>
              <p:nvPr/>
            </p:nvSpPr>
            <p:spPr>
              <a:xfrm>
                <a:off x="8713624" y="2632615"/>
                <a:ext cx="1927007" cy="539233"/>
              </a:xfrm>
              <a:prstGeom prst="rect">
                <a:avLst/>
              </a:prstGeom>
              <a:noFill/>
            </p:spPr>
            <p:txBody>
              <a:bodyPr wrap="none" rtlCol="0">
                <a:spAutoFit/>
              </a:bodyPr>
              <a:lstStyle/>
              <a:p>
                <a:r>
                  <a:rPr kumimoji="1" lang="en-US" altLang="ja-FR" dirty="0">
                    <a:solidFill>
                      <a:srgbClr val="000FED"/>
                    </a:solidFill>
                  </a:rPr>
                  <a:t>Optical, UV</a:t>
                </a:r>
                <a:endParaRPr kumimoji="1" lang="ja-FR" altLang="en-US" dirty="0">
                  <a:solidFill>
                    <a:srgbClr val="000FED"/>
                  </a:solidFill>
                </a:endParaRPr>
              </a:p>
            </p:txBody>
          </p:sp>
        </p:grpSp>
        <p:sp>
          <p:nvSpPr>
            <p:cNvPr id="100" name="テキスト ボックス 99">
              <a:extLst>
                <a:ext uri="{FF2B5EF4-FFF2-40B4-BE49-F238E27FC236}">
                  <a16:creationId xmlns:a16="http://schemas.microsoft.com/office/drawing/2014/main" id="{B3DAA421-6C08-992C-D5BE-9A92A80600A1}"/>
                </a:ext>
              </a:extLst>
            </p:cNvPr>
            <p:cNvSpPr txBox="1"/>
            <p:nvPr/>
          </p:nvSpPr>
          <p:spPr>
            <a:xfrm>
              <a:off x="6401163" y="3940503"/>
              <a:ext cx="2173890" cy="369332"/>
            </a:xfrm>
            <a:prstGeom prst="rect">
              <a:avLst/>
            </a:prstGeom>
            <a:noFill/>
            <a:ln>
              <a:solidFill>
                <a:schemeClr val="tx1"/>
              </a:solidFill>
            </a:ln>
          </p:spPr>
          <p:txBody>
            <a:bodyPr wrap="square" rtlCol="0">
              <a:spAutoFit/>
            </a:bodyPr>
            <a:lstStyle/>
            <a:p>
              <a:r>
                <a:rPr kumimoji="1" lang="en-US" altLang="ja-FR" dirty="0"/>
                <a:t>T0+ </a:t>
              </a:r>
              <a:r>
                <a:rPr lang="ja-FR" altLang="ja-FR" dirty="0"/>
                <a:t>hours</a:t>
              </a:r>
              <a:r>
                <a:rPr lang="en-US" altLang="ja-FR" dirty="0"/>
                <a:t> to </a:t>
              </a:r>
              <a:r>
                <a:rPr lang="ja-FR" altLang="ja-FR" dirty="0"/>
                <a:t>days</a:t>
              </a:r>
            </a:p>
          </p:txBody>
        </p:sp>
        <p:sp>
          <p:nvSpPr>
            <p:cNvPr id="102" name="テキスト ボックス 101">
              <a:extLst>
                <a:ext uri="{FF2B5EF4-FFF2-40B4-BE49-F238E27FC236}">
                  <a16:creationId xmlns:a16="http://schemas.microsoft.com/office/drawing/2014/main" id="{C621BCE5-DF27-0145-2FAC-2C4AE885FB27}"/>
                </a:ext>
              </a:extLst>
            </p:cNvPr>
            <p:cNvSpPr txBox="1"/>
            <p:nvPr/>
          </p:nvSpPr>
          <p:spPr>
            <a:xfrm>
              <a:off x="6683624" y="4445274"/>
              <a:ext cx="5500160" cy="400110"/>
            </a:xfrm>
            <a:prstGeom prst="rect">
              <a:avLst/>
            </a:prstGeom>
            <a:noFill/>
          </p:spPr>
          <p:txBody>
            <a:bodyPr wrap="none" rtlCol="0">
              <a:spAutoFit/>
            </a:bodyPr>
            <a:lstStyle/>
            <a:p>
              <a:r>
                <a:rPr lang="en-US" altLang="ja-FR" sz="2000" b="1" dirty="0">
                  <a:solidFill>
                    <a:srgbClr val="002060"/>
                  </a:solidFill>
                </a:rPr>
                <a:t>E</a:t>
              </a:r>
              <a:r>
                <a:rPr lang="ja-FR" altLang="ja-FR" sz="2000" b="1" dirty="0">
                  <a:solidFill>
                    <a:srgbClr val="002060"/>
                  </a:solidFill>
                </a:rPr>
                <a:t>xpan</a:t>
              </a:r>
              <a:r>
                <a:rPr lang="en-US" altLang="ja-FR" sz="2000" b="1" dirty="0" err="1">
                  <a:solidFill>
                    <a:srgbClr val="002060"/>
                  </a:solidFill>
                </a:rPr>
                <a:t>sion</a:t>
              </a:r>
              <a:r>
                <a:rPr lang="ja-FR" altLang="ja-FR" sz="2000" b="1" dirty="0">
                  <a:solidFill>
                    <a:srgbClr val="002060"/>
                  </a:solidFill>
                </a:rPr>
                <a:t> and cool</a:t>
              </a:r>
              <a:r>
                <a:rPr lang="en-US" altLang="ja-FR" sz="2000" b="1" dirty="0" err="1">
                  <a:solidFill>
                    <a:srgbClr val="002060"/>
                  </a:solidFill>
                </a:rPr>
                <a:t>ing</a:t>
              </a:r>
              <a:r>
                <a:rPr lang="en-US" altLang="ja-FR" sz="2000" b="1" dirty="0">
                  <a:solidFill>
                    <a:srgbClr val="002060"/>
                  </a:solidFill>
                </a:rPr>
                <a:t> of shock heated ejecta</a:t>
              </a:r>
              <a:endParaRPr kumimoji="1" lang="ja-FR" altLang="en-US" sz="2000" b="1" dirty="0">
                <a:solidFill>
                  <a:srgbClr val="002060"/>
                </a:solidFill>
              </a:endParaRPr>
            </a:p>
          </p:txBody>
        </p:sp>
      </p:grpSp>
      <p:sp>
        <p:nvSpPr>
          <p:cNvPr id="2" name="正方形/長方形 1">
            <a:extLst>
              <a:ext uri="{FF2B5EF4-FFF2-40B4-BE49-F238E27FC236}">
                <a16:creationId xmlns:a16="http://schemas.microsoft.com/office/drawing/2014/main" id="{7D654043-3E63-ACE0-69CE-3E26DF89B6BF}"/>
              </a:ext>
            </a:extLst>
          </p:cNvPr>
          <p:cNvSpPr/>
          <p:nvPr/>
        </p:nvSpPr>
        <p:spPr>
          <a:xfrm>
            <a:off x="1254595" y="1354099"/>
            <a:ext cx="1409774" cy="315484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フッター プレースホルダー 6">
            <a:extLst>
              <a:ext uri="{FF2B5EF4-FFF2-40B4-BE49-F238E27FC236}">
                <a16:creationId xmlns:a16="http://schemas.microsoft.com/office/drawing/2014/main" id="{7B3590AF-BF92-3D3F-223A-BB0068BD27B5}"/>
              </a:ext>
            </a:extLst>
          </p:cNvPr>
          <p:cNvSpPr>
            <a:spLocks noGrp="1"/>
          </p:cNvSpPr>
          <p:nvPr>
            <p:ph type="ftr" idx="11"/>
          </p:nvPr>
        </p:nvSpPr>
        <p:spPr/>
        <p:txBody>
          <a:bodyPr/>
          <a:lstStyle/>
          <a:p>
            <a:r>
              <a:rPr lang="id-ID"/>
              <a:t>2028/08/30 TeVPA 2026 @Tendo, Yamagata</a:t>
            </a:r>
            <a:endParaRPr lang="id-ID" dirty="0"/>
          </a:p>
        </p:txBody>
      </p:sp>
      <p:sp>
        <p:nvSpPr>
          <p:cNvPr id="8" name="スライド番号プレースホルダー 7">
            <a:extLst>
              <a:ext uri="{FF2B5EF4-FFF2-40B4-BE49-F238E27FC236}">
                <a16:creationId xmlns:a16="http://schemas.microsoft.com/office/drawing/2014/main" id="{A3D8DAF3-581A-E9CF-50C5-497E064DADE5}"/>
              </a:ext>
            </a:extLst>
          </p:cNvPr>
          <p:cNvSpPr>
            <a:spLocks noGrp="1"/>
          </p:cNvSpPr>
          <p:nvPr>
            <p:ph type="sldNum" idx="12"/>
          </p:nvPr>
        </p:nvSpPr>
        <p:spPr/>
        <p:txBody>
          <a:bodyPr/>
          <a:lstStyle/>
          <a:p>
            <a:fld id="{FC2FC132-48E3-EF4C-881B-428E46D600FB}" type="slidenum">
              <a:rPr lang="en-US" altLang="ja-FR" smtClean="0"/>
              <a:t>22</a:t>
            </a:fld>
            <a:endParaRPr lang="ja-FR" altLang="en-US" dirty="0"/>
          </a:p>
        </p:txBody>
      </p:sp>
    </p:spTree>
    <p:extLst>
      <p:ext uri="{BB962C8B-B14F-4D97-AF65-F5344CB8AC3E}">
        <p14:creationId xmlns:p14="http://schemas.microsoft.com/office/powerpoint/2010/main" val="4124782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568D0-AF9B-5B42-F450-598498FB408E}"/>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FA7E62F3-CED0-7680-2A13-B82567CAA6FB}"/>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altLang="ja-FR" sz="3600" b="1" dirty="0">
                <a:solidFill>
                  <a:srgbClr val="0B2A3B"/>
                </a:solidFill>
                <a:latin typeface="Bell MT" panose="02020503060305020303" pitchFamily="18" charset="0"/>
              </a:rPr>
              <a:t>Collapsar SN and shock breakout</a:t>
            </a:r>
            <a:endParaRPr sz="3600" b="1" dirty="0">
              <a:solidFill>
                <a:srgbClr val="0B2A3B"/>
              </a:solidFill>
              <a:latin typeface="Bell MT" panose="02020503060305020303" pitchFamily="18" charset="0"/>
            </a:endParaRPr>
          </a:p>
        </p:txBody>
      </p:sp>
      <p:sp>
        <p:nvSpPr>
          <p:cNvPr id="5" name="正方形/長方形 4">
            <a:extLst>
              <a:ext uri="{FF2B5EF4-FFF2-40B4-BE49-F238E27FC236}">
                <a16:creationId xmlns:a16="http://schemas.microsoft.com/office/drawing/2014/main" id="{DBA7C3A3-CFB5-8711-B318-E5165674C1B1}"/>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1" name="図 10" descr="A surge of light at the birth of a supernova | Nature">
            <a:extLst>
              <a:ext uri="{FF2B5EF4-FFF2-40B4-BE49-F238E27FC236}">
                <a16:creationId xmlns:a16="http://schemas.microsoft.com/office/drawing/2014/main" id="{7DD5C6E8-2841-C8A0-8724-1E434EE4F41A}"/>
              </a:ext>
            </a:extLst>
          </p:cNvPr>
          <p:cNvPicPr>
            <a:picLocks noChangeAspect="1"/>
          </p:cNvPicPr>
          <p:nvPr/>
        </p:nvPicPr>
        <p:blipFill>
          <a:blip r:embed="rId3"/>
          <a:stretch>
            <a:fillRect/>
          </a:stretch>
        </p:blipFill>
        <p:spPr>
          <a:xfrm>
            <a:off x="212513" y="1259154"/>
            <a:ext cx="3872824" cy="3861332"/>
          </a:xfrm>
          <a:prstGeom prst="rect">
            <a:avLst/>
          </a:prstGeom>
        </p:spPr>
      </p:pic>
      <p:sp>
        <p:nvSpPr>
          <p:cNvPr id="62" name="テキスト ボックス 61">
            <a:extLst>
              <a:ext uri="{FF2B5EF4-FFF2-40B4-BE49-F238E27FC236}">
                <a16:creationId xmlns:a16="http://schemas.microsoft.com/office/drawing/2014/main" id="{7A9921BF-2DDB-7EBE-A69C-0A92364D40F4}"/>
              </a:ext>
            </a:extLst>
          </p:cNvPr>
          <p:cNvSpPr txBox="1"/>
          <p:nvPr/>
        </p:nvSpPr>
        <p:spPr>
          <a:xfrm>
            <a:off x="-3835" y="805506"/>
            <a:ext cx="1907375" cy="461665"/>
          </a:xfrm>
          <a:prstGeom prst="rect">
            <a:avLst/>
          </a:prstGeom>
          <a:noFill/>
        </p:spPr>
        <p:txBody>
          <a:bodyPr wrap="square">
            <a:spAutoFit/>
          </a:bodyPr>
          <a:lstStyle/>
          <a:p>
            <a:r>
              <a:rPr lang="ja-FR" altLang="ja-FR" sz="2400" dirty="0"/>
              <a:t>SN 2016gkg</a:t>
            </a:r>
            <a:r>
              <a:rPr lang="en-US" altLang="ja-FR" sz="2400" dirty="0"/>
              <a:t> </a:t>
            </a:r>
            <a:endParaRPr lang="ja-FR" altLang="en-US" sz="2400" dirty="0"/>
          </a:p>
        </p:txBody>
      </p:sp>
      <p:grpSp>
        <p:nvGrpSpPr>
          <p:cNvPr id="108" name="グループ化 107">
            <a:extLst>
              <a:ext uri="{FF2B5EF4-FFF2-40B4-BE49-F238E27FC236}">
                <a16:creationId xmlns:a16="http://schemas.microsoft.com/office/drawing/2014/main" id="{375A03B7-4803-BFCC-5D58-786DE2A6C5F7}"/>
              </a:ext>
            </a:extLst>
          </p:cNvPr>
          <p:cNvGrpSpPr/>
          <p:nvPr/>
        </p:nvGrpSpPr>
        <p:grpSpPr>
          <a:xfrm>
            <a:off x="4470997" y="820520"/>
            <a:ext cx="5540166" cy="1421136"/>
            <a:chOff x="4470997" y="820520"/>
            <a:chExt cx="5540166" cy="1421136"/>
          </a:xfrm>
        </p:grpSpPr>
        <p:sp>
          <p:nvSpPr>
            <p:cNvPr id="65" name="テキスト ボックス 64">
              <a:extLst>
                <a:ext uri="{FF2B5EF4-FFF2-40B4-BE49-F238E27FC236}">
                  <a16:creationId xmlns:a16="http://schemas.microsoft.com/office/drawing/2014/main" id="{89C68656-5C2E-538F-2493-2D698F1CF167}"/>
                </a:ext>
              </a:extLst>
            </p:cNvPr>
            <p:cNvSpPr txBox="1"/>
            <p:nvPr/>
          </p:nvSpPr>
          <p:spPr>
            <a:xfrm>
              <a:off x="6287775" y="820520"/>
              <a:ext cx="425116" cy="369332"/>
            </a:xfrm>
            <a:prstGeom prst="rect">
              <a:avLst/>
            </a:prstGeom>
            <a:noFill/>
            <a:ln>
              <a:solidFill>
                <a:schemeClr val="tx1"/>
              </a:solidFill>
            </a:ln>
          </p:spPr>
          <p:txBody>
            <a:bodyPr wrap="none" rtlCol="0">
              <a:spAutoFit/>
            </a:bodyPr>
            <a:lstStyle/>
            <a:p>
              <a:r>
                <a:rPr kumimoji="1" lang="en-US" altLang="ja-FR" dirty="0"/>
                <a:t>T0</a:t>
              </a:r>
              <a:endParaRPr kumimoji="1" lang="ja-FR" altLang="en-US" dirty="0"/>
            </a:p>
          </p:txBody>
        </p:sp>
        <p:sp>
          <p:nvSpPr>
            <p:cNvPr id="78" name="テキスト ボックス 77">
              <a:extLst>
                <a:ext uri="{FF2B5EF4-FFF2-40B4-BE49-F238E27FC236}">
                  <a16:creationId xmlns:a16="http://schemas.microsoft.com/office/drawing/2014/main" id="{C1A0CEB7-587A-0144-5F7C-98136F04E823}"/>
                </a:ext>
              </a:extLst>
            </p:cNvPr>
            <p:cNvSpPr txBox="1"/>
            <p:nvPr/>
          </p:nvSpPr>
          <p:spPr>
            <a:xfrm>
              <a:off x="5963113" y="1700666"/>
              <a:ext cx="2287293" cy="369332"/>
            </a:xfrm>
            <a:prstGeom prst="rect">
              <a:avLst/>
            </a:prstGeom>
            <a:noFill/>
            <a:ln>
              <a:noFill/>
            </a:ln>
          </p:spPr>
          <p:txBody>
            <a:bodyPr wrap="none" rtlCol="0">
              <a:spAutoFit/>
            </a:bodyPr>
            <a:lstStyle/>
            <a:p>
              <a:r>
                <a:rPr lang="ja-FR" altLang="ja-FR" b="1" dirty="0">
                  <a:solidFill>
                    <a:srgbClr val="FF0000"/>
                  </a:solidFill>
                </a:rPr>
                <a:t>MeV neutrinos </a:t>
              </a:r>
              <a:r>
                <a:rPr lang="ja-FR" altLang="ja-FR" b="1" dirty="0"/>
                <a:t>+ </a:t>
              </a:r>
              <a:r>
                <a:rPr lang="ja-FR" altLang="ja-FR" b="1" dirty="0">
                  <a:solidFill>
                    <a:schemeClr val="accent1"/>
                  </a:solidFill>
                </a:rPr>
                <a:t>GW</a:t>
              </a:r>
            </a:p>
          </p:txBody>
        </p:sp>
        <p:grpSp>
          <p:nvGrpSpPr>
            <p:cNvPr id="93" name="グループ化 92">
              <a:extLst>
                <a:ext uri="{FF2B5EF4-FFF2-40B4-BE49-F238E27FC236}">
                  <a16:creationId xmlns:a16="http://schemas.microsoft.com/office/drawing/2014/main" id="{2D1E81BF-61E6-7A0B-1394-FF8C71A8EC0F}"/>
                </a:ext>
              </a:extLst>
            </p:cNvPr>
            <p:cNvGrpSpPr/>
            <p:nvPr/>
          </p:nvGrpSpPr>
          <p:grpSpPr>
            <a:xfrm>
              <a:off x="4470997" y="923039"/>
              <a:ext cx="1787038" cy="1318617"/>
              <a:chOff x="8849453" y="3612708"/>
              <a:chExt cx="2607361" cy="1923916"/>
            </a:xfrm>
          </p:grpSpPr>
          <p:sp>
            <p:nvSpPr>
              <p:cNvPr id="68" name="円/楕円 67">
                <a:extLst>
                  <a:ext uri="{FF2B5EF4-FFF2-40B4-BE49-F238E27FC236}">
                    <a16:creationId xmlns:a16="http://schemas.microsoft.com/office/drawing/2014/main" id="{7595E359-EB60-A7C3-1AA0-BB6B189052C4}"/>
                  </a:ext>
                </a:extLst>
              </p:cNvPr>
              <p:cNvSpPr/>
              <p:nvPr/>
            </p:nvSpPr>
            <p:spPr>
              <a:xfrm>
                <a:off x="9601595" y="3960189"/>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9" name="円/楕円 68">
                <a:extLst>
                  <a:ext uri="{FF2B5EF4-FFF2-40B4-BE49-F238E27FC236}">
                    <a16:creationId xmlns:a16="http://schemas.microsoft.com/office/drawing/2014/main" id="{FC64111B-4FF5-A431-29E8-B4DF934645CF}"/>
                  </a:ext>
                </a:extLst>
              </p:cNvPr>
              <p:cNvSpPr/>
              <p:nvPr/>
            </p:nvSpPr>
            <p:spPr>
              <a:xfrm>
                <a:off x="9978718" y="4328406"/>
                <a:ext cx="443376" cy="443376"/>
              </a:xfrm>
              <a:prstGeom prst="ellipse">
                <a:avLst/>
              </a:prstGeom>
              <a:gradFill flip="none" rotWithShape="1">
                <a:gsLst>
                  <a:gs pos="100000">
                    <a:srgbClr val="FF7A68"/>
                  </a:gs>
                  <a:gs pos="50000">
                    <a:srgbClr val="FFBA9E"/>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0" name="右矢印 69">
                <a:extLst>
                  <a:ext uri="{FF2B5EF4-FFF2-40B4-BE49-F238E27FC236}">
                    <a16:creationId xmlns:a16="http://schemas.microsoft.com/office/drawing/2014/main" id="{9CE62CDF-9456-F594-8AB6-1F7B30343AFC}"/>
                  </a:ext>
                </a:extLst>
              </p:cNvPr>
              <p:cNvSpPr/>
              <p:nvPr/>
            </p:nvSpPr>
            <p:spPr>
              <a:xfrm rot="16200000" flipH="1">
                <a:off x="10052260" y="4071867"/>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9" name="右矢印 78">
                <a:extLst>
                  <a:ext uri="{FF2B5EF4-FFF2-40B4-BE49-F238E27FC236}">
                    <a16:creationId xmlns:a16="http://schemas.microsoft.com/office/drawing/2014/main" id="{BD05C7C8-C275-DE18-FD59-2141252C735D}"/>
                  </a:ext>
                </a:extLst>
              </p:cNvPr>
              <p:cNvSpPr/>
              <p:nvPr/>
            </p:nvSpPr>
            <p:spPr>
              <a:xfrm rot="10800000" flipH="1">
                <a:off x="9664331" y="4460709"/>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0" name="右矢印 79">
                <a:extLst>
                  <a:ext uri="{FF2B5EF4-FFF2-40B4-BE49-F238E27FC236}">
                    <a16:creationId xmlns:a16="http://schemas.microsoft.com/office/drawing/2014/main" id="{F7B57F44-CAF6-CC94-EDD9-300528E6B6A5}"/>
                  </a:ext>
                </a:extLst>
              </p:cNvPr>
              <p:cNvSpPr/>
              <p:nvPr/>
            </p:nvSpPr>
            <p:spPr>
              <a:xfrm rot="5400000" flipH="1">
                <a:off x="10052260" y="4849643"/>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1" name="右矢印 80">
                <a:extLst>
                  <a:ext uri="{FF2B5EF4-FFF2-40B4-BE49-F238E27FC236}">
                    <a16:creationId xmlns:a16="http://schemas.microsoft.com/office/drawing/2014/main" id="{FD0B43C0-CF28-37ED-22F9-CBB6BAA0BC2A}"/>
                  </a:ext>
                </a:extLst>
              </p:cNvPr>
              <p:cNvSpPr/>
              <p:nvPr/>
            </p:nvSpPr>
            <p:spPr>
              <a:xfrm flipH="1">
                <a:off x="10455705" y="4450391"/>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87" name="グループ化 86">
                <a:extLst>
                  <a:ext uri="{FF2B5EF4-FFF2-40B4-BE49-F238E27FC236}">
                    <a16:creationId xmlns:a16="http://schemas.microsoft.com/office/drawing/2014/main" id="{25C23834-8759-6068-D7B5-F10B6718F055}"/>
                  </a:ext>
                </a:extLst>
              </p:cNvPr>
              <p:cNvGrpSpPr/>
              <p:nvPr/>
            </p:nvGrpSpPr>
            <p:grpSpPr>
              <a:xfrm>
                <a:off x="10242684" y="3612708"/>
                <a:ext cx="1214130" cy="1630397"/>
                <a:chOff x="10242684" y="3612708"/>
                <a:chExt cx="1214130" cy="1630397"/>
              </a:xfrm>
            </p:grpSpPr>
            <p:sp>
              <p:nvSpPr>
                <p:cNvPr id="82" name="円弧 81">
                  <a:extLst>
                    <a:ext uri="{FF2B5EF4-FFF2-40B4-BE49-F238E27FC236}">
                      <a16:creationId xmlns:a16="http://schemas.microsoft.com/office/drawing/2014/main" id="{CFD49A55-E915-E3C8-42E8-D6E39824CE3E}"/>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3" name="円弧 82">
                  <a:extLst>
                    <a:ext uri="{FF2B5EF4-FFF2-40B4-BE49-F238E27FC236}">
                      <a16:creationId xmlns:a16="http://schemas.microsoft.com/office/drawing/2014/main" id="{3663F45F-46EE-10EC-A614-6689243B858B}"/>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dirty="0"/>
                </a:p>
              </p:txBody>
            </p:sp>
            <p:sp>
              <p:nvSpPr>
                <p:cNvPr id="84" name="円弧 83">
                  <a:extLst>
                    <a:ext uri="{FF2B5EF4-FFF2-40B4-BE49-F238E27FC236}">
                      <a16:creationId xmlns:a16="http://schemas.microsoft.com/office/drawing/2014/main" id="{F18C0675-D66B-99F3-4A16-E37E1A2B5871}"/>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5" name="フリーフォーム 84">
                  <a:extLst>
                    <a:ext uri="{FF2B5EF4-FFF2-40B4-BE49-F238E27FC236}">
                      <a16:creationId xmlns:a16="http://schemas.microsoft.com/office/drawing/2014/main" id="{91CBC4B4-A6BC-C62C-445C-E5527A38583E}"/>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grpSp>
          <p:grpSp>
            <p:nvGrpSpPr>
              <p:cNvPr id="88" name="グループ化 87">
                <a:extLst>
                  <a:ext uri="{FF2B5EF4-FFF2-40B4-BE49-F238E27FC236}">
                    <a16:creationId xmlns:a16="http://schemas.microsoft.com/office/drawing/2014/main" id="{9DFCBBDD-B3C8-2D8D-2458-B468A256659A}"/>
                  </a:ext>
                </a:extLst>
              </p:cNvPr>
              <p:cNvGrpSpPr/>
              <p:nvPr/>
            </p:nvGrpSpPr>
            <p:grpSpPr>
              <a:xfrm rot="10324910">
                <a:off x="8849453" y="3906227"/>
                <a:ext cx="1214130" cy="1630397"/>
                <a:chOff x="10242684" y="3612708"/>
                <a:chExt cx="1214130" cy="1630397"/>
              </a:xfrm>
            </p:grpSpPr>
            <p:sp>
              <p:nvSpPr>
                <p:cNvPr id="89" name="円弧 88">
                  <a:extLst>
                    <a:ext uri="{FF2B5EF4-FFF2-40B4-BE49-F238E27FC236}">
                      <a16:creationId xmlns:a16="http://schemas.microsoft.com/office/drawing/2014/main" id="{0B9E3624-FA42-26C7-E8E3-9565DBAC91E3}"/>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0" name="円弧 89">
                  <a:extLst>
                    <a:ext uri="{FF2B5EF4-FFF2-40B4-BE49-F238E27FC236}">
                      <a16:creationId xmlns:a16="http://schemas.microsoft.com/office/drawing/2014/main" id="{A92C9786-3DF9-9960-AFEA-03C6695B3DC5}"/>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1" name="円弧 90">
                  <a:extLst>
                    <a:ext uri="{FF2B5EF4-FFF2-40B4-BE49-F238E27FC236}">
                      <a16:creationId xmlns:a16="http://schemas.microsoft.com/office/drawing/2014/main" id="{C47F1BB3-E82D-C5BE-EF9B-DA60A0433252}"/>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2" name="フリーフォーム 91">
                  <a:extLst>
                    <a:ext uri="{FF2B5EF4-FFF2-40B4-BE49-F238E27FC236}">
                      <a16:creationId xmlns:a16="http://schemas.microsoft.com/office/drawing/2014/main" id="{ED9BE65D-67AD-FB7D-320F-E78F3185447C}"/>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grpSp>
        <p:sp>
          <p:nvSpPr>
            <p:cNvPr id="95" name="テキスト ボックス 94">
              <a:extLst>
                <a:ext uri="{FF2B5EF4-FFF2-40B4-BE49-F238E27FC236}">
                  <a16:creationId xmlns:a16="http://schemas.microsoft.com/office/drawing/2014/main" id="{65BCB3DD-38B5-A881-F78C-E35AB0D47B09}"/>
                </a:ext>
              </a:extLst>
            </p:cNvPr>
            <p:cNvSpPr txBox="1"/>
            <p:nvPr/>
          </p:nvSpPr>
          <p:spPr>
            <a:xfrm>
              <a:off x="6780370" y="934194"/>
              <a:ext cx="3230793" cy="707886"/>
            </a:xfrm>
            <a:prstGeom prst="rect">
              <a:avLst/>
            </a:prstGeom>
            <a:noFill/>
          </p:spPr>
          <p:txBody>
            <a:bodyPr wrap="square">
              <a:spAutoFit/>
            </a:bodyPr>
            <a:lstStyle/>
            <a:p>
              <a:pPr>
                <a:buNone/>
              </a:pPr>
              <a:r>
                <a:rPr lang="ja-FR" altLang="ja-FR" sz="2000" b="1" dirty="0">
                  <a:solidFill>
                    <a:srgbClr val="002060"/>
                  </a:solidFill>
                </a:rPr>
                <a:t>Core collapse and compact-object formation</a:t>
              </a:r>
            </a:p>
          </p:txBody>
        </p:sp>
      </p:grpSp>
      <p:sp>
        <p:nvSpPr>
          <p:cNvPr id="97" name="テキスト ボックス 96">
            <a:extLst>
              <a:ext uri="{FF2B5EF4-FFF2-40B4-BE49-F238E27FC236}">
                <a16:creationId xmlns:a16="http://schemas.microsoft.com/office/drawing/2014/main" id="{BD4E83F4-50C3-48CA-778A-8D6F178C7477}"/>
              </a:ext>
            </a:extLst>
          </p:cNvPr>
          <p:cNvSpPr txBox="1"/>
          <p:nvPr/>
        </p:nvSpPr>
        <p:spPr>
          <a:xfrm>
            <a:off x="2067395" y="5171284"/>
            <a:ext cx="2120857" cy="369332"/>
          </a:xfrm>
          <a:prstGeom prst="rect">
            <a:avLst/>
          </a:prstGeom>
          <a:noFill/>
        </p:spPr>
        <p:txBody>
          <a:bodyPr wrap="square">
            <a:spAutoFit/>
          </a:bodyPr>
          <a:lstStyle/>
          <a:p>
            <a:r>
              <a:rPr lang="ja-FR" altLang="ja-FR" dirty="0"/>
              <a:t>Bersten</a:t>
            </a:r>
            <a:r>
              <a:rPr lang="en-US" altLang="ja-FR" dirty="0"/>
              <a:t> et al. 2025</a:t>
            </a:r>
            <a:endParaRPr lang="ja-FR" altLang="en-US" dirty="0"/>
          </a:p>
        </p:txBody>
      </p:sp>
      <p:grpSp>
        <p:nvGrpSpPr>
          <p:cNvPr id="109" name="グループ化 108">
            <a:extLst>
              <a:ext uri="{FF2B5EF4-FFF2-40B4-BE49-F238E27FC236}">
                <a16:creationId xmlns:a16="http://schemas.microsoft.com/office/drawing/2014/main" id="{C29C36B9-1A84-19C1-B408-A00D7247F3FB}"/>
              </a:ext>
            </a:extLst>
          </p:cNvPr>
          <p:cNvGrpSpPr/>
          <p:nvPr/>
        </p:nvGrpSpPr>
        <p:grpSpPr>
          <a:xfrm>
            <a:off x="4663468" y="2414262"/>
            <a:ext cx="8136414" cy="1373504"/>
            <a:chOff x="4663468" y="2414262"/>
            <a:chExt cx="8136414" cy="1373504"/>
          </a:xfrm>
        </p:grpSpPr>
        <p:grpSp>
          <p:nvGrpSpPr>
            <p:cNvPr id="63" name="グループ化 62">
              <a:extLst>
                <a:ext uri="{FF2B5EF4-FFF2-40B4-BE49-F238E27FC236}">
                  <a16:creationId xmlns:a16="http://schemas.microsoft.com/office/drawing/2014/main" id="{B47DE90D-0405-5D79-D1CB-8EDF52B1159C}"/>
                </a:ext>
              </a:extLst>
            </p:cNvPr>
            <p:cNvGrpSpPr/>
            <p:nvPr/>
          </p:nvGrpSpPr>
          <p:grpSpPr>
            <a:xfrm>
              <a:off x="4663468" y="2414262"/>
              <a:ext cx="3223235" cy="1373504"/>
              <a:chOff x="4627914" y="948217"/>
              <a:chExt cx="5592393" cy="2383063"/>
            </a:xfrm>
          </p:grpSpPr>
          <p:sp>
            <p:nvSpPr>
              <p:cNvPr id="21" name="円/楕円 20">
                <a:extLst>
                  <a:ext uri="{FF2B5EF4-FFF2-40B4-BE49-F238E27FC236}">
                    <a16:creationId xmlns:a16="http://schemas.microsoft.com/office/drawing/2014/main" id="{8DB3E81E-87AD-59CD-8718-2B890CAA2287}"/>
                  </a:ext>
                </a:extLst>
              </p:cNvPr>
              <p:cNvSpPr/>
              <p:nvPr/>
            </p:nvSpPr>
            <p:spPr>
              <a:xfrm>
                <a:off x="5311088" y="1205169"/>
                <a:ext cx="1292625" cy="1292625"/>
              </a:xfrm>
              <a:prstGeom prst="ellipse">
                <a:avLst/>
              </a:prstGeom>
              <a:gradFill flip="none" rotWithShape="1">
                <a:gsLst>
                  <a:gs pos="14000">
                    <a:schemeClr val="bg1"/>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0" name="円/楕円 29">
                <a:extLst>
                  <a:ext uri="{FF2B5EF4-FFF2-40B4-BE49-F238E27FC236}">
                    <a16:creationId xmlns:a16="http://schemas.microsoft.com/office/drawing/2014/main" id="{97B9916A-87C4-A7A6-7BD2-B66FD2CDF18D}"/>
                  </a:ext>
                </a:extLst>
              </p:cNvPr>
              <p:cNvSpPr/>
              <p:nvPr/>
            </p:nvSpPr>
            <p:spPr>
              <a:xfrm>
                <a:off x="5359211" y="1250333"/>
                <a:ext cx="1192672" cy="1192671"/>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22" name="円/楕円 21">
                <a:extLst>
                  <a:ext uri="{FF2B5EF4-FFF2-40B4-BE49-F238E27FC236}">
                    <a16:creationId xmlns:a16="http://schemas.microsoft.com/office/drawing/2014/main" id="{03E72194-EFA7-1A92-EC33-10B22BE204F7}"/>
                  </a:ext>
                </a:extLst>
              </p:cNvPr>
              <p:cNvSpPr/>
              <p:nvPr/>
            </p:nvSpPr>
            <p:spPr>
              <a:xfrm>
                <a:off x="5598073" y="1488198"/>
                <a:ext cx="718654" cy="718654"/>
              </a:xfrm>
              <a:prstGeom prst="ellipse">
                <a:avLst/>
              </a:prstGeom>
              <a:gradFill flip="none" rotWithShape="1">
                <a:gsLst>
                  <a:gs pos="100000">
                    <a:srgbClr val="FF0000"/>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4" name="右矢印 23">
                <a:extLst>
                  <a:ext uri="{FF2B5EF4-FFF2-40B4-BE49-F238E27FC236}">
                    <a16:creationId xmlns:a16="http://schemas.microsoft.com/office/drawing/2014/main" id="{8FBDBB85-5C9B-71FC-4139-B71AF28A9790}"/>
                  </a:ext>
                </a:extLst>
              </p:cNvPr>
              <p:cNvSpPr/>
              <p:nvPr/>
            </p:nvSpPr>
            <p:spPr>
              <a:xfrm rot="16200000">
                <a:off x="5766378" y="105590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7" name="右矢印 26">
                <a:extLst>
                  <a:ext uri="{FF2B5EF4-FFF2-40B4-BE49-F238E27FC236}">
                    <a16:creationId xmlns:a16="http://schemas.microsoft.com/office/drawing/2014/main" id="{643553D5-B510-5970-E6FF-22E951A3EF90}"/>
                  </a:ext>
                </a:extLst>
              </p:cNvPr>
              <p:cNvSpPr/>
              <p:nvPr/>
            </p:nvSpPr>
            <p:spPr>
              <a:xfrm rot="16200000" flipH="1">
                <a:off x="5766378" y="2501575"/>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右矢印 27">
                <a:extLst>
                  <a:ext uri="{FF2B5EF4-FFF2-40B4-BE49-F238E27FC236}">
                    <a16:creationId xmlns:a16="http://schemas.microsoft.com/office/drawing/2014/main" id="{4FCF687C-21C6-6A0D-59EF-B063AF293FBE}"/>
                  </a:ext>
                </a:extLst>
              </p:cNvPr>
              <p:cNvSpPr/>
              <p:nvPr/>
            </p:nvSpPr>
            <p:spPr>
              <a:xfrm rot="10800000" flipH="1">
                <a:off x="6503760" y="172034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9" name="右矢印 28">
                <a:extLst>
                  <a:ext uri="{FF2B5EF4-FFF2-40B4-BE49-F238E27FC236}">
                    <a16:creationId xmlns:a16="http://schemas.microsoft.com/office/drawing/2014/main" id="{9106F894-FBF1-78E3-BB4C-31C88638005C}"/>
                  </a:ext>
                </a:extLst>
              </p:cNvPr>
              <p:cNvSpPr/>
              <p:nvPr/>
            </p:nvSpPr>
            <p:spPr>
              <a:xfrm flipH="1">
                <a:off x="5016093" y="1764193"/>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1" name="フリーフォーム 30">
                <a:extLst>
                  <a:ext uri="{FF2B5EF4-FFF2-40B4-BE49-F238E27FC236}">
                    <a16:creationId xmlns:a16="http://schemas.microsoft.com/office/drawing/2014/main" id="{11C4B5AA-7E7C-549A-2593-215411EC4F69}"/>
                  </a:ext>
                </a:extLst>
              </p:cNvPr>
              <p:cNvSpPr/>
              <p:nvPr/>
            </p:nvSpPr>
            <p:spPr>
              <a:xfrm rot="19695828">
                <a:off x="6482051" y="119609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7030A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2" name="フリーフォーム 31">
                <a:extLst>
                  <a:ext uri="{FF2B5EF4-FFF2-40B4-BE49-F238E27FC236}">
                    <a16:creationId xmlns:a16="http://schemas.microsoft.com/office/drawing/2014/main" id="{6EF42BE0-104D-703C-AE28-F0B0F5A4230D}"/>
                  </a:ext>
                </a:extLst>
              </p:cNvPr>
              <p:cNvSpPr/>
              <p:nvPr/>
            </p:nvSpPr>
            <p:spPr>
              <a:xfrm rot="2413638">
                <a:off x="6468650" y="246930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3" name="フリーフォーム 32">
                <a:extLst>
                  <a:ext uri="{FF2B5EF4-FFF2-40B4-BE49-F238E27FC236}">
                    <a16:creationId xmlns:a16="http://schemas.microsoft.com/office/drawing/2014/main" id="{C445E45B-59EC-5DE5-E218-D5D0B972C392}"/>
                  </a:ext>
                </a:extLst>
              </p:cNvPr>
              <p:cNvSpPr/>
              <p:nvPr/>
            </p:nvSpPr>
            <p:spPr>
              <a:xfrm rot="8150616">
                <a:off x="4678633" y="2480973"/>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4" name="フリーフォーム 33">
                <a:extLst>
                  <a:ext uri="{FF2B5EF4-FFF2-40B4-BE49-F238E27FC236}">
                    <a16:creationId xmlns:a16="http://schemas.microsoft.com/office/drawing/2014/main" id="{65491A34-EF8D-A735-8DEE-7AE830586FEA}"/>
                  </a:ext>
                </a:extLst>
              </p:cNvPr>
              <p:cNvSpPr/>
              <p:nvPr/>
            </p:nvSpPr>
            <p:spPr>
              <a:xfrm rot="12393421">
                <a:off x="4627914" y="1248280"/>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5" name="テキスト ボックス 34">
                <a:extLst>
                  <a:ext uri="{FF2B5EF4-FFF2-40B4-BE49-F238E27FC236}">
                    <a16:creationId xmlns:a16="http://schemas.microsoft.com/office/drawing/2014/main" id="{9C646A14-DF5D-6AA3-314F-BA4308C3D7B9}"/>
                  </a:ext>
                </a:extLst>
              </p:cNvPr>
              <p:cNvSpPr txBox="1"/>
              <p:nvPr/>
            </p:nvSpPr>
            <p:spPr>
              <a:xfrm>
                <a:off x="7051496" y="2690480"/>
                <a:ext cx="3168811" cy="640800"/>
              </a:xfrm>
              <a:prstGeom prst="rect">
                <a:avLst/>
              </a:prstGeom>
              <a:noFill/>
            </p:spPr>
            <p:txBody>
              <a:bodyPr wrap="square" rtlCol="0">
                <a:spAutoFit/>
              </a:bodyPr>
              <a:lstStyle/>
              <a:p>
                <a:r>
                  <a:rPr kumimoji="1" lang="en-US" altLang="ja-FR" b="1" dirty="0">
                    <a:solidFill>
                      <a:srgbClr val="893FC2"/>
                    </a:solidFill>
                  </a:rPr>
                  <a:t>soft X-ray, EUV</a:t>
                </a:r>
                <a:endParaRPr kumimoji="1" lang="ja-FR" altLang="en-US" b="1" dirty="0">
                  <a:solidFill>
                    <a:srgbClr val="893FC2"/>
                  </a:solidFill>
                </a:endParaRPr>
              </a:p>
            </p:txBody>
          </p:sp>
        </p:grpSp>
        <p:sp>
          <p:nvSpPr>
            <p:cNvPr id="66" name="テキスト ボックス 65">
              <a:extLst>
                <a:ext uri="{FF2B5EF4-FFF2-40B4-BE49-F238E27FC236}">
                  <a16:creationId xmlns:a16="http://schemas.microsoft.com/office/drawing/2014/main" id="{32504E08-158D-101E-C231-48F0E994484E}"/>
                </a:ext>
              </a:extLst>
            </p:cNvPr>
            <p:cNvSpPr txBox="1"/>
            <p:nvPr/>
          </p:nvSpPr>
          <p:spPr>
            <a:xfrm>
              <a:off x="6276370" y="2434077"/>
              <a:ext cx="2255554" cy="369332"/>
            </a:xfrm>
            <a:prstGeom prst="rect">
              <a:avLst/>
            </a:prstGeom>
            <a:noFill/>
            <a:ln>
              <a:solidFill>
                <a:schemeClr val="tx1"/>
              </a:solidFill>
            </a:ln>
          </p:spPr>
          <p:txBody>
            <a:bodyPr wrap="none" rtlCol="0">
              <a:spAutoFit/>
            </a:bodyPr>
            <a:lstStyle/>
            <a:p>
              <a:r>
                <a:rPr kumimoji="1" lang="en-US" altLang="ja-FR" dirty="0"/>
                <a:t>T0+seconds to hours</a:t>
              </a:r>
              <a:endParaRPr kumimoji="1" lang="ja-FR" altLang="en-US" dirty="0"/>
            </a:p>
          </p:txBody>
        </p:sp>
        <p:sp>
          <p:nvSpPr>
            <p:cNvPr id="99" name="テキスト ボックス 98">
              <a:extLst>
                <a:ext uri="{FF2B5EF4-FFF2-40B4-BE49-F238E27FC236}">
                  <a16:creationId xmlns:a16="http://schemas.microsoft.com/office/drawing/2014/main" id="{24AFF3CC-83D2-C83F-099D-A32F8E1541CA}"/>
                </a:ext>
              </a:extLst>
            </p:cNvPr>
            <p:cNvSpPr txBox="1"/>
            <p:nvPr/>
          </p:nvSpPr>
          <p:spPr>
            <a:xfrm>
              <a:off x="7065212" y="2912070"/>
              <a:ext cx="5734670" cy="461665"/>
            </a:xfrm>
            <a:prstGeom prst="rect">
              <a:avLst/>
            </a:prstGeom>
            <a:noFill/>
          </p:spPr>
          <p:txBody>
            <a:bodyPr wrap="square">
              <a:spAutoFit/>
            </a:bodyPr>
            <a:lstStyle/>
            <a:p>
              <a:r>
                <a:rPr lang="ja-FR" altLang="ja-FR" sz="2400" b="1" dirty="0">
                  <a:solidFill>
                    <a:srgbClr val="FF0000"/>
                  </a:solidFill>
                  <a:highlight>
                    <a:srgbClr val="FFFF00"/>
                  </a:highlight>
                </a:rPr>
                <a:t>Shock breakout</a:t>
              </a:r>
              <a:r>
                <a:rPr lang="en-US" altLang="ja-FR" sz="2400" b="1" dirty="0">
                  <a:solidFill>
                    <a:srgbClr val="FF0000"/>
                  </a:solidFill>
                  <a:highlight>
                    <a:srgbClr val="FFFF00"/>
                  </a:highlight>
                </a:rPr>
                <a:t> ~100-1000 seconds</a:t>
              </a:r>
              <a:endParaRPr lang="ja-FR" altLang="ja-FR" sz="2400" dirty="0">
                <a:solidFill>
                  <a:srgbClr val="FF0000"/>
                </a:solidFill>
                <a:highlight>
                  <a:srgbClr val="FFFF00"/>
                </a:highlight>
              </a:endParaRPr>
            </a:p>
          </p:txBody>
        </p:sp>
      </p:grpSp>
      <p:grpSp>
        <p:nvGrpSpPr>
          <p:cNvPr id="110" name="グループ化 109">
            <a:extLst>
              <a:ext uri="{FF2B5EF4-FFF2-40B4-BE49-F238E27FC236}">
                <a16:creationId xmlns:a16="http://schemas.microsoft.com/office/drawing/2014/main" id="{0BE031ED-B8B3-DFF5-345D-443CA337249B}"/>
              </a:ext>
            </a:extLst>
          </p:cNvPr>
          <p:cNvGrpSpPr/>
          <p:nvPr/>
        </p:nvGrpSpPr>
        <p:grpSpPr>
          <a:xfrm>
            <a:off x="4594176" y="3751919"/>
            <a:ext cx="7589608" cy="1533751"/>
            <a:chOff x="4594176" y="3751919"/>
            <a:chExt cx="7589608" cy="1533751"/>
          </a:xfrm>
        </p:grpSpPr>
        <p:grpSp>
          <p:nvGrpSpPr>
            <p:cNvPr id="64" name="グループ化 63">
              <a:extLst>
                <a:ext uri="{FF2B5EF4-FFF2-40B4-BE49-F238E27FC236}">
                  <a16:creationId xmlns:a16="http://schemas.microsoft.com/office/drawing/2014/main" id="{8E9B9ABE-2BB4-A26A-AEAE-0A26860E17F3}"/>
                </a:ext>
              </a:extLst>
            </p:cNvPr>
            <p:cNvGrpSpPr/>
            <p:nvPr/>
          </p:nvGrpSpPr>
          <p:grpSpPr>
            <a:xfrm>
              <a:off x="4594176" y="3751919"/>
              <a:ext cx="2002600" cy="1533751"/>
              <a:chOff x="7371952" y="668433"/>
              <a:chExt cx="3268679" cy="2503415"/>
            </a:xfrm>
          </p:grpSpPr>
          <p:sp>
            <p:nvSpPr>
              <p:cNvPr id="36" name="円/楕円 35">
                <a:extLst>
                  <a:ext uri="{FF2B5EF4-FFF2-40B4-BE49-F238E27FC236}">
                    <a16:creationId xmlns:a16="http://schemas.microsoft.com/office/drawing/2014/main" id="{56CE5778-513B-27B0-7CD3-339711523EB5}"/>
                  </a:ext>
                </a:extLst>
              </p:cNvPr>
              <p:cNvSpPr/>
              <p:nvPr/>
            </p:nvSpPr>
            <p:spPr>
              <a:xfrm>
                <a:off x="7923353" y="1016321"/>
                <a:ext cx="1571011" cy="1571011"/>
              </a:xfrm>
              <a:prstGeom prst="ellipse">
                <a:avLst/>
              </a:prstGeom>
              <a:gradFill flip="none" rotWithShape="1">
                <a:gsLst>
                  <a:gs pos="14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7" name="円/楕円 36">
                <a:extLst>
                  <a:ext uri="{FF2B5EF4-FFF2-40B4-BE49-F238E27FC236}">
                    <a16:creationId xmlns:a16="http://schemas.microsoft.com/office/drawing/2014/main" id="{769C8793-5A55-CA22-C4B4-54048D2B434F}"/>
                  </a:ext>
                </a:extLst>
              </p:cNvPr>
              <p:cNvSpPr/>
              <p:nvPr/>
            </p:nvSpPr>
            <p:spPr>
              <a:xfrm>
                <a:off x="8102627" y="1198555"/>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8" name="円/楕円 37">
                <a:extLst>
                  <a:ext uri="{FF2B5EF4-FFF2-40B4-BE49-F238E27FC236}">
                    <a16:creationId xmlns:a16="http://schemas.microsoft.com/office/drawing/2014/main" id="{46BF1756-01CA-1888-55E8-732DFDD2CB12}"/>
                  </a:ext>
                </a:extLst>
              </p:cNvPr>
              <p:cNvSpPr/>
              <p:nvPr/>
            </p:nvSpPr>
            <p:spPr>
              <a:xfrm>
                <a:off x="8342111" y="1429133"/>
                <a:ext cx="718654" cy="718654"/>
              </a:xfrm>
              <a:prstGeom prst="ellipse">
                <a:avLst/>
              </a:prstGeom>
              <a:gradFill flip="none" rotWithShape="1">
                <a:gsLst>
                  <a:gs pos="100000">
                    <a:srgbClr val="84A1FF"/>
                  </a:gs>
                  <a:gs pos="50000">
                    <a:srgbClr val="B9B8FA"/>
                  </a:gs>
                  <a:gs pos="16000">
                    <a:srgbClr val="B9B8F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9" name="右矢印 38">
                <a:extLst>
                  <a:ext uri="{FF2B5EF4-FFF2-40B4-BE49-F238E27FC236}">
                    <a16:creationId xmlns:a16="http://schemas.microsoft.com/office/drawing/2014/main" id="{FD54BE37-1EAB-A302-158C-19064322D511}"/>
                  </a:ext>
                </a:extLst>
              </p:cNvPr>
              <p:cNvSpPr/>
              <p:nvPr/>
            </p:nvSpPr>
            <p:spPr>
              <a:xfrm rot="16200000">
                <a:off x="8510416" y="77612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0" name="右矢印 39">
                <a:extLst>
                  <a:ext uri="{FF2B5EF4-FFF2-40B4-BE49-F238E27FC236}">
                    <a16:creationId xmlns:a16="http://schemas.microsoft.com/office/drawing/2014/main" id="{52CC4490-E71B-F7B3-14D6-966692F832B7}"/>
                  </a:ext>
                </a:extLst>
              </p:cNvPr>
              <p:cNvSpPr/>
              <p:nvPr/>
            </p:nvSpPr>
            <p:spPr>
              <a:xfrm rot="16200000" flipH="1">
                <a:off x="8510416" y="266323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1" name="右矢印 40">
                <a:extLst>
                  <a:ext uri="{FF2B5EF4-FFF2-40B4-BE49-F238E27FC236}">
                    <a16:creationId xmlns:a16="http://schemas.microsoft.com/office/drawing/2014/main" id="{BADB38FE-5910-41D6-3158-32A943771916}"/>
                  </a:ext>
                </a:extLst>
              </p:cNvPr>
              <p:cNvSpPr/>
              <p:nvPr/>
            </p:nvSpPr>
            <p:spPr>
              <a:xfrm rot="10800000" flipH="1">
                <a:off x="9484468" y="1678464"/>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2" name="右矢印 41">
                <a:extLst>
                  <a:ext uri="{FF2B5EF4-FFF2-40B4-BE49-F238E27FC236}">
                    <a16:creationId xmlns:a16="http://schemas.microsoft.com/office/drawing/2014/main" id="{63786D1C-9CFE-B1DC-E3B8-00FE21541509}"/>
                  </a:ext>
                </a:extLst>
              </p:cNvPr>
              <p:cNvSpPr/>
              <p:nvPr/>
            </p:nvSpPr>
            <p:spPr>
              <a:xfrm flipH="1">
                <a:off x="7539445" y="1720346"/>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3" name="フリーフォーム 42">
                <a:extLst>
                  <a:ext uri="{FF2B5EF4-FFF2-40B4-BE49-F238E27FC236}">
                    <a16:creationId xmlns:a16="http://schemas.microsoft.com/office/drawing/2014/main" id="{93A501D5-585D-07A0-2D1A-7AC488FD57C9}"/>
                  </a:ext>
                </a:extLst>
              </p:cNvPr>
              <p:cNvSpPr/>
              <p:nvPr/>
            </p:nvSpPr>
            <p:spPr>
              <a:xfrm rot="19695828">
                <a:off x="9226089" y="1137026"/>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4" name="フリーフォーム 43">
                <a:extLst>
                  <a:ext uri="{FF2B5EF4-FFF2-40B4-BE49-F238E27FC236}">
                    <a16:creationId xmlns:a16="http://schemas.microsoft.com/office/drawing/2014/main" id="{C73D57DD-5390-A7DA-2716-EC065BEED423}"/>
                  </a:ext>
                </a:extLst>
              </p:cNvPr>
              <p:cNvSpPr/>
              <p:nvPr/>
            </p:nvSpPr>
            <p:spPr>
              <a:xfrm rot="2413638">
                <a:off x="9212688" y="2410239"/>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5" name="フリーフォーム 44">
                <a:extLst>
                  <a:ext uri="{FF2B5EF4-FFF2-40B4-BE49-F238E27FC236}">
                    <a16:creationId xmlns:a16="http://schemas.microsoft.com/office/drawing/2014/main" id="{2746A378-3368-5851-FDDB-2FA981AE0BBC}"/>
                  </a:ext>
                </a:extLst>
              </p:cNvPr>
              <p:cNvSpPr/>
              <p:nvPr/>
            </p:nvSpPr>
            <p:spPr>
              <a:xfrm rot="8150616">
                <a:off x="7422671" y="2421908"/>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6" name="フリーフォーム 45">
                <a:extLst>
                  <a:ext uri="{FF2B5EF4-FFF2-40B4-BE49-F238E27FC236}">
                    <a16:creationId xmlns:a16="http://schemas.microsoft.com/office/drawing/2014/main" id="{530439D7-A84C-8681-445E-6F9FEA849213}"/>
                  </a:ext>
                </a:extLst>
              </p:cNvPr>
              <p:cNvSpPr/>
              <p:nvPr/>
            </p:nvSpPr>
            <p:spPr>
              <a:xfrm rot="12393421">
                <a:off x="7371952" y="118921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7" name="テキスト ボックス 46">
                <a:extLst>
                  <a:ext uri="{FF2B5EF4-FFF2-40B4-BE49-F238E27FC236}">
                    <a16:creationId xmlns:a16="http://schemas.microsoft.com/office/drawing/2014/main" id="{860183C0-99BE-E10F-C5D0-D03BD47A59A2}"/>
                  </a:ext>
                </a:extLst>
              </p:cNvPr>
              <p:cNvSpPr txBox="1"/>
              <p:nvPr/>
            </p:nvSpPr>
            <p:spPr>
              <a:xfrm>
                <a:off x="8713624" y="2632615"/>
                <a:ext cx="1927007" cy="539233"/>
              </a:xfrm>
              <a:prstGeom prst="rect">
                <a:avLst/>
              </a:prstGeom>
              <a:noFill/>
            </p:spPr>
            <p:txBody>
              <a:bodyPr wrap="none" rtlCol="0">
                <a:spAutoFit/>
              </a:bodyPr>
              <a:lstStyle/>
              <a:p>
                <a:r>
                  <a:rPr kumimoji="1" lang="en-US" altLang="ja-FR" dirty="0">
                    <a:solidFill>
                      <a:srgbClr val="000FED"/>
                    </a:solidFill>
                  </a:rPr>
                  <a:t>Optical, UV</a:t>
                </a:r>
                <a:endParaRPr kumimoji="1" lang="ja-FR" altLang="en-US" dirty="0">
                  <a:solidFill>
                    <a:srgbClr val="000FED"/>
                  </a:solidFill>
                </a:endParaRPr>
              </a:p>
            </p:txBody>
          </p:sp>
        </p:grpSp>
        <p:sp>
          <p:nvSpPr>
            <p:cNvPr id="100" name="テキスト ボックス 99">
              <a:extLst>
                <a:ext uri="{FF2B5EF4-FFF2-40B4-BE49-F238E27FC236}">
                  <a16:creationId xmlns:a16="http://schemas.microsoft.com/office/drawing/2014/main" id="{B3FB4583-9AC6-D9D2-C191-CF6343545B97}"/>
                </a:ext>
              </a:extLst>
            </p:cNvPr>
            <p:cNvSpPr txBox="1"/>
            <p:nvPr/>
          </p:nvSpPr>
          <p:spPr>
            <a:xfrm>
              <a:off x="6401163" y="3940503"/>
              <a:ext cx="2173890" cy="369332"/>
            </a:xfrm>
            <a:prstGeom prst="rect">
              <a:avLst/>
            </a:prstGeom>
            <a:noFill/>
            <a:ln>
              <a:solidFill>
                <a:schemeClr val="tx1"/>
              </a:solidFill>
            </a:ln>
          </p:spPr>
          <p:txBody>
            <a:bodyPr wrap="square" rtlCol="0">
              <a:spAutoFit/>
            </a:bodyPr>
            <a:lstStyle/>
            <a:p>
              <a:r>
                <a:rPr kumimoji="1" lang="en-US" altLang="ja-FR" dirty="0"/>
                <a:t>T0+ </a:t>
              </a:r>
              <a:r>
                <a:rPr lang="ja-FR" altLang="ja-FR" dirty="0"/>
                <a:t>hours</a:t>
              </a:r>
              <a:r>
                <a:rPr lang="en-US" altLang="ja-FR" dirty="0"/>
                <a:t> to </a:t>
              </a:r>
              <a:r>
                <a:rPr lang="ja-FR" altLang="ja-FR" dirty="0"/>
                <a:t>days</a:t>
              </a:r>
            </a:p>
          </p:txBody>
        </p:sp>
        <p:sp>
          <p:nvSpPr>
            <p:cNvPr id="102" name="テキスト ボックス 101">
              <a:extLst>
                <a:ext uri="{FF2B5EF4-FFF2-40B4-BE49-F238E27FC236}">
                  <a16:creationId xmlns:a16="http://schemas.microsoft.com/office/drawing/2014/main" id="{90481FA2-65C4-3267-CC15-76F867CF0B5A}"/>
                </a:ext>
              </a:extLst>
            </p:cNvPr>
            <p:cNvSpPr txBox="1"/>
            <p:nvPr/>
          </p:nvSpPr>
          <p:spPr>
            <a:xfrm>
              <a:off x="6683624" y="4445274"/>
              <a:ext cx="5500160" cy="400110"/>
            </a:xfrm>
            <a:prstGeom prst="rect">
              <a:avLst/>
            </a:prstGeom>
            <a:noFill/>
          </p:spPr>
          <p:txBody>
            <a:bodyPr wrap="none" rtlCol="0">
              <a:spAutoFit/>
            </a:bodyPr>
            <a:lstStyle/>
            <a:p>
              <a:r>
                <a:rPr lang="en-US" altLang="ja-FR" sz="2000" b="1" dirty="0">
                  <a:solidFill>
                    <a:srgbClr val="002060"/>
                  </a:solidFill>
                </a:rPr>
                <a:t>E</a:t>
              </a:r>
              <a:r>
                <a:rPr lang="ja-FR" altLang="ja-FR" sz="2000" b="1" dirty="0">
                  <a:solidFill>
                    <a:srgbClr val="002060"/>
                  </a:solidFill>
                </a:rPr>
                <a:t>xpan</a:t>
              </a:r>
              <a:r>
                <a:rPr lang="en-US" altLang="ja-FR" sz="2000" b="1" dirty="0" err="1">
                  <a:solidFill>
                    <a:srgbClr val="002060"/>
                  </a:solidFill>
                </a:rPr>
                <a:t>sion</a:t>
              </a:r>
              <a:r>
                <a:rPr lang="ja-FR" altLang="ja-FR" sz="2000" b="1" dirty="0">
                  <a:solidFill>
                    <a:srgbClr val="002060"/>
                  </a:solidFill>
                </a:rPr>
                <a:t> and cool</a:t>
              </a:r>
              <a:r>
                <a:rPr lang="en-US" altLang="ja-FR" sz="2000" b="1" dirty="0" err="1">
                  <a:solidFill>
                    <a:srgbClr val="002060"/>
                  </a:solidFill>
                </a:rPr>
                <a:t>ing</a:t>
              </a:r>
              <a:r>
                <a:rPr lang="en-US" altLang="ja-FR" sz="2000" b="1" dirty="0">
                  <a:solidFill>
                    <a:srgbClr val="002060"/>
                  </a:solidFill>
                </a:rPr>
                <a:t> of shock heated ejecta</a:t>
              </a:r>
              <a:endParaRPr kumimoji="1" lang="ja-FR" altLang="en-US" sz="2000" b="1" dirty="0">
                <a:solidFill>
                  <a:srgbClr val="002060"/>
                </a:solidFill>
              </a:endParaRPr>
            </a:p>
          </p:txBody>
        </p:sp>
      </p:grpSp>
      <p:grpSp>
        <p:nvGrpSpPr>
          <p:cNvPr id="111" name="グループ化 110">
            <a:extLst>
              <a:ext uri="{FF2B5EF4-FFF2-40B4-BE49-F238E27FC236}">
                <a16:creationId xmlns:a16="http://schemas.microsoft.com/office/drawing/2014/main" id="{3B836ACE-0F14-1CBB-B55A-0EC1A1CE20E7}"/>
              </a:ext>
            </a:extLst>
          </p:cNvPr>
          <p:cNvGrpSpPr/>
          <p:nvPr/>
        </p:nvGrpSpPr>
        <p:grpSpPr>
          <a:xfrm>
            <a:off x="3474416" y="5348174"/>
            <a:ext cx="5561605" cy="1307620"/>
            <a:chOff x="3474416" y="5348174"/>
            <a:chExt cx="5561605" cy="1307620"/>
          </a:xfrm>
        </p:grpSpPr>
        <p:grpSp>
          <p:nvGrpSpPr>
            <p:cNvPr id="101" name="グループ化 100">
              <a:extLst>
                <a:ext uri="{FF2B5EF4-FFF2-40B4-BE49-F238E27FC236}">
                  <a16:creationId xmlns:a16="http://schemas.microsoft.com/office/drawing/2014/main" id="{64906E44-875E-47CA-50EB-F2136C572FE9}"/>
                </a:ext>
              </a:extLst>
            </p:cNvPr>
            <p:cNvGrpSpPr/>
            <p:nvPr/>
          </p:nvGrpSpPr>
          <p:grpSpPr>
            <a:xfrm>
              <a:off x="4527121" y="5635030"/>
              <a:ext cx="1709162" cy="1020764"/>
              <a:chOff x="10906217" y="948207"/>
              <a:chExt cx="2630494" cy="1571011"/>
            </a:xfrm>
          </p:grpSpPr>
          <p:sp>
            <p:nvSpPr>
              <p:cNvPr id="48" name="円/楕円 47">
                <a:extLst>
                  <a:ext uri="{FF2B5EF4-FFF2-40B4-BE49-F238E27FC236}">
                    <a16:creationId xmlns:a16="http://schemas.microsoft.com/office/drawing/2014/main" id="{90EFA36C-83C2-B06B-05F9-3BC5DB6D2177}"/>
                  </a:ext>
                </a:extLst>
              </p:cNvPr>
              <p:cNvSpPr/>
              <p:nvPr/>
            </p:nvSpPr>
            <p:spPr>
              <a:xfrm>
                <a:off x="11457618" y="948207"/>
                <a:ext cx="1571011" cy="1571011"/>
              </a:xfrm>
              <a:prstGeom prst="ellipse">
                <a:avLst/>
              </a:prstGeom>
              <a:gradFill flip="none" rotWithShape="1">
                <a:gsLst>
                  <a:gs pos="14000">
                    <a:schemeClr val="accent1">
                      <a:lumMod val="5000"/>
                      <a:lumOff val="95000"/>
                    </a:schemeClr>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9" name="円/楕円 48">
                <a:extLst>
                  <a:ext uri="{FF2B5EF4-FFF2-40B4-BE49-F238E27FC236}">
                    <a16:creationId xmlns:a16="http://schemas.microsoft.com/office/drawing/2014/main" id="{B326C921-6E35-A309-C50D-4DAFE8674066}"/>
                  </a:ext>
                </a:extLst>
              </p:cNvPr>
              <p:cNvSpPr/>
              <p:nvPr/>
            </p:nvSpPr>
            <p:spPr>
              <a:xfrm>
                <a:off x="11636892" y="1130441"/>
                <a:ext cx="1192672" cy="1192672"/>
              </a:xfrm>
              <a:prstGeom prst="ellipse">
                <a:avLst/>
              </a:prstGeom>
              <a:gradFill flip="none" rotWithShape="1">
                <a:gsLst>
                  <a:gs pos="14000">
                    <a:schemeClr val="bg1"/>
                  </a:gs>
                  <a:gs pos="100000">
                    <a:srgbClr val="FF39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0" name="円/楕円 49">
                <a:extLst>
                  <a:ext uri="{FF2B5EF4-FFF2-40B4-BE49-F238E27FC236}">
                    <a16:creationId xmlns:a16="http://schemas.microsoft.com/office/drawing/2014/main" id="{1E7CE0B5-AC3B-FEF2-812C-72620E406D49}"/>
                  </a:ext>
                </a:extLst>
              </p:cNvPr>
              <p:cNvSpPr/>
              <p:nvPr/>
            </p:nvSpPr>
            <p:spPr>
              <a:xfrm>
                <a:off x="11876376" y="1361019"/>
                <a:ext cx="718654" cy="718654"/>
              </a:xfrm>
              <a:prstGeom prst="ellipse">
                <a:avLst/>
              </a:prstGeom>
              <a:gradFill flip="none" rotWithShape="1">
                <a:gsLst>
                  <a:gs pos="100000">
                    <a:srgbClr val="FF0000"/>
                  </a:gs>
                  <a:gs pos="22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5" name="フリーフォーム 54">
                <a:extLst>
                  <a:ext uri="{FF2B5EF4-FFF2-40B4-BE49-F238E27FC236}">
                    <a16:creationId xmlns:a16="http://schemas.microsoft.com/office/drawing/2014/main" id="{75B5D96E-3DFC-735C-5B77-41C36C533ECD}"/>
                  </a:ext>
                </a:extLst>
              </p:cNvPr>
              <p:cNvSpPr/>
              <p:nvPr/>
            </p:nvSpPr>
            <p:spPr>
              <a:xfrm rot="19695828">
                <a:off x="12760354" y="1068912"/>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6" name="フリーフォーム 55">
                <a:extLst>
                  <a:ext uri="{FF2B5EF4-FFF2-40B4-BE49-F238E27FC236}">
                    <a16:creationId xmlns:a16="http://schemas.microsoft.com/office/drawing/2014/main" id="{DA924101-F246-32F4-DBE4-45F0884AE142}"/>
                  </a:ext>
                </a:extLst>
              </p:cNvPr>
              <p:cNvSpPr/>
              <p:nvPr/>
            </p:nvSpPr>
            <p:spPr>
              <a:xfrm rot="2413638">
                <a:off x="12746953" y="234212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57" name="フリーフォーム 56">
                <a:extLst>
                  <a:ext uri="{FF2B5EF4-FFF2-40B4-BE49-F238E27FC236}">
                    <a16:creationId xmlns:a16="http://schemas.microsoft.com/office/drawing/2014/main" id="{313F6BCC-FA72-224C-1BFD-36733605608C}"/>
                  </a:ext>
                </a:extLst>
              </p:cNvPr>
              <p:cNvSpPr/>
              <p:nvPr/>
            </p:nvSpPr>
            <p:spPr>
              <a:xfrm rot="8150616">
                <a:off x="10956936" y="235379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8" name="フリーフォーム 57">
                <a:extLst>
                  <a:ext uri="{FF2B5EF4-FFF2-40B4-BE49-F238E27FC236}">
                    <a16:creationId xmlns:a16="http://schemas.microsoft.com/office/drawing/2014/main" id="{4ADB0A2D-369C-3FA6-6D50-DC838460755C}"/>
                  </a:ext>
                </a:extLst>
              </p:cNvPr>
              <p:cNvSpPr/>
              <p:nvPr/>
            </p:nvSpPr>
            <p:spPr>
              <a:xfrm rot="12393421">
                <a:off x="10906217" y="112110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59" name="テキスト ボックス 58">
              <a:extLst>
                <a:ext uri="{FF2B5EF4-FFF2-40B4-BE49-F238E27FC236}">
                  <a16:creationId xmlns:a16="http://schemas.microsoft.com/office/drawing/2014/main" id="{C54629E3-F601-0362-3F32-BAB702E4C7F5}"/>
                </a:ext>
              </a:extLst>
            </p:cNvPr>
            <p:cNvSpPr txBox="1"/>
            <p:nvPr/>
          </p:nvSpPr>
          <p:spPr>
            <a:xfrm>
              <a:off x="6042896" y="6261087"/>
              <a:ext cx="1356718" cy="369332"/>
            </a:xfrm>
            <a:prstGeom prst="rect">
              <a:avLst/>
            </a:prstGeom>
            <a:noFill/>
          </p:spPr>
          <p:txBody>
            <a:bodyPr wrap="none" rtlCol="0">
              <a:spAutoFit/>
            </a:bodyPr>
            <a:lstStyle/>
            <a:p>
              <a:r>
                <a:rPr kumimoji="1" lang="en-US" altLang="ja-FR" dirty="0">
                  <a:solidFill>
                    <a:srgbClr val="FF0000"/>
                  </a:solidFill>
                </a:rPr>
                <a:t>Optical/NIR</a:t>
              </a:r>
              <a:endParaRPr kumimoji="1" lang="ja-FR" altLang="en-US" dirty="0">
                <a:solidFill>
                  <a:srgbClr val="FF0000"/>
                </a:solidFill>
              </a:endParaRPr>
            </a:p>
          </p:txBody>
        </p:sp>
        <mc:AlternateContent xmlns:mc="http://schemas.openxmlformats.org/markup-compatibility/2006">
          <mc:Choice xmlns:a14="http://schemas.microsoft.com/office/drawing/2010/main" Requires="a14">
            <p:sp>
              <p:nvSpPr>
                <p:cNvPr id="104" name="テキスト ボックス 103">
                  <a:extLst>
                    <a:ext uri="{FF2B5EF4-FFF2-40B4-BE49-F238E27FC236}">
                      <a16:creationId xmlns:a16="http://schemas.microsoft.com/office/drawing/2014/main" id="{45C30755-D377-20B6-F508-B46DFA9D907F}"/>
                    </a:ext>
                  </a:extLst>
                </p:cNvPr>
                <p:cNvSpPr txBox="1"/>
                <p:nvPr/>
              </p:nvSpPr>
              <p:spPr>
                <a:xfrm>
                  <a:off x="3474416" y="6052525"/>
                  <a:ext cx="2270216" cy="372410"/>
                </a:xfrm>
                <a:prstGeom prst="rect">
                  <a:avLst/>
                </a:prstGeom>
                <a:noFill/>
              </p:spPr>
              <p:txBody>
                <a:bodyPr wrap="square">
                  <a:spAutoFit/>
                </a:bodyPr>
                <a:lstStyle/>
                <a:p>
                  <a14:m>
                    <m:oMath xmlns:m="http://schemas.openxmlformats.org/officeDocument/2006/math">
                      <m:sSup>
                        <m:sSupPr>
                          <m:ctrlPr>
                            <a:rPr lang="ja-FR" altLang="en-US" sz="1800" i="1" smtClean="0">
                              <a:latin typeface="Cambria Math" panose="02040503050406030204" pitchFamily="18" charset="0"/>
                            </a:rPr>
                          </m:ctrlPr>
                        </m:sSupPr>
                        <m:e>
                          <m:r>
                            <m:rPr>
                              <m:sty m:val="p"/>
                            </m:rPr>
                            <a:rPr lang="en-US" altLang="ja-FR" sz="1800" b="0" i="0" smtClean="0">
                              <a:latin typeface="Cambria Math" panose="02040503050406030204" pitchFamily="18" charset="0"/>
                            </a:rPr>
                            <m:t>Ni</m:t>
                          </m:r>
                        </m:e>
                        <m:sup>
                          <m:r>
                            <a:rPr lang="en-US" altLang="ja-FR" sz="1800" i="0">
                              <a:latin typeface="Cambria Math" panose="02040503050406030204" pitchFamily="18" charset="0"/>
                            </a:rPr>
                            <m:t>56</m:t>
                          </m:r>
                        </m:sup>
                      </m:sSup>
                    </m:oMath>
                  </a14:m>
                  <a:r>
                    <a:rPr lang="ja-FR" altLang="ja-FR" sz="1800" i="0" dirty="0"/>
                    <a:t>and </a:t>
                  </a:r>
                  <a14:m>
                    <m:oMath xmlns:m="http://schemas.openxmlformats.org/officeDocument/2006/math">
                      <m:sSup>
                        <m:sSupPr>
                          <m:ctrlPr>
                            <a:rPr lang="ja-FR" altLang="en-US" sz="1800" i="1">
                              <a:latin typeface="Cambria Math" panose="02040503050406030204" pitchFamily="18" charset="0"/>
                            </a:rPr>
                          </m:ctrlPr>
                        </m:sSupPr>
                        <m:e>
                          <m:r>
                            <m:rPr>
                              <m:sty m:val="p"/>
                            </m:rPr>
                            <a:rPr lang="en-US" altLang="ja-FR" sz="1800" b="0" i="0" smtClean="0">
                              <a:latin typeface="Cambria Math" panose="02040503050406030204" pitchFamily="18" charset="0"/>
                            </a:rPr>
                            <m:t>Co</m:t>
                          </m:r>
                        </m:e>
                        <m:sup>
                          <m:r>
                            <a:rPr lang="en-US" altLang="ja-FR" sz="1800" i="0">
                              <a:latin typeface="Cambria Math" panose="02040503050406030204" pitchFamily="18" charset="0"/>
                            </a:rPr>
                            <m:t>56</m:t>
                          </m:r>
                        </m:sup>
                      </m:sSup>
                    </m:oMath>
                  </a14:m>
                  <a:endParaRPr lang="ja-FR" altLang="en-US" dirty="0"/>
                </a:p>
              </p:txBody>
            </p:sp>
          </mc:Choice>
          <mc:Fallback>
            <p:sp>
              <p:nvSpPr>
                <p:cNvPr id="104" name="テキスト ボックス 103">
                  <a:extLst>
                    <a:ext uri="{FF2B5EF4-FFF2-40B4-BE49-F238E27FC236}">
                      <a16:creationId xmlns:a16="http://schemas.microsoft.com/office/drawing/2014/main" id="{45C30755-D377-20B6-F508-B46DFA9D907F}"/>
                    </a:ext>
                  </a:extLst>
                </p:cNvPr>
                <p:cNvSpPr txBox="1">
                  <a:spLocks noRot="1" noChangeAspect="1" noMove="1" noResize="1" noEditPoints="1" noAdjustHandles="1" noChangeArrowheads="1" noChangeShapeType="1" noTextEdit="1"/>
                </p:cNvSpPr>
                <p:nvPr/>
              </p:nvSpPr>
              <p:spPr>
                <a:xfrm>
                  <a:off x="3474416" y="6052525"/>
                  <a:ext cx="2270216" cy="372410"/>
                </a:xfrm>
                <a:prstGeom prst="rect">
                  <a:avLst/>
                </a:prstGeom>
                <a:blipFill>
                  <a:blip r:embed="rId4"/>
                  <a:stretch>
                    <a:fillRect t="-6667" b="-26667"/>
                  </a:stretch>
                </a:blipFill>
              </p:spPr>
              <p:txBody>
                <a:bodyPr/>
                <a:lstStyle/>
                <a:p>
                  <a:r>
                    <a:rPr lang="ja-FR" altLang="en-US">
                      <a:noFill/>
                    </a:rPr>
                    <a:t> </a:t>
                  </a:r>
                </a:p>
              </p:txBody>
            </p:sp>
          </mc:Fallback>
        </mc:AlternateContent>
        <p:sp>
          <p:nvSpPr>
            <p:cNvPr id="105" name="テキスト ボックス 104">
              <a:extLst>
                <a:ext uri="{FF2B5EF4-FFF2-40B4-BE49-F238E27FC236}">
                  <a16:creationId xmlns:a16="http://schemas.microsoft.com/office/drawing/2014/main" id="{5163893D-F8B3-4BD1-8C90-505E22C67590}"/>
                </a:ext>
              </a:extLst>
            </p:cNvPr>
            <p:cNvSpPr txBox="1"/>
            <p:nvPr/>
          </p:nvSpPr>
          <p:spPr>
            <a:xfrm>
              <a:off x="6492119" y="5718150"/>
              <a:ext cx="2543902" cy="400110"/>
            </a:xfrm>
            <a:prstGeom prst="rect">
              <a:avLst/>
            </a:prstGeom>
            <a:noFill/>
          </p:spPr>
          <p:txBody>
            <a:bodyPr wrap="none" rtlCol="0">
              <a:spAutoFit/>
            </a:bodyPr>
            <a:lstStyle/>
            <a:p>
              <a:r>
                <a:rPr lang="ja-FR" altLang="ja-FR" sz="2000" b="1" dirty="0">
                  <a:solidFill>
                    <a:srgbClr val="002060"/>
                  </a:solidFill>
                </a:rPr>
                <a:t>Radioactive heating </a:t>
              </a:r>
            </a:p>
          </p:txBody>
        </p:sp>
        <p:sp>
          <p:nvSpPr>
            <p:cNvPr id="106" name="テキスト ボックス 105">
              <a:extLst>
                <a:ext uri="{FF2B5EF4-FFF2-40B4-BE49-F238E27FC236}">
                  <a16:creationId xmlns:a16="http://schemas.microsoft.com/office/drawing/2014/main" id="{9294B6AE-00DD-5E88-5D0A-B46D0C070B03}"/>
                </a:ext>
              </a:extLst>
            </p:cNvPr>
            <p:cNvSpPr txBox="1"/>
            <p:nvPr/>
          </p:nvSpPr>
          <p:spPr>
            <a:xfrm>
              <a:off x="6505227" y="5348174"/>
              <a:ext cx="1886414" cy="369332"/>
            </a:xfrm>
            <a:prstGeom prst="rect">
              <a:avLst/>
            </a:prstGeom>
            <a:noFill/>
            <a:ln>
              <a:solidFill>
                <a:schemeClr val="tx1"/>
              </a:solidFill>
            </a:ln>
          </p:spPr>
          <p:txBody>
            <a:bodyPr wrap="none" rtlCol="0">
              <a:spAutoFit/>
            </a:bodyPr>
            <a:lstStyle/>
            <a:p>
              <a:r>
                <a:rPr lang="en-US" altLang="ja-FR" dirty="0"/>
                <a:t>T0+</a:t>
              </a:r>
              <a:r>
                <a:rPr lang="ja-FR" altLang="ja-FR" dirty="0"/>
                <a:t>10</a:t>
              </a:r>
              <a:r>
                <a:rPr lang="en-US" altLang="ja-FR" dirty="0"/>
                <a:t> to </a:t>
              </a:r>
              <a:r>
                <a:rPr lang="ja-FR" altLang="ja-FR" dirty="0"/>
                <a:t>30 days</a:t>
              </a:r>
            </a:p>
          </p:txBody>
        </p:sp>
      </p:grpSp>
      <p:sp>
        <p:nvSpPr>
          <p:cNvPr id="2" name="正方形/長方形 1">
            <a:extLst>
              <a:ext uri="{FF2B5EF4-FFF2-40B4-BE49-F238E27FC236}">
                <a16:creationId xmlns:a16="http://schemas.microsoft.com/office/drawing/2014/main" id="{948AE8DD-6B00-F432-0BE9-30CF1ECA597A}"/>
              </a:ext>
            </a:extLst>
          </p:cNvPr>
          <p:cNvSpPr/>
          <p:nvPr/>
        </p:nvSpPr>
        <p:spPr>
          <a:xfrm>
            <a:off x="2691507" y="1248916"/>
            <a:ext cx="1409774" cy="315484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 name="スライド番号プレースホルダー 7">
            <a:extLst>
              <a:ext uri="{FF2B5EF4-FFF2-40B4-BE49-F238E27FC236}">
                <a16:creationId xmlns:a16="http://schemas.microsoft.com/office/drawing/2014/main" id="{057FA8BF-5ABD-DC87-4E15-E7054D10A0EC}"/>
              </a:ext>
            </a:extLst>
          </p:cNvPr>
          <p:cNvSpPr>
            <a:spLocks noGrp="1"/>
          </p:cNvSpPr>
          <p:nvPr>
            <p:ph type="sldNum" idx="12"/>
          </p:nvPr>
        </p:nvSpPr>
        <p:spPr/>
        <p:txBody>
          <a:bodyPr/>
          <a:lstStyle/>
          <a:p>
            <a:fld id="{FC2FC132-48E3-EF4C-881B-428E46D600FB}" type="slidenum">
              <a:rPr lang="en-US" altLang="ja-FR" smtClean="0"/>
              <a:t>23</a:t>
            </a:fld>
            <a:endParaRPr lang="ja-FR" altLang="en-US" dirty="0"/>
          </a:p>
        </p:txBody>
      </p:sp>
    </p:spTree>
    <p:extLst>
      <p:ext uri="{BB962C8B-B14F-4D97-AF65-F5344CB8AC3E}">
        <p14:creationId xmlns:p14="http://schemas.microsoft.com/office/powerpoint/2010/main" val="574685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D07F7-F42C-D8EF-9F49-C2F96EC43A10}"/>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17585FBA-2BE7-1038-7935-4AACDEED9B0C}"/>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altLang="ja-FR" sz="3600" b="1" dirty="0">
                <a:solidFill>
                  <a:srgbClr val="0B2A3B"/>
                </a:solidFill>
                <a:latin typeface="Bell MT" panose="02020503060305020303" pitchFamily="18" charset="0"/>
              </a:rPr>
              <a:t>Collapsar SN and shock breakout</a:t>
            </a:r>
            <a:endParaRPr sz="3600" b="1" dirty="0">
              <a:solidFill>
                <a:srgbClr val="0B2A3B"/>
              </a:solidFill>
              <a:latin typeface="Bell MT" panose="02020503060305020303" pitchFamily="18" charset="0"/>
            </a:endParaRPr>
          </a:p>
        </p:txBody>
      </p:sp>
      <p:sp>
        <p:nvSpPr>
          <p:cNvPr id="5" name="正方形/長方形 4">
            <a:extLst>
              <a:ext uri="{FF2B5EF4-FFF2-40B4-BE49-F238E27FC236}">
                <a16:creationId xmlns:a16="http://schemas.microsoft.com/office/drawing/2014/main" id="{945276AD-EB56-ECD6-EA6A-096BAFBFB774}"/>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1" name="図 10" descr="A surge of light at the birth of a supernova | Nature">
            <a:extLst>
              <a:ext uri="{FF2B5EF4-FFF2-40B4-BE49-F238E27FC236}">
                <a16:creationId xmlns:a16="http://schemas.microsoft.com/office/drawing/2014/main" id="{9B6B5083-C0EE-2C8C-29AF-B9D03AB3A970}"/>
              </a:ext>
            </a:extLst>
          </p:cNvPr>
          <p:cNvPicPr>
            <a:picLocks noChangeAspect="1"/>
          </p:cNvPicPr>
          <p:nvPr/>
        </p:nvPicPr>
        <p:blipFill>
          <a:blip r:embed="rId3"/>
          <a:stretch>
            <a:fillRect/>
          </a:stretch>
        </p:blipFill>
        <p:spPr>
          <a:xfrm>
            <a:off x="212513" y="1259154"/>
            <a:ext cx="3872824" cy="3861332"/>
          </a:xfrm>
          <a:prstGeom prst="rect">
            <a:avLst/>
          </a:prstGeom>
        </p:spPr>
      </p:pic>
      <p:sp>
        <p:nvSpPr>
          <p:cNvPr id="62" name="テキスト ボックス 61">
            <a:extLst>
              <a:ext uri="{FF2B5EF4-FFF2-40B4-BE49-F238E27FC236}">
                <a16:creationId xmlns:a16="http://schemas.microsoft.com/office/drawing/2014/main" id="{0C8CCB03-5A3E-4A14-588E-1CE7B0DD425E}"/>
              </a:ext>
            </a:extLst>
          </p:cNvPr>
          <p:cNvSpPr txBox="1"/>
          <p:nvPr/>
        </p:nvSpPr>
        <p:spPr>
          <a:xfrm>
            <a:off x="-3835" y="805506"/>
            <a:ext cx="1907375" cy="461665"/>
          </a:xfrm>
          <a:prstGeom prst="rect">
            <a:avLst/>
          </a:prstGeom>
          <a:noFill/>
        </p:spPr>
        <p:txBody>
          <a:bodyPr wrap="square">
            <a:spAutoFit/>
          </a:bodyPr>
          <a:lstStyle/>
          <a:p>
            <a:r>
              <a:rPr lang="ja-FR" altLang="ja-FR" sz="2400" dirty="0"/>
              <a:t>SN 2016gkg</a:t>
            </a:r>
            <a:r>
              <a:rPr lang="en-US" altLang="ja-FR" sz="2400" dirty="0"/>
              <a:t> </a:t>
            </a:r>
            <a:endParaRPr lang="ja-FR" altLang="en-US" sz="2400" dirty="0"/>
          </a:p>
        </p:txBody>
      </p:sp>
      <p:grpSp>
        <p:nvGrpSpPr>
          <p:cNvPr id="108" name="グループ化 107">
            <a:extLst>
              <a:ext uri="{FF2B5EF4-FFF2-40B4-BE49-F238E27FC236}">
                <a16:creationId xmlns:a16="http://schemas.microsoft.com/office/drawing/2014/main" id="{1104A6FA-AFA0-D297-C6C6-076840A5B4A8}"/>
              </a:ext>
            </a:extLst>
          </p:cNvPr>
          <p:cNvGrpSpPr/>
          <p:nvPr/>
        </p:nvGrpSpPr>
        <p:grpSpPr>
          <a:xfrm>
            <a:off x="4470997" y="820520"/>
            <a:ext cx="2241894" cy="1421136"/>
            <a:chOff x="4470997" y="820520"/>
            <a:chExt cx="2241894" cy="1421136"/>
          </a:xfrm>
        </p:grpSpPr>
        <p:sp>
          <p:nvSpPr>
            <p:cNvPr id="65" name="テキスト ボックス 64">
              <a:extLst>
                <a:ext uri="{FF2B5EF4-FFF2-40B4-BE49-F238E27FC236}">
                  <a16:creationId xmlns:a16="http://schemas.microsoft.com/office/drawing/2014/main" id="{9D408DFC-A69F-176A-ED62-C217737DED8A}"/>
                </a:ext>
              </a:extLst>
            </p:cNvPr>
            <p:cNvSpPr txBox="1"/>
            <p:nvPr/>
          </p:nvSpPr>
          <p:spPr>
            <a:xfrm>
              <a:off x="6287775" y="820520"/>
              <a:ext cx="425116" cy="369332"/>
            </a:xfrm>
            <a:prstGeom prst="rect">
              <a:avLst/>
            </a:prstGeom>
            <a:noFill/>
            <a:ln>
              <a:solidFill>
                <a:schemeClr val="tx1"/>
              </a:solidFill>
            </a:ln>
          </p:spPr>
          <p:txBody>
            <a:bodyPr wrap="none" rtlCol="0">
              <a:spAutoFit/>
            </a:bodyPr>
            <a:lstStyle/>
            <a:p>
              <a:r>
                <a:rPr kumimoji="1" lang="en-US" altLang="ja-FR" dirty="0"/>
                <a:t>T0</a:t>
              </a:r>
              <a:endParaRPr kumimoji="1" lang="ja-FR" altLang="en-US" dirty="0"/>
            </a:p>
          </p:txBody>
        </p:sp>
        <p:grpSp>
          <p:nvGrpSpPr>
            <p:cNvPr id="93" name="グループ化 92">
              <a:extLst>
                <a:ext uri="{FF2B5EF4-FFF2-40B4-BE49-F238E27FC236}">
                  <a16:creationId xmlns:a16="http://schemas.microsoft.com/office/drawing/2014/main" id="{FC0C204C-14E0-CA00-E56D-31E59CFDF758}"/>
                </a:ext>
              </a:extLst>
            </p:cNvPr>
            <p:cNvGrpSpPr/>
            <p:nvPr/>
          </p:nvGrpSpPr>
          <p:grpSpPr>
            <a:xfrm>
              <a:off x="4470997" y="923039"/>
              <a:ext cx="1787038" cy="1318617"/>
              <a:chOff x="8849453" y="3612708"/>
              <a:chExt cx="2607361" cy="1923916"/>
            </a:xfrm>
          </p:grpSpPr>
          <p:sp>
            <p:nvSpPr>
              <p:cNvPr id="68" name="円/楕円 67">
                <a:extLst>
                  <a:ext uri="{FF2B5EF4-FFF2-40B4-BE49-F238E27FC236}">
                    <a16:creationId xmlns:a16="http://schemas.microsoft.com/office/drawing/2014/main" id="{69125434-3881-A1BE-660C-DEAD17615429}"/>
                  </a:ext>
                </a:extLst>
              </p:cNvPr>
              <p:cNvSpPr/>
              <p:nvPr/>
            </p:nvSpPr>
            <p:spPr>
              <a:xfrm>
                <a:off x="9601595" y="3960189"/>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9" name="円/楕円 68">
                <a:extLst>
                  <a:ext uri="{FF2B5EF4-FFF2-40B4-BE49-F238E27FC236}">
                    <a16:creationId xmlns:a16="http://schemas.microsoft.com/office/drawing/2014/main" id="{B277D186-15AA-8748-45E2-FE85F5994CF5}"/>
                  </a:ext>
                </a:extLst>
              </p:cNvPr>
              <p:cNvSpPr/>
              <p:nvPr/>
            </p:nvSpPr>
            <p:spPr>
              <a:xfrm>
                <a:off x="9978718" y="4328406"/>
                <a:ext cx="443376" cy="443376"/>
              </a:xfrm>
              <a:prstGeom prst="ellipse">
                <a:avLst/>
              </a:prstGeom>
              <a:gradFill flip="none" rotWithShape="1">
                <a:gsLst>
                  <a:gs pos="100000">
                    <a:srgbClr val="FF7A68"/>
                  </a:gs>
                  <a:gs pos="50000">
                    <a:srgbClr val="FFBA9E"/>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0" name="右矢印 69">
                <a:extLst>
                  <a:ext uri="{FF2B5EF4-FFF2-40B4-BE49-F238E27FC236}">
                    <a16:creationId xmlns:a16="http://schemas.microsoft.com/office/drawing/2014/main" id="{46F7E479-83C1-427A-F23E-7ACB2B8FDCFA}"/>
                  </a:ext>
                </a:extLst>
              </p:cNvPr>
              <p:cNvSpPr/>
              <p:nvPr/>
            </p:nvSpPr>
            <p:spPr>
              <a:xfrm rot="16200000" flipH="1">
                <a:off x="10052260" y="4071867"/>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9" name="右矢印 78">
                <a:extLst>
                  <a:ext uri="{FF2B5EF4-FFF2-40B4-BE49-F238E27FC236}">
                    <a16:creationId xmlns:a16="http://schemas.microsoft.com/office/drawing/2014/main" id="{619BBF11-11D6-2078-3F17-856F4017602E}"/>
                  </a:ext>
                </a:extLst>
              </p:cNvPr>
              <p:cNvSpPr/>
              <p:nvPr/>
            </p:nvSpPr>
            <p:spPr>
              <a:xfrm rot="10800000" flipH="1">
                <a:off x="9664331" y="4460709"/>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0" name="右矢印 79">
                <a:extLst>
                  <a:ext uri="{FF2B5EF4-FFF2-40B4-BE49-F238E27FC236}">
                    <a16:creationId xmlns:a16="http://schemas.microsoft.com/office/drawing/2014/main" id="{E4E47322-9F20-4BFE-6AF1-AB74568AAF50}"/>
                  </a:ext>
                </a:extLst>
              </p:cNvPr>
              <p:cNvSpPr/>
              <p:nvPr/>
            </p:nvSpPr>
            <p:spPr>
              <a:xfrm rot="5400000" flipH="1">
                <a:off x="10052260" y="4849643"/>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1" name="右矢印 80">
                <a:extLst>
                  <a:ext uri="{FF2B5EF4-FFF2-40B4-BE49-F238E27FC236}">
                    <a16:creationId xmlns:a16="http://schemas.microsoft.com/office/drawing/2014/main" id="{ADB6DFF8-9BFC-76AF-B346-43C05D89E10D}"/>
                  </a:ext>
                </a:extLst>
              </p:cNvPr>
              <p:cNvSpPr/>
              <p:nvPr/>
            </p:nvSpPr>
            <p:spPr>
              <a:xfrm flipH="1">
                <a:off x="10455705" y="4450391"/>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87" name="グループ化 86">
                <a:extLst>
                  <a:ext uri="{FF2B5EF4-FFF2-40B4-BE49-F238E27FC236}">
                    <a16:creationId xmlns:a16="http://schemas.microsoft.com/office/drawing/2014/main" id="{D735D507-308C-187B-726B-D607F2DDC659}"/>
                  </a:ext>
                </a:extLst>
              </p:cNvPr>
              <p:cNvGrpSpPr/>
              <p:nvPr/>
            </p:nvGrpSpPr>
            <p:grpSpPr>
              <a:xfrm>
                <a:off x="10242684" y="3612708"/>
                <a:ext cx="1214130" cy="1630397"/>
                <a:chOff x="10242684" y="3612708"/>
                <a:chExt cx="1214130" cy="1630397"/>
              </a:xfrm>
            </p:grpSpPr>
            <p:sp>
              <p:nvSpPr>
                <p:cNvPr id="82" name="円弧 81">
                  <a:extLst>
                    <a:ext uri="{FF2B5EF4-FFF2-40B4-BE49-F238E27FC236}">
                      <a16:creationId xmlns:a16="http://schemas.microsoft.com/office/drawing/2014/main" id="{8412446C-E436-4424-F3D1-64BE9DEE0B42}"/>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3" name="円弧 82">
                  <a:extLst>
                    <a:ext uri="{FF2B5EF4-FFF2-40B4-BE49-F238E27FC236}">
                      <a16:creationId xmlns:a16="http://schemas.microsoft.com/office/drawing/2014/main" id="{1C240E43-F6A1-3D04-E4A9-7A15E8BB1233}"/>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dirty="0"/>
                </a:p>
              </p:txBody>
            </p:sp>
            <p:sp>
              <p:nvSpPr>
                <p:cNvPr id="84" name="円弧 83">
                  <a:extLst>
                    <a:ext uri="{FF2B5EF4-FFF2-40B4-BE49-F238E27FC236}">
                      <a16:creationId xmlns:a16="http://schemas.microsoft.com/office/drawing/2014/main" id="{2485B4A2-9C15-F1F2-E802-5F7DA91A1FD1}"/>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5" name="フリーフォーム 84">
                  <a:extLst>
                    <a:ext uri="{FF2B5EF4-FFF2-40B4-BE49-F238E27FC236}">
                      <a16:creationId xmlns:a16="http://schemas.microsoft.com/office/drawing/2014/main" id="{E97C5ACF-56F4-F2B7-3EF0-E323A331E0E1}"/>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grpSp>
          <p:grpSp>
            <p:nvGrpSpPr>
              <p:cNvPr id="88" name="グループ化 87">
                <a:extLst>
                  <a:ext uri="{FF2B5EF4-FFF2-40B4-BE49-F238E27FC236}">
                    <a16:creationId xmlns:a16="http://schemas.microsoft.com/office/drawing/2014/main" id="{748589EA-39CE-9D7B-2B29-B55183EB5B99}"/>
                  </a:ext>
                </a:extLst>
              </p:cNvPr>
              <p:cNvGrpSpPr/>
              <p:nvPr/>
            </p:nvGrpSpPr>
            <p:grpSpPr>
              <a:xfrm rot="10324910">
                <a:off x="8849453" y="3906227"/>
                <a:ext cx="1214130" cy="1630397"/>
                <a:chOff x="10242684" y="3612708"/>
                <a:chExt cx="1214130" cy="1630397"/>
              </a:xfrm>
            </p:grpSpPr>
            <p:sp>
              <p:nvSpPr>
                <p:cNvPr id="89" name="円弧 88">
                  <a:extLst>
                    <a:ext uri="{FF2B5EF4-FFF2-40B4-BE49-F238E27FC236}">
                      <a16:creationId xmlns:a16="http://schemas.microsoft.com/office/drawing/2014/main" id="{FB5D67AA-6AAA-2B7F-643E-76C427FFD83F}"/>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0" name="円弧 89">
                  <a:extLst>
                    <a:ext uri="{FF2B5EF4-FFF2-40B4-BE49-F238E27FC236}">
                      <a16:creationId xmlns:a16="http://schemas.microsoft.com/office/drawing/2014/main" id="{318D3DAB-3D94-ADFD-A2BC-467766D43F18}"/>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1" name="円弧 90">
                  <a:extLst>
                    <a:ext uri="{FF2B5EF4-FFF2-40B4-BE49-F238E27FC236}">
                      <a16:creationId xmlns:a16="http://schemas.microsoft.com/office/drawing/2014/main" id="{A01332DE-DDCC-7744-0B61-36116ADF48D0}"/>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2" name="フリーフォーム 91">
                  <a:extLst>
                    <a:ext uri="{FF2B5EF4-FFF2-40B4-BE49-F238E27FC236}">
                      <a16:creationId xmlns:a16="http://schemas.microsoft.com/office/drawing/2014/main" id="{DC64C14C-EF0B-9982-2EBB-2F3147395235}"/>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grpSp>
      </p:grpSp>
      <p:sp>
        <p:nvSpPr>
          <p:cNvPr id="97" name="テキスト ボックス 96">
            <a:extLst>
              <a:ext uri="{FF2B5EF4-FFF2-40B4-BE49-F238E27FC236}">
                <a16:creationId xmlns:a16="http://schemas.microsoft.com/office/drawing/2014/main" id="{0B76C4BE-8485-A761-DFC0-FD3B87804FDD}"/>
              </a:ext>
            </a:extLst>
          </p:cNvPr>
          <p:cNvSpPr txBox="1"/>
          <p:nvPr/>
        </p:nvSpPr>
        <p:spPr>
          <a:xfrm>
            <a:off x="2067395" y="5171284"/>
            <a:ext cx="2120857" cy="369332"/>
          </a:xfrm>
          <a:prstGeom prst="rect">
            <a:avLst/>
          </a:prstGeom>
          <a:noFill/>
        </p:spPr>
        <p:txBody>
          <a:bodyPr wrap="square">
            <a:spAutoFit/>
          </a:bodyPr>
          <a:lstStyle/>
          <a:p>
            <a:r>
              <a:rPr lang="ja-FR" altLang="ja-FR" dirty="0"/>
              <a:t>Bersten</a:t>
            </a:r>
            <a:r>
              <a:rPr lang="en-US" altLang="ja-FR" dirty="0"/>
              <a:t> et al. 2025</a:t>
            </a:r>
            <a:endParaRPr lang="ja-FR" altLang="en-US" dirty="0"/>
          </a:p>
        </p:txBody>
      </p:sp>
      <p:grpSp>
        <p:nvGrpSpPr>
          <p:cNvPr id="109" name="グループ化 108">
            <a:extLst>
              <a:ext uri="{FF2B5EF4-FFF2-40B4-BE49-F238E27FC236}">
                <a16:creationId xmlns:a16="http://schemas.microsoft.com/office/drawing/2014/main" id="{AE595B54-BDDA-45CC-9189-15731219C85B}"/>
              </a:ext>
            </a:extLst>
          </p:cNvPr>
          <p:cNvGrpSpPr/>
          <p:nvPr/>
        </p:nvGrpSpPr>
        <p:grpSpPr>
          <a:xfrm>
            <a:off x="4663468" y="2414262"/>
            <a:ext cx="3868456" cy="1373504"/>
            <a:chOff x="4663468" y="2414262"/>
            <a:chExt cx="3868456" cy="1373504"/>
          </a:xfrm>
        </p:grpSpPr>
        <p:grpSp>
          <p:nvGrpSpPr>
            <p:cNvPr id="63" name="グループ化 62">
              <a:extLst>
                <a:ext uri="{FF2B5EF4-FFF2-40B4-BE49-F238E27FC236}">
                  <a16:creationId xmlns:a16="http://schemas.microsoft.com/office/drawing/2014/main" id="{460C328B-C915-8AE2-7157-6130EDBECB25}"/>
                </a:ext>
              </a:extLst>
            </p:cNvPr>
            <p:cNvGrpSpPr/>
            <p:nvPr/>
          </p:nvGrpSpPr>
          <p:grpSpPr>
            <a:xfrm>
              <a:off x="4663468" y="2414262"/>
              <a:ext cx="3223235" cy="1373504"/>
              <a:chOff x="4627914" y="948217"/>
              <a:chExt cx="5592393" cy="2383063"/>
            </a:xfrm>
          </p:grpSpPr>
          <p:sp>
            <p:nvSpPr>
              <p:cNvPr id="21" name="円/楕円 20">
                <a:extLst>
                  <a:ext uri="{FF2B5EF4-FFF2-40B4-BE49-F238E27FC236}">
                    <a16:creationId xmlns:a16="http://schemas.microsoft.com/office/drawing/2014/main" id="{A3D1B982-7A6E-8490-B358-1FE085220381}"/>
                  </a:ext>
                </a:extLst>
              </p:cNvPr>
              <p:cNvSpPr/>
              <p:nvPr/>
            </p:nvSpPr>
            <p:spPr>
              <a:xfrm>
                <a:off x="5311088" y="1205169"/>
                <a:ext cx="1292625" cy="1292625"/>
              </a:xfrm>
              <a:prstGeom prst="ellipse">
                <a:avLst/>
              </a:prstGeom>
              <a:gradFill flip="none" rotWithShape="1">
                <a:gsLst>
                  <a:gs pos="14000">
                    <a:schemeClr val="bg1"/>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0" name="円/楕円 29">
                <a:extLst>
                  <a:ext uri="{FF2B5EF4-FFF2-40B4-BE49-F238E27FC236}">
                    <a16:creationId xmlns:a16="http://schemas.microsoft.com/office/drawing/2014/main" id="{B050E9A0-5825-AD0D-C1DC-83C116715997}"/>
                  </a:ext>
                </a:extLst>
              </p:cNvPr>
              <p:cNvSpPr/>
              <p:nvPr/>
            </p:nvSpPr>
            <p:spPr>
              <a:xfrm>
                <a:off x="5359211" y="1250333"/>
                <a:ext cx="1192672" cy="1192671"/>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22" name="円/楕円 21">
                <a:extLst>
                  <a:ext uri="{FF2B5EF4-FFF2-40B4-BE49-F238E27FC236}">
                    <a16:creationId xmlns:a16="http://schemas.microsoft.com/office/drawing/2014/main" id="{21DBF1C5-9C06-4547-2796-2A4937361D77}"/>
                  </a:ext>
                </a:extLst>
              </p:cNvPr>
              <p:cNvSpPr/>
              <p:nvPr/>
            </p:nvSpPr>
            <p:spPr>
              <a:xfrm>
                <a:off x="5598073" y="1488198"/>
                <a:ext cx="718654" cy="718654"/>
              </a:xfrm>
              <a:prstGeom prst="ellipse">
                <a:avLst/>
              </a:prstGeom>
              <a:gradFill flip="none" rotWithShape="1">
                <a:gsLst>
                  <a:gs pos="100000">
                    <a:srgbClr val="FF0000"/>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4" name="右矢印 23">
                <a:extLst>
                  <a:ext uri="{FF2B5EF4-FFF2-40B4-BE49-F238E27FC236}">
                    <a16:creationId xmlns:a16="http://schemas.microsoft.com/office/drawing/2014/main" id="{ED97153C-66E5-B12F-E602-D66FD89BF200}"/>
                  </a:ext>
                </a:extLst>
              </p:cNvPr>
              <p:cNvSpPr/>
              <p:nvPr/>
            </p:nvSpPr>
            <p:spPr>
              <a:xfrm rot="16200000">
                <a:off x="5766378" y="105590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7" name="右矢印 26">
                <a:extLst>
                  <a:ext uri="{FF2B5EF4-FFF2-40B4-BE49-F238E27FC236}">
                    <a16:creationId xmlns:a16="http://schemas.microsoft.com/office/drawing/2014/main" id="{2A4D2301-F247-8E14-6114-3ABF379820E5}"/>
                  </a:ext>
                </a:extLst>
              </p:cNvPr>
              <p:cNvSpPr/>
              <p:nvPr/>
            </p:nvSpPr>
            <p:spPr>
              <a:xfrm rot="16200000" flipH="1">
                <a:off x="5766378" y="2501575"/>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右矢印 27">
                <a:extLst>
                  <a:ext uri="{FF2B5EF4-FFF2-40B4-BE49-F238E27FC236}">
                    <a16:creationId xmlns:a16="http://schemas.microsoft.com/office/drawing/2014/main" id="{CAB21633-EF7D-9FFC-F508-C12BB882F946}"/>
                  </a:ext>
                </a:extLst>
              </p:cNvPr>
              <p:cNvSpPr/>
              <p:nvPr/>
            </p:nvSpPr>
            <p:spPr>
              <a:xfrm rot="10800000" flipH="1">
                <a:off x="6503760" y="172034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9" name="右矢印 28">
                <a:extLst>
                  <a:ext uri="{FF2B5EF4-FFF2-40B4-BE49-F238E27FC236}">
                    <a16:creationId xmlns:a16="http://schemas.microsoft.com/office/drawing/2014/main" id="{E1B87380-B980-ABD9-C952-D141AE3FDFA2}"/>
                  </a:ext>
                </a:extLst>
              </p:cNvPr>
              <p:cNvSpPr/>
              <p:nvPr/>
            </p:nvSpPr>
            <p:spPr>
              <a:xfrm flipH="1">
                <a:off x="5016093" y="1764193"/>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1" name="フリーフォーム 30">
                <a:extLst>
                  <a:ext uri="{FF2B5EF4-FFF2-40B4-BE49-F238E27FC236}">
                    <a16:creationId xmlns:a16="http://schemas.microsoft.com/office/drawing/2014/main" id="{8D26A502-9601-F26D-00A6-20AD17D7A812}"/>
                  </a:ext>
                </a:extLst>
              </p:cNvPr>
              <p:cNvSpPr/>
              <p:nvPr/>
            </p:nvSpPr>
            <p:spPr>
              <a:xfrm rot="19695828">
                <a:off x="6482051" y="119609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7030A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2" name="フリーフォーム 31">
                <a:extLst>
                  <a:ext uri="{FF2B5EF4-FFF2-40B4-BE49-F238E27FC236}">
                    <a16:creationId xmlns:a16="http://schemas.microsoft.com/office/drawing/2014/main" id="{E88ECF1C-6FBC-FFA2-685D-9C5A01D9CA9C}"/>
                  </a:ext>
                </a:extLst>
              </p:cNvPr>
              <p:cNvSpPr/>
              <p:nvPr/>
            </p:nvSpPr>
            <p:spPr>
              <a:xfrm rot="2413638">
                <a:off x="6468650" y="246930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3" name="フリーフォーム 32">
                <a:extLst>
                  <a:ext uri="{FF2B5EF4-FFF2-40B4-BE49-F238E27FC236}">
                    <a16:creationId xmlns:a16="http://schemas.microsoft.com/office/drawing/2014/main" id="{CDBC62C2-72DC-2900-E8FE-B5362D0963AC}"/>
                  </a:ext>
                </a:extLst>
              </p:cNvPr>
              <p:cNvSpPr/>
              <p:nvPr/>
            </p:nvSpPr>
            <p:spPr>
              <a:xfrm rot="8150616">
                <a:off x="4678633" y="2480973"/>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4" name="フリーフォーム 33">
                <a:extLst>
                  <a:ext uri="{FF2B5EF4-FFF2-40B4-BE49-F238E27FC236}">
                    <a16:creationId xmlns:a16="http://schemas.microsoft.com/office/drawing/2014/main" id="{20C81C2D-0EC5-BD42-043C-3429481C2866}"/>
                  </a:ext>
                </a:extLst>
              </p:cNvPr>
              <p:cNvSpPr/>
              <p:nvPr/>
            </p:nvSpPr>
            <p:spPr>
              <a:xfrm rot="12393421">
                <a:off x="4627914" y="1248280"/>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5" name="テキスト ボックス 34">
                <a:extLst>
                  <a:ext uri="{FF2B5EF4-FFF2-40B4-BE49-F238E27FC236}">
                    <a16:creationId xmlns:a16="http://schemas.microsoft.com/office/drawing/2014/main" id="{F890CBE5-880D-F6A7-0EE5-E3B6CAA6A508}"/>
                  </a:ext>
                </a:extLst>
              </p:cNvPr>
              <p:cNvSpPr txBox="1"/>
              <p:nvPr/>
            </p:nvSpPr>
            <p:spPr>
              <a:xfrm>
                <a:off x="7051496" y="2690480"/>
                <a:ext cx="3168811" cy="640800"/>
              </a:xfrm>
              <a:prstGeom prst="rect">
                <a:avLst/>
              </a:prstGeom>
              <a:noFill/>
            </p:spPr>
            <p:txBody>
              <a:bodyPr wrap="square" rtlCol="0">
                <a:spAutoFit/>
              </a:bodyPr>
              <a:lstStyle/>
              <a:p>
                <a:r>
                  <a:rPr kumimoji="1" lang="en-US" altLang="ja-FR" b="1" dirty="0">
                    <a:solidFill>
                      <a:srgbClr val="893FC2"/>
                    </a:solidFill>
                  </a:rPr>
                  <a:t>soft X-ray, EUV</a:t>
                </a:r>
                <a:endParaRPr kumimoji="1" lang="ja-FR" altLang="en-US" b="1" dirty="0">
                  <a:solidFill>
                    <a:srgbClr val="893FC2"/>
                  </a:solidFill>
                </a:endParaRPr>
              </a:p>
            </p:txBody>
          </p:sp>
        </p:grpSp>
        <p:sp>
          <p:nvSpPr>
            <p:cNvPr id="66" name="テキスト ボックス 65">
              <a:extLst>
                <a:ext uri="{FF2B5EF4-FFF2-40B4-BE49-F238E27FC236}">
                  <a16:creationId xmlns:a16="http://schemas.microsoft.com/office/drawing/2014/main" id="{23351A96-2977-9738-0FE9-EEC715E7BE95}"/>
                </a:ext>
              </a:extLst>
            </p:cNvPr>
            <p:cNvSpPr txBox="1"/>
            <p:nvPr/>
          </p:nvSpPr>
          <p:spPr>
            <a:xfrm>
              <a:off x="6276370" y="2434077"/>
              <a:ext cx="2255554" cy="369332"/>
            </a:xfrm>
            <a:prstGeom prst="rect">
              <a:avLst/>
            </a:prstGeom>
            <a:noFill/>
            <a:ln>
              <a:solidFill>
                <a:schemeClr val="tx1"/>
              </a:solidFill>
            </a:ln>
          </p:spPr>
          <p:txBody>
            <a:bodyPr wrap="none" rtlCol="0">
              <a:spAutoFit/>
            </a:bodyPr>
            <a:lstStyle/>
            <a:p>
              <a:r>
                <a:rPr kumimoji="1" lang="en-US" altLang="ja-FR" dirty="0"/>
                <a:t>T0+seconds to hours</a:t>
              </a:r>
              <a:endParaRPr kumimoji="1" lang="ja-FR" altLang="en-US" dirty="0"/>
            </a:p>
          </p:txBody>
        </p:sp>
      </p:grpSp>
      <p:grpSp>
        <p:nvGrpSpPr>
          <p:cNvPr id="110" name="グループ化 109">
            <a:extLst>
              <a:ext uri="{FF2B5EF4-FFF2-40B4-BE49-F238E27FC236}">
                <a16:creationId xmlns:a16="http://schemas.microsoft.com/office/drawing/2014/main" id="{7FB8445F-76F4-4330-D1E6-92F2AE0B75AB}"/>
              </a:ext>
            </a:extLst>
          </p:cNvPr>
          <p:cNvGrpSpPr/>
          <p:nvPr/>
        </p:nvGrpSpPr>
        <p:grpSpPr>
          <a:xfrm>
            <a:off x="4594176" y="3751919"/>
            <a:ext cx="3797465" cy="1533751"/>
            <a:chOff x="4594176" y="3751919"/>
            <a:chExt cx="3797465" cy="1533751"/>
          </a:xfrm>
        </p:grpSpPr>
        <p:grpSp>
          <p:nvGrpSpPr>
            <p:cNvPr id="64" name="グループ化 63">
              <a:extLst>
                <a:ext uri="{FF2B5EF4-FFF2-40B4-BE49-F238E27FC236}">
                  <a16:creationId xmlns:a16="http://schemas.microsoft.com/office/drawing/2014/main" id="{717AB894-94DA-874F-53F3-917D0B62820C}"/>
                </a:ext>
              </a:extLst>
            </p:cNvPr>
            <p:cNvGrpSpPr/>
            <p:nvPr/>
          </p:nvGrpSpPr>
          <p:grpSpPr>
            <a:xfrm>
              <a:off x="4594176" y="3751919"/>
              <a:ext cx="2002600" cy="1533751"/>
              <a:chOff x="7371952" y="668433"/>
              <a:chExt cx="3268679" cy="2503415"/>
            </a:xfrm>
          </p:grpSpPr>
          <p:sp>
            <p:nvSpPr>
              <p:cNvPr id="36" name="円/楕円 35">
                <a:extLst>
                  <a:ext uri="{FF2B5EF4-FFF2-40B4-BE49-F238E27FC236}">
                    <a16:creationId xmlns:a16="http://schemas.microsoft.com/office/drawing/2014/main" id="{93376ED4-351B-85B2-C2FE-AACC650DC604}"/>
                  </a:ext>
                </a:extLst>
              </p:cNvPr>
              <p:cNvSpPr/>
              <p:nvPr/>
            </p:nvSpPr>
            <p:spPr>
              <a:xfrm>
                <a:off x="7923353" y="1016321"/>
                <a:ext cx="1571011" cy="1571011"/>
              </a:xfrm>
              <a:prstGeom prst="ellipse">
                <a:avLst/>
              </a:prstGeom>
              <a:gradFill flip="none" rotWithShape="1">
                <a:gsLst>
                  <a:gs pos="14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7" name="円/楕円 36">
                <a:extLst>
                  <a:ext uri="{FF2B5EF4-FFF2-40B4-BE49-F238E27FC236}">
                    <a16:creationId xmlns:a16="http://schemas.microsoft.com/office/drawing/2014/main" id="{FEFC2F84-4966-0A15-5DD6-550BD466C316}"/>
                  </a:ext>
                </a:extLst>
              </p:cNvPr>
              <p:cNvSpPr/>
              <p:nvPr/>
            </p:nvSpPr>
            <p:spPr>
              <a:xfrm>
                <a:off x="8102627" y="1198555"/>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8" name="円/楕円 37">
                <a:extLst>
                  <a:ext uri="{FF2B5EF4-FFF2-40B4-BE49-F238E27FC236}">
                    <a16:creationId xmlns:a16="http://schemas.microsoft.com/office/drawing/2014/main" id="{D6DFAC74-F50D-92C7-52E1-69FAB38D8411}"/>
                  </a:ext>
                </a:extLst>
              </p:cNvPr>
              <p:cNvSpPr/>
              <p:nvPr/>
            </p:nvSpPr>
            <p:spPr>
              <a:xfrm>
                <a:off x="8342111" y="1429133"/>
                <a:ext cx="718654" cy="718654"/>
              </a:xfrm>
              <a:prstGeom prst="ellipse">
                <a:avLst/>
              </a:prstGeom>
              <a:gradFill flip="none" rotWithShape="1">
                <a:gsLst>
                  <a:gs pos="100000">
                    <a:srgbClr val="84A1FF"/>
                  </a:gs>
                  <a:gs pos="50000">
                    <a:srgbClr val="B9B8FA"/>
                  </a:gs>
                  <a:gs pos="16000">
                    <a:srgbClr val="B9B8F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9" name="右矢印 38">
                <a:extLst>
                  <a:ext uri="{FF2B5EF4-FFF2-40B4-BE49-F238E27FC236}">
                    <a16:creationId xmlns:a16="http://schemas.microsoft.com/office/drawing/2014/main" id="{C13C46CA-D5A3-6144-CDE1-68BD3BB21DDB}"/>
                  </a:ext>
                </a:extLst>
              </p:cNvPr>
              <p:cNvSpPr/>
              <p:nvPr/>
            </p:nvSpPr>
            <p:spPr>
              <a:xfrm rot="16200000">
                <a:off x="8510416" y="77612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0" name="右矢印 39">
                <a:extLst>
                  <a:ext uri="{FF2B5EF4-FFF2-40B4-BE49-F238E27FC236}">
                    <a16:creationId xmlns:a16="http://schemas.microsoft.com/office/drawing/2014/main" id="{E4153A40-4690-4D80-2FDE-55B8B1DF59CE}"/>
                  </a:ext>
                </a:extLst>
              </p:cNvPr>
              <p:cNvSpPr/>
              <p:nvPr/>
            </p:nvSpPr>
            <p:spPr>
              <a:xfrm rot="16200000" flipH="1">
                <a:off x="8510416" y="266323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1" name="右矢印 40">
                <a:extLst>
                  <a:ext uri="{FF2B5EF4-FFF2-40B4-BE49-F238E27FC236}">
                    <a16:creationId xmlns:a16="http://schemas.microsoft.com/office/drawing/2014/main" id="{2C1E70EA-E93B-6454-467E-F01948DEFA7E}"/>
                  </a:ext>
                </a:extLst>
              </p:cNvPr>
              <p:cNvSpPr/>
              <p:nvPr/>
            </p:nvSpPr>
            <p:spPr>
              <a:xfrm rot="10800000" flipH="1">
                <a:off x="9484468" y="1678464"/>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2" name="右矢印 41">
                <a:extLst>
                  <a:ext uri="{FF2B5EF4-FFF2-40B4-BE49-F238E27FC236}">
                    <a16:creationId xmlns:a16="http://schemas.microsoft.com/office/drawing/2014/main" id="{C9C4CF19-C8C7-B077-FE39-ED6AED67CADF}"/>
                  </a:ext>
                </a:extLst>
              </p:cNvPr>
              <p:cNvSpPr/>
              <p:nvPr/>
            </p:nvSpPr>
            <p:spPr>
              <a:xfrm flipH="1">
                <a:off x="7539445" y="1720346"/>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3" name="フリーフォーム 42">
                <a:extLst>
                  <a:ext uri="{FF2B5EF4-FFF2-40B4-BE49-F238E27FC236}">
                    <a16:creationId xmlns:a16="http://schemas.microsoft.com/office/drawing/2014/main" id="{70244E78-5BCA-47A5-39BF-BDB0B7889AB7}"/>
                  </a:ext>
                </a:extLst>
              </p:cNvPr>
              <p:cNvSpPr/>
              <p:nvPr/>
            </p:nvSpPr>
            <p:spPr>
              <a:xfrm rot="19695828">
                <a:off x="9226089" y="1137026"/>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4" name="フリーフォーム 43">
                <a:extLst>
                  <a:ext uri="{FF2B5EF4-FFF2-40B4-BE49-F238E27FC236}">
                    <a16:creationId xmlns:a16="http://schemas.microsoft.com/office/drawing/2014/main" id="{B0E0CCD5-32E6-C9A5-B050-12B7125720B0}"/>
                  </a:ext>
                </a:extLst>
              </p:cNvPr>
              <p:cNvSpPr/>
              <p:nvPr/>
            </p:nvSpPr>
            <p:spPr>
              <a:xfrm rot="2413638">
                <a:off x="9212688" y="2410239"/>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5" name="フリーフォーム 44">
                <a:extLst>
                  <a:ext uri="{FF2B5EF4-FFF2-40B4-BE49-F238E27FC236}">
                    <a16:creationId xmlns:a16="http://schemas.microsoft.com/office/drawing/2014/main" id="{99584BB8-0563-0C52-BE85-AEA34B5259C9}"/>
                  </a:ext>
                </a:extLst>
              </p:cNvPr>
              <p:cNvSpPr/>
              <p:nvPr/>
            </p:nvSpPr>
            <p:spPr>
              <a:xfrm rot="8150616">
                <a:off x="7422671" y="2421908"/>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6" name="フリーフォーム 45">
                <a:extLst>
                  <a:ext uri="{FF2B5EF4-FFF2-40B4-BE49-F238E27FC236}">
                    <a16:creationId xmlns:a16="http://schemas.microsoft.com/office/drawing/2014/main" id="{43146799-763A-E2CE-06B5-6C0176BB963A}"/>
                  </a:ext>
                </a:extLst>
              </p:cNvPr>
              <p:cNvSpPr/>
              <p:nvPr/>
            </p:nvSpPr>
            <p:spPr>
              <a:xfrm rot="12393421">
                <a:off x="7371952" y="118921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7" name="テキスト ボックス 46">
                <a:extLst>
                  <a:ext uri="{FF2B5EF4-FFF2-40B4-BE49-F238E27FC236}">
                    <a16:creationId xmlns:a16="http://schemas.microsoft.com/office/drawing/2014/main" id="{A6309D33-CCE0-AD0C-28AE-9630DBA50376}"/>
                  </a:ext>
                </a:extLst>
              </p:cNvPr>
              <p:cNvSpPr txBox="1"/>
              <p:nvPr/>
            </p:nvSpPr>
            <p:spPr>
              <a:xfrm>
                <a:off x="8713624" y="2632615"/>
                <a:ext cx="1927007" cy="539233"/>
              </a:xfrm>
              <a:prstGeom prst="rect">
                <a:avLst/>
              </a:prstGeom>
              <a:noFill/>
            </p:spPr>
            <p:txBody>
              <a:bodyPr wrap="none" rtlCol="0">
                <a:spAutoFit/>
              </a:bodyPr>
              <a:lstStyle/>
              <a:p>
                <a:r>
                  <a:rPr kumimoji="1" lang="en-US" altLang="ja-FR" dirty="0">
                    <a:solidFill>
                      <a:srgbClr val="000FED"/>
                    </a:solidFill>
                  </a:rPr>
                  <a:t>Optical, UV</a:t>
                </a:r>
                <a:endParaRPr kumimoji="1" lang="ja-FR" altLang="en-US" dirty="0">
                  <a:solidFill>
                    <a:srgbClr val="000FED"/>
                  </a:solidFill>
                </a:endParaRPr>
              </a:p>
            </p:txBody>
          </p:sp>
        </p:grpSp>
        <p:sp>
          <p:nvSpPr>
            <p:cNvPr id="100" name="テキスト ボックス 99">
              <a:extLst>
                <a:ext uri="{FF2B5EF4-FFF2-40B4-BE49-F238E27FC236}">
                  <a16:creationId xmlns:a16="http://schemas.microsoft.com/office/drawing/2014/main" id="{D55C6F46-FA2F-73DE-AF3B-981225431DDC}"/>
                </a:ext>
              </a:extLst>
            </p:cNvPr>
            <p:cNvSpPr txBox="1"/>
            <p:nvPr/>
          </p:nvSpPr>
          <p:spPr>
            <a:xfrm>
              <a:off x="6401163" y="3940503"/>
              <a:ext cx="1990478" cy="369332"/>
            </a:xfrm>
            <a:prstGeom prst="rect">
              <a:avLst/>
            </a:prstGeom>
            <a:noFill/>
            <a:ln>
              <a:solidFill>
                <a:schemeClr val="tx1"/>
              </a:solidFill>
            </a:ln>
          </p:spPr>
          <p:txBody>
            <a:bodyPr wrap="square" rtlCol="0">
              <a:spAutoFit/>
            </a:bodyPr>
            <a:lstStyle/>
            <a:p>
              <a:r>
                <a:rPr kumimoji="1" lang="en-US" altLang="ja-FR" dirty="0"/>
                <a:t>T0+ </a:t>
              </a:r>
              <a:r>
                <a:rPr lang="ja-FR" altLang="ja-FR" dirty="0"/>
                <a:t>hours</a:t>
              </a:r>
              <a:r>
                <a:rPr lang="en-US" altLang="ja-FR" dirty="0"/>
                <a:t> to </a:t>
              </a:r>
              <a:r>
                <a:rPr lang="ja-FR" altLang="ja-FR" dirty="0"/>
                <a:t>days</a:t>
              </a:r>
            </a:p>
          </p:txBody>
        </p:sp>
      </p:grpSp>
      <p:grpSp>
        <p:nvGrpSpPr>
          <p:cNvPr id="111" name="グループ化 110">
            <a:extLst>
              <a:ext uri="{FF2B5EF4-FFF2-40B4-BE49-F238E27FC236}">
                <a16:creationId xmlns:a16="http://schemas.microsoft.com/office/drawing/2014/main" id="{97080BE4-B1FD-33EE-378A-0F57E931FA31}"/>
              </a:ext>
            </a:extLst>
          </p:cNvPr>
          <p:cNvGrpSpPr/>
          <p:nvPr/>
        </p:nvGrpSpPr>
        <p:grpSpPr>
          <a:xfrm>
            <a:off x="3474416" y="5348174"/>
            <a:ext cx="4917225" cy="1307620"/>
            <a:chOff x="3474416" y="5348174"/>
            <a:chExt cx="4917225" cy="1307620"/>
          </a:xfrm>
        </p:grpSpPr>
        <p:grpSp>
          <p:nvGrpSpPr>
            <p:cNvPr id="101" name="グループ化 100">
              <a:extLst>
                <a:ext uri="{FF2B5EF4-FFF2-40B4-BE49-F238E27FC236}">
                  <a16:creationId xmlns:a16="http://schemas.microsoft.com/office/drawing/2014/main" id="{1F3DA422-6EAF-8108-A441-0ABA9FEAB274}"/>
                </a:ext>
              </a:extLst>
            </p:cNvPr>
            <p:cNvGrpSpPr/>
            <p:nvPr/>
          </p:nvGrpSpPr>
          <p:grpSpPr>
            <a:xfrm>
              <a:off x="4527121" y="5635030"/>
              <a:ext cx="1709162" cy="1020764"/>
              <a:chOff x="10906217" y="948207"/>
              <a:chExt cx="2630494" cy="1571011"/>
            </a:xfrm>
          </p:grpSpPr>
          <p:sp>
            <p:nvSpPr>
              <p:cNvPr id="48" name="円/楕円 47">
                <a:extLst>
                  <a:ext uri="{FF2B5EF4-FFF2-40B4-BE49-F238E27FC236}">
                    <a16:creationId xmlns:a16="http://schemas.microsoft.com/office/drawing/2014/main" id="{6E666614-F531-1F15-AC67-12C5A7713710}"/>
                  </a:ext>
                </a:extLst>
              </p:cNvPr>
              <p:cNvSpPr/>
              <p:nvPr/>
            </p:nvSpPr>
            <p:spPr>
              <a:xfrm>
                <a:off x="11457618" y="948207"/>
                <a:ext cx="1571011" cy="1571011"/>
              </a:xfrm>
              <a:prstGeom prst="ellipse">
                <a:avLst/>
              </a:prstGeom>
              <a:gradFill flip="none" rotWithShape="1">
                <a:gsLst>
                  <a:gs pos="14000">
                    <a:schemeClr val="accent1">
                      <a:lumMod val="5000"/>
                      <a:lumOff val="95000"/>
                    </a:schemeClr>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9" name="円/楕円 48">
                <a:extLst>
                  <a:ext uri="{FF2B5EF4-FFF2-40B4-BE49-F238E27FC236}">
                    <a16:creationId xmlns:a16="http://schemas.microsoft.com/office/drawing/2014/main" id="{9A9752B7-2C02-8C4E-347B-B1930429DE30}"/>
                  </a:ext>
                </a:extLst>
              </p:cNvPr>
              <p:cNvSpPr/>
              <p:nvPr/>
            </p:nvSpPr>
            <p:spPr>
              <a:xfrm>
                <a:off x="11636892" y="1130441"/>
                <a:ext cx="1192672" cy="1192672"/>
              </a:xfrm>
              <a:prstGeom prst="ellipse">
                <a:avLst/>
              </a:prstGeom>
              <a:gradFill flip="none" rotWithShape="1">
                <a:gsLst>
                  <a:gs pos="14000">
                    <a:schemeClr val="bg1"/>
                  </a:gs>
                  <a:gs pos="100000">
                    <a:srgbClr val="FF39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0" name="円/楕円 49">
                <a:extLst>
                  <a:ext uri="{FF2B5EF4-FFF2-40B4-BE49-F238E27FC236}">
                    <a16:creationId xmlns:a16="http://schemas.microsoft.com/office/drawing/2014/main" id="{42B7989B-A8FA-35EA-705F-67EB3CDF7B45}"/>
                  </a:ext>
                </a:extLst>
              </p:cNvPr>
              <p:cNvSpPr/>
              <p:nvPr/>
            </p:nvSpPr>
            <p:spPr>
              <a:xfrm>
                <a:off x="11876376" y="1361019"/>
                <a:ext cx="718654" cy="718654"/>
              </a:xfrm>
              <a:prstGeom prst="ellipse">
                <a:avLst/>
              </a:prstGeom>
              <a:gradFill flip="none" rotWithShape="1">
                <a:gsLst>
                  <a:gs pos="100000">
                    <a:srgbClr val="FF0000"/>
                  </a:gs>
                  <a:gs pos="22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5" name="フリーフォーム 54">
                <a:extLst>
                  <a:ext uri="{FF2B5EF4-FFF2-40B4-BE49-F238E27FC236}">
                    <a16:creationId xmlns:a16="http://schemas.microsoft.com/office/drawing/2014/main" id="{225C051E-B1CC-27BF-30BE-960A59F95A93}"/>
                  </a:ext>
                </a:extLst>
              </p:cNvPr>
              <p:cNvSpPr/>
              <p:nvPr/>
            </p:nvSpPr>
            <p:spPr>
              <a:xfrm rot="19695828">
                <a:off x="12760354" y="1068912"/>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6" name="フリーフォーム 55">
                <a:extLst>
                  <a:ext uri="{FF2B5EF4-FFF2-40B4-BE49-F238E27FC236}">
                    <a16:creationId xmlns:a16="http://schemas.microsoft.com/office/drawing/2014/main" id="{3EC67865-B792-3FC4-A849-16EA28B8FE80}"/>
                  </a:ext>
                </a:extLst>
              </p:cNvPr>
              <p:cNvSpPr/>
              <p:nvPr/>
            </p:nvSpPr>
            <p:spPr>
              <a:xfrm rot="2413638">
                <a:off x="12746953" y="234212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57" name="フリーフォーム 56">
                <a:extLst>
                  <a:ext uri="{FF2B5EF4-FFF2-40B4-BE49-F238E27FC236}">
                    <a16:creationId xmlns:a16="http://schemas.microsoft.com/office/drawing/2014/main" id="{90462C95-62B9-EC66-94D5-777F3DF059BC}"/>
                  </a:ext>
                </a:extLst>
              </p:cNvPr>
              <p:cNvSpPr/>
              <p:nvPr/>
            </p:nvSpPr>
            <p:spPr>
              <a:xfrm rot="8150616">
                <a:off x="10956936" y="235379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8" name="フリーフォーム 57">
                <a:extLst>
                  <a:ext uri="{FF2B5EF4-FFF2-40B4-BE49-F238E27FC236}">
                    <a16:creationId xmlns:a16="http://schemas.microsoft.com/office/drawing/2014/main" id="{4B00DAD6-E7CF-E061-9107-72F51F81090C}"/>
                  </a:ext>
                </a:extLst>
              </p:cNvPr>
              <p:cNvSpPr/>
              <p:nvPr/>
            </p:nvSpPr>
            <p:spPr>
              <a:xfrm rot="12393421">
                <a:off x="10906217" y="112110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59" name="テキスト ボックス 58">
              <a:extLst>
                <a:ext uri="{FF2B5EF4-FFF2-40B4-BE49-F238E27FC236}">
                  <a16:creationId xmlns:a16="http://schemas.microsoft.com/office/drawing/2014/main" id="{2F5AA86B-709A-05ED-D058-F161310E3E25}"/>
                </a:ext>
              </a:extLst>
            </p:cNvPr>
            <p:cNvSpPr txBox="1"/>
            <p:nvPr/>
          </p:nvSpPr>
          <p:spPr>
            <a:xfrm>
              <a:off x="6042896" y="6261087"/>
              <a:ext cx="1356718" cy="369332"/>
            </a:xfrm>
            <a:prstGeom prst="rect">
              <a:avLst/>
            </a:prstGeom>
            <a:noFill/>
          </p:spPr>
          <p:txBody>
            <a:bodyPr wrap="none" rtlCol="0">
              <a:spAutoFit/>
            </a:bodyPr>
            <a:lstStyle/>
            <a:p>
              <a:r>
                <a:rPr kumimoji="1" lang="en-US" altLang="ja-FR" dirty="0">
                  <a:solidFill>
                    <a:srgbClr val="FF0000"/>
                  </a:solidFill>
                </a:rPr>
                <a:t>Optical/NIR</a:t>
              </a:r>
              <a:endParaRPr kumimoji="1" lang="ja-FR" altLang="en-US" dirty="0">
                <a:solidFill>
                  <a:srgbClr val="FF0000"/>
                </a:solidFill>
              </a:endParaRPr>
            </a:p>
          </p:txBody>
        </p:sp>
        <mc:AlternateContent xmlns:mc="http://schemas.openxmlformats.org/markup-compatibility/2006">
          <mc:Choice xmlns:a14="http://schemas.microsoft.com/office/drawing/2010/main" Requires="a14">
            <p:sp>
              <p:nvSpPr>
                <p:cNvPr id="104" name="テキスト ボックス 103">
                  <a:extLst>
                    <a:ext uri="{FF2B5EF4-FFF2-40B4-BE49-F238E27FC236}">
                      <a16:creationId xmlns:a16="http://schemas.microsoft.com/office/drawing/2014/main" id="{3B898AF7-FA1C-0A91-4D82-3857A09B589A}"/>
                    </a:ext>
                  </a:extLst>
                </p:cNvPr>
                <p:cNvSpPr txBox="1"/>
                <p:nvPr/>
              </p:nvSpPr>
              <p:spPr>
                <a:xfrm>
                  <a:off x="3474416" y="6052525"/>
                  <a:ext cx="2270216" cy="372410"/>
                </a:xfrm>
                <a:prstGeom prst="rect">
                  <a:avLst/>
                </a:prstGeom>
                <a:noFill/>
              </p:spPr>
              <p:txBody>
                <a:bodyPr wrap="square">
                  <a:spAutoFit/>
                </a:bodyPr>
                <a:lstStyle/>
                <a:p>
                  <a14:m>
                    <m:oMath xmlns:m="http://schemas.openxmlformats.org/officeDocument/2006/math">
                      <m:sSup>
                        <m:sSupPr>
                          <m:ctrlPr>
                            <a:rPr lang="ja-FR" altLang="en-US" sz="1800" i="1" smtClean="0">
                              <a:latin typeface="Cambria Math" panose="02040503050406030204" pitchFamily="18" charset="0"/>
                            </a:rPr>
                          </m:ctrlPr>
                        </m:sSupPr>
                        <m:e>
                          <m:r>
                            <m:rPr>
                              <m:sty m:val="p"/>
                            </m:rPr>
                            <a:rPr lang="en-US" altLang="ja-FR" sz="1800" b="0" i="0" smtClean="0">
                              <a:latin typeface="Cambria Math" panose="02040503050406030204" pitchFamily="18" charset="0"/>
                            </a:rPr>
                            <m:t>Ni</m:t>
                          </m:r>
                        </m:e>
                        <m:sup>
                          <m:r>
                            <a:rPr lang="en-US" altLang="ja-FR" sz="1800" i="0">
                              <a:latin typeface="Cambria Math" panose="02040503050406030204" pitchFamily="18" charset="0"/>
                            </a:rPr>
                            <m:t>56</m:t>
                          </m:r>
                        </m:sup>
                      </m:sSup>
                    </m:oMath>
                  </a14:m>
                  <a:r>
                    <a:rPr lang="ja-FR" altLang="ja-FR" sz="1800" i="0" dirty="0"/>
                    <a:t>and </a:t>
                  </a:r>
                  <a14:m>
                    <m:oMath xmlns:m="http://schemas.openxmlformats.org/officeDocument/2006/math">
                      <m:sSup>
                        <m:sSupPr>
                          <m:ctrlPr>
                            <a:rPr lang="ja-FR" altLang="en-US" sz="1800" i="1">
                              <a:latin typeface="Cambria Math" panose="02040503050406030204" pitchFamily="18" charset="0"/>
                            </a:rPr>
                          </m:ctrlPr>
                        </m:sSupPr>
                        <m:e>
                          <m:r>
                            <m:rPr>
                              <m:sty m:val="p"/>
                            </m:rPr>
                            <a:rPr lang="en-US" altLang="ja-FR" sz="1800" b="0" i="0" smtClean="0">
                              <a:latin typeface="Cambria Math" panose="02040503050406030204" pitchFamily="18" charset="0"/>
                            </a:rPr>
                            <m:t>Co</m:t>
                          </m:r>
                        </m:e>
                        <m:sup>
                          <m:r>
                            <a:rPr lang="en-US" altLang="ja-FR" sz="1800" i="0">
                              <a:latin typeface="Cambria Math" panose="02040503050406030204" pitchFamily="18" charset="0"/>
                            </a:rPr>
                            <m:t>56</m:t>
                          </m:r>
                        </m:sup>
                      </m:sSup>
                    </m:oMath>
                  </a14:m>
                  <a:endParaRPr lang="ja-FR" altLang="en-US" dirty="0"/>
                </a:p>
              </p:txBody>
            </p:sp>
          </mc:Choice>
          <mc:Fallback>
            <p:sp>
              <p:nvSpPr>
                <p:cNvPr id="104" name="テキスト ボックス 103">
                  <a:extLst>
                    <a:ext uri="{FF2B5EF4-FFF2-40B4-BE49-F238E27FC236}">
                      <a16:creationId xmlns:a16="http://schemas.microsoft.com/office/drawing/2014/main" id="{3B898AF7-FA1C-0A91-4D82-3857A09B589A}"/>
                    </a:ext>
                  </a:extLst>
                </p:cNvPr>
                <p:cNvSpPr txBox="1">
                  <a:spLocks noRot="1" noChangeAspect="1" noMove="1" noResize="1" noEditPoints="1" noAdjustHandles="1" noChangeArrowheads="1" noChangeShapeType="1" noTextEdit="1"/>
                </p:cNvSpPr>
                <p:nvPr/>
              </p:nvSpPr>
              <p:spPr>
                <a:xfrm>
                  <a:off x="3474416" y="6052525"/>
                  <a:ext cx="2270216" cy="372410"/>
                </a:xfrm>
                <a:prstGeom prst="rect">
                  <a:avLst/>
                </a:prstGeom>
                <a:blipFill>
                  <a:blip r:embed="rId4"/>
                  <a:stretch>
                    <a:fillRect t="-6667" b="-26667"/>
                  </a:stretch>
                </a:blipFill>
              </p:spPr>
              <p:txBody>
                <a:bodyPr/>
                <a:lstStyle/>
                <a:p>
                  <a:r>
                    <a:rPr lang="ja-FR" altLang="en-US">
                      <a:noFill/>
                    </a:rPr>
                    <a:t> </a:t>
                  </a:r>
                </a:p>
              </p:txBody>
            </p:sp>
          </mc:Fallback>
        </mc:AlternateContent>
        <p:sp>
          <p:nvSpPr>
            <p:cNvPr id="106" name="テキスト ボックス 105">
              <a:extLst>
                <a:ext uri="{FF2B5EF4-FFF2-40B4-BE49-F238E27FC236}">
                  <a16:creationId xmlns:a16="http://schemas.microsoft.com/office/drawing/2014/main" id="{8E0BC143-6A40-B411-E1DF-D7AD03B9B5B0}"/>
                </a:ext>
              </a:extLst>
            </p:cNvPr>
            <p:cNvSpPr txBox="1"/>
            <p:nvPr/>
          </p:nvSpPr>
          <p:spPr>
            <a:xfrm>
              <a:off x="6505227" y="5348174"/>
              <a:ext cx="1886414" cy="369332"/>
            </a:xfrm>
            <a:prstGeom prst="rect">
              <a:avLst/>
            </a:prstGeom>
            <a:noFill/>
            <a:ln>
              <a:solidFill>
                <a:schemeClr val="tx1"/>
              </a:solidFill>
            </a:ln>
          </p:spPr>
          <p:txBody>
            <a:bodyPr wrap="none" rtlCol="0">
              <a:spAutoFit/>
            </a:bodyPr>
            <a:lstStyle/>
            <a:p>
              <a:r>
                <a:rPr lang="en-US" altLang="ja-FR" dirty="0"/>
                <a:t>T0+</a:t>
              </a:r>
              <a:r>
                <a:rPr lang="ja-FR" altLang="ja-FR" dirty="0"/>
                <a:t>10</a:t>
              </a:r>
              <a:r>
                <a:rPr lang="en-US" altLang="ja-FR" dirty="0"/>
                <a:t> to </a:t>
              </a:r>
              <a:r>
                <a:rPr lang="ja-FR" altLang="ja-FR" dirty="0"/>
                <a:t>30 days</a:t>
              </a:r>
            </a:p>
          </p:txBody>
        </p:sp>
      </p:grpSp>
      <p:sp>
        <p:nvSpPr>
          <p:cNvPr id="2" name="テキスト ボックス 1">
            <a:extLst>
              <a:ext uri="{FF2B5EF4-FFF2-40B4-BE49-F238E27FC236}">
                <a16:creationId xmlns:a16="http://schemas.microsoft.com/office/drawing/2014/main" id="{E92FB575-FB83-124E-BD64-46F60AC21D9D}"/>
              </a:ext>
            </a:extLst>
          </p:cNvPr>
          <p:cNvSpPr txBox="1"/>
          <p:nvPr/>
        </p:nvSpPr>
        <p:spPr>
          <a:xfrm>
            <a:off x="5963113" y="1700666"/>
            <a:ext cx="2287293" cy="369332"/>
          </a:xfrm>
          <a:prstGeom prst="rect">
            <a:avLst/>
          </a:prstGeom>
          <a:noFill/>
          <a:ln>
            <a:noFill/>
          </a:ln>
        </p:spPr>
        <p:txBody>
          <a:bodyPr wrap="none" rtlCol="0">
            <a:spAutoFit/>
          </a:bodyPr>
          <a:lstStyle/>
          <a:p>
            <a:r>
              <a:rPr lang="ja-FR" altLang="ja-FR" b="1" dirty="0">
                <a:solidFill>
                  <a:srgbClr val="FF0000"/>
                </a:solidFill>
              </a:rPr>
              <a:t>MeV neutrinos </a:t>
            </a:r>
            <a:r>
              <a:rPr lang="ja-FR" altLang="ja-FR" b="1" dirty="0"/>
              <a:t>+ </a:t>
            </a:r>
            <a:r>
              <a:rPr lang="ja-FR" altLang="ja-FR" b="1" dirty="0">
                <a:solidFill>
                  <a:schemeClr val="accent1"/>
                </a:solidFill>
              </a:rPr>
              <a:t>GW</a:t>
            </a:r>
          </a:p>
        </p:txBody>
      </p:sp>
      <p:sp>
        <p:nvSpPr>
          <p:cNvPr id="3" name="テキスト ボックス 2">
            <a:extLst>
              <a:ext uri="{FF2B5EF4-FFF2-40B4-BE49-F238E27FC236}">
                <a16:creationId xmlns:a16="http://schemas.microsoft.com/office/drawing/2014/main" id="{CEB66C19-B672-D821-17F5-72BC31CE4E63}"/>
              </a:ext>
            </a:extLst>
          </p:cNvPr>
          <p:cNvSpPr txBox="1"/>
          <p:nvPr/>
        </p:nvSpPr>
        <p:spPr>
          <a:xfrm>
            <a:off x="8366386" y="920445"/>
            <a:ext cx="361310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en-US" altLang="ja-FR" sz="2400" b="1" dirty="0"/>
              <a:t>Detection by neutrino &amp; GW facility</a:t>
            </a:r>
          </a:p>
        </p:txBody>
      </p:sp>
      <p:sp>
        <p:nvSpPr>
          <p:cNvPr id="8" name="テキスト ボックス 7">
            <a:extLst>
              <a:ext uri="{FF2B5EF4-FFF2-40B4-BE49-F238E27FC236}">
                <a16:creationId xmlns:a16="http://schemas.microsoft.com/office/drawing/2014/main" id="{E346FB0B-6364-D5D9-7391-4BD3BBAB75D3}"/>
              </a:ext>
            </a:extLst>
          </p:cNvPr>
          <p:cNvSpPr txBox="1"/>
          <p:nvPr/>
        </p:nvSpPr>
        <p:spPr>
          <a:xfrm>
            <a:off x="8498853" y="5915433"/>
            <a:ext cx="3581400" cy="707886"/>
          </a:xfrm>
          <a:prstGeom prst="rect">
            <a:avLst/>
          </a:prstGeom>
          <a:ln w="28575">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en-US" altLang="ja-FR" sz="2000" b="1" dirty="0"/>
              <a:t>Follow-up by UV/Optical/NIR telescope</a:t>
            </a:r>
          </a:p>
        </p:txBody>
      </p:sp>
      <p:grpSp>
        <p:nvGrpSpPr>
          <p:cNvPr id="12" name="グループ化 11">
            <a:extLst>
              <a:ext uri="{FF2B5EF4-FFF2-40B4-BE49-F238E27FC236}">
                <a16:creationId xmlns:a16="http://schemas.microsoft.com/office/drawing/2014/main" id="{72D56F3E-6CCD-466F-E16C-255B0939DA4B}"/>
              </a:ext>
            </a:extLst>
          </p:cNvPr>
          <p:cNvGrpSpPr/>
          <p:nvPr/>
        </p:nvGrpSpPr>
        <p:grpSpPr>
          <a:xfrm>
            <a:off x="8609389" y="1819222"/>
            <a:ext cx="3418756" cy="2996737"/>
            <a:chOff x="8687447" y="2136128"/>
            <a:chExt cx="3418756" cy="2455578"/>
          </a:xfrm>
        </p:grpSpPr>
        <p:sp>
          <p:nvSpPr>
            <p:cNvPr id="7" name="テキスト ボックス 6">
              <a:extLst>
                <a:ext uri="{FF2B5EF4-FFF2-40B4-BE49-F238E27FC236}">
                  <a16:creationId xmlns:a16="http://schemas.microsoft.com/office/drawing/2014/main" id="{47DB5440-9AF6-339E-527F-A3CD1FD9434F}"/>
                </a:ext>
              </a:extLst>
            </p:cNvPr>
            <p:cNvSpPr txBox="1"/>
            <p:nvPr/>
          </p:nvSpPr>
          <p:spPr>
            <a:xfrm>
              <a:off x="8687447" y="2675005"/>
              <a:ext cx="3418756" cy="1916701"/>
            </a:xfrm>
            <a:prstGeom prst="rect">
              <a:avLst/>
            </a:prstGeom>
            <a:ln w="28575">
              <a:solidFill>
                <a:srgbClr val="FF00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en-US" altLang="ja-FR" sz="2400" b="1" dirty="0"/>
                <a:t>EAGLE</a:t>
              </a:r>
            </a:p>
            <a:p>
              <a:r>
                <a:rPr kumimoji="1" lang="en-US" altLang="ja-FR" sz="2000" dirty="0"/>
                <a:t>single soft-long flare</a:t>
              </a:r>
            </a:p>
            <a:p>
              <a:r>
                <a:rPr kumimoji="1" lang="en-US" altLang="ja-FR" sz="2000" dirty="0"/>
                <a:t>from uncatalogued source</a:t>
              </a:r>
            </a:p>
            <a:p>
              <a:endParaRPr kumimoji="1" lang="en-US" altLang="ja-FR" dirty="0"/>
            </a:p>
            <a:p>
              <a:r>
                <a:rPr kumimoji="1" lang="en-US" altLang="ja-FR" sz="2400" b="1" dirty="0"/>
                <a:t>MONSTER</a:t>
              </a:r>
            </a:p>
            <a:p>
              <a:r>
                <a:rPr lang="ja-FR" altLang="ja-FR" sz="2000" dirty="0"/>
                <a:t>a rapidly cooling and evolving optical/NIR SED</a:t>
              </a:r>
              <a:endParaRPr kumimoji="1" lang="en-US" altLang="ja-FR" sz="2000" b="1" dirty="0"/>
            </a:p>
          </p:txBody>
        </p:sp>
        <p:sp>
          <p:nvSpPr>
            <p:cNvPr id="9" name="下矢印 8">
              <a:extLst>
                <a:ext uri="{FF2B5EF4-FFF2-40B4-BE49-F238E27FC236}">
                  <a16:creationId xmlns:a16="http://schemas.microsoft.com/office/drawing/2014/main" id="{C5C2F281-1377-F877-361A-76A29B984DF3}"/>
                </a:ext>
              </a:extLst>
            </p:cNvPr>
            <p:cNvSpPr/>
            <p:nvPr/>
          </p:nvSpPr>
          <p:spPr>
            <a:xfrm>
              <a:off x="9985248" y="2136128"/>
              <a:ext cx="402336" cy="496194"/>
            </a:xfrm>
            <a:prstGeom prst="downArrow">
              <a:avLst/>
            </a:prstGeom>
            <a:solidFill>
              <a:srgbClr val="FF3948">
                <a:alpha val="6078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10" name="下矢印 9">
            <a:extLst>
              <a:ext uri="{FF2B5EF4-FFF2-40B4-BE49-F238E27FC236}">
                <a16:creationId xmlns:a16="http://schemas.microsoft.com/office/drawing/2014/main" id="{7357FC94-3028-EE9A-B31F-4F417437A366}"/>
              </a:ext>
            </a:extLst>
          </p:cNvPr>
          <p:cNvSpPr/>
          <p:nvPr/>
        </p:nvSpPr>
        <p:spPr>
          <a:xfrm>
            <a:off x="10025782" y="4955302"/>
            <a:ext cx="481221" cy="737079"/>
          </a:xfrm>
          <a:prstGeom prst="downArrow">
            <a:avLst/>
          </a:prstGeom>
          <a:solidFill>
            <a:schemeClr val="accent1">
              <a:lumMod val="60000"/>
              <a:lumOff val="40000"/>
              <a:alpha val="60784"/>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4" name="テキスト ボックス 13">
            <a:extLst>
              <a:ext uri="{FF2B5EF4-FFF2-40B4-BE49-F238E27FC236}">
                <a16:creationId xmlns:a16="http://schemas.microsoft.com/office/drawing/2014/main" id="{CFE5570C-5B26-8FCF-A686-A045E977433B}"/>
              </a:ext>
            </a:extLst>
          </p:cNvPr>
          <p:cNvSpPr txBox="1"/>
          <p:nvPr/>
        </p:nvSpPr>
        <p:spPr>
          <a:xfrm>
            <a:off x="10405396" y="2082569"/>
            <a:ext cx="1682833" cy="369332"/>
          </a:xfrm>
          <a:prstGeom prst="rect">
            <a:avLst/>
          </a:prstGeom>
          <a:noFill/>
        </p:spPr>
        <p:txBody>
          <a:bodyPr wrap="none" rtlCol="0">
            <a:spAutoFit/>
          </a:bodyPr>
          <a:lstStyle/>
          <a:p>
            <a:r>
              <a:rPr kumimoji="1" lang="en-US" altLang="ja-FR" dirty="0">
                <a:solidFill>
                  <a:srgbClr val="FF0000"/>
                </a:solidFill>
              </a:rPr>
              <a:t>seconds-hours</a:t>
            </a:r>
            <a:endParaRPr kumimoji="1" lang="ja-FR" altLang="en-US" dirty="0">
              <a:solidFill>
                <a:srgbClr val="FF0000"/>
              </a:solidFill>
            </a:endParaRPr>
          </a:p>
        </p:txBody>
      </p:sp>
      <p:sp>
        <p:nvSpPr>
          <p:cNvPr id="15" name="テキスト ボックス 14">
            <a:extLst>
              <a:ext uri="{FF2B5EF4-FFF2-40B4-BE49-F238E27FC236}">
                <a16:creationId xmlns:a16="http://schemas.microsoft.com/office/drawing/2014/main" id="{CFA628CF-8D2A-6AAA-80D8-3F0320202950}"/>
              </a:ext>
            </a:extLst>
          </p:cNvPr>
          <p:cNvSpPr txBox="1"/>
          <p:nvPr/>
        </p:nvSpPr>
        <p:spPr>
          <a:xfrm>
            <a:off x="10469631" y="5112053"/>
            <a:ext cx="1410322" cy="369332"/>
          </a:xfrm>
          <a:prstGeom prst="rect">
            <a:avLst/>
          </a:prstGeom>
          <a:noFill/>
        </p:spPr>
        <p:txBody>
          <a:bodyPr wrap="none" rtlCol="0">
            <a:spAutoFit/>
          </a:bodyPr>
          <a:lstStyle/>
          <a:p>
            <a:r>
              <a:rPr kumimoji="1" lang="en-US" altLang="ja-FR" dirty="0">
                <a:solidFill>
                  <a:srgbClr val="000FED"/>
                </a:solidFill>
              </a:rPr>
              <a:t>GCN ~hours</a:t>
            </a:r>
            <a:endParaRPr kumimoji="1" lang="ja-FR" altLang="en-US" dirty="0">
              <a:solidFill>
                <a:srgbClr val="000FED"/>
              </a:solidFill>
            </a:endParaRPr>
          </a:p>
        </p:txBody>
      </p:sp>
      <p:sp>
        <p:nvSpPr>
          <p:cNvPr id="20" name="テキスト ボックス 19">
            <a:extLst>
              <a:ext uri="{FF2B5EF4-FFF2-40B4-BE49-F238E27FC236}">
                <a16:creationId xmlns:a16="http://schemas.microsoft.com/office/drawing/2014/main" id="{0FE3F35F-2B11-5A35-D748-6877D10D4312}"/>
              </a:ext>
            </a:extLst>
          </p:cNvPr>
          <p:cNvSpPr txBox="1"/>
          <p:nvPr/>
        </p:nvSpPr>
        <p:spPr>
          <a:xfrm>
            <a:off x="8361293" y="4944314"/>
            <a:ext cx="1886414" cy="646331"/>
          </a:xfrm>
          <a:prstGeom prst="rect">
            <a:avLst/>
          </a:prstGeom>
          <a:noFill/>
        </p:spPr>
        <p:txBody>
          <a:bodyPr wrap="square" rtlCol="0">
            <a:spAutoFit/>
          </a:bodyPr>
          <a:lstStyle/>
          <a:p>
            <a:r>
              <a:rPr kumimoji="1" lang="en-US" altLang="ja-FR" dirty="0">
                <a:solidFill>
                  <a:srgbClr val="FF3948"/>
                </a:solidFill>
              </a:rPr>
              <a:t>shock breakout candidate</a:t>
            </a:r>
            <a:endParaRPr kumimoji="1" lang="ja-FR" altLang="en-US" dirty="0">
              <a:solidFill>
                <a:srgbClr val="FF3948"/>
              </a:solidFill>
            </a:endParaRPr>
          </a:p>
        </p:txBody>
      </p:sp>
      <p:sp>
        <p:nvSpPr>
          <p:cNvPr id="26" name="スライド番号プレースホルダー 25">
            <a:extLst>
              <a:ext uri="{FF2B5EF4-FFF2-40B4-BE49-F238E27FC236}">
                <a16:creationId xmlns:a16="http://schemas.microsoft.com/office/drawing/2014/main" id="{217F2DFE-B904-6385-435E-6C4132DAD740}"/>
              </a:ext>
            </a:extLst>
          </p:cNvPr>
          <p:cNvSpPr>
            <a:spLocks noGrp="1"/>
          </p:cNvSpPr>
          <p:nvPr>
            <p:ph type="sldNum" idx="12"/>
          </p:nvPr>
        </p:nvSpPr>
        <p:spPr/>
        <p:txBody>
          <a:bodyPr/>
          <a:lstStyle/>
          <a:p>
            <a:fld id="{FC2FC132-48E3-EF4C-881B-428E46D600FB}" type="slidenum">
              <a:rPr lang="en-US" altLang="ja-FR" smtClean="0"/>
              <a:t>24</a:t>
            </a:fld>
            <a:endParaRPr lang="ja-FR" altLang="en-US" dirty="0"/>
          </a:p>
        </p:txBody>
      </p:sp>
    </p:spTree>
    <p:extLst>
      <p:ext uri="{BB962C8B-B14F-4D97-AF65-F5344CB8AC3E}">
        <p14:creationId xmlns:p14="http://schemas.microsoft.com/office/powerpoint/2010/main" val="300748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95831-3275-3B8D-9902-F2057506232C}"/>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45B5D80D-9464-31FF-11B1-DDCD5DCE11BB}"/>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altLang="ja-FR" sz="3600" b="1" dirty="0">
                <a:solidFill>
                  <a:srgbClr val="0B2A3B"/>
                </a:solidFill>
                <a:latin typeface="Bell MT" panose="02020503060305020303" pitchFamily="18" charset="0"/>
              </a:rPr>
              <a:t>Collapsar SN and shock breakout</a:t>
            </a:r>
            <a:endParaRPr sz="3600" b="1" dirty="0">
              <a:solidFill>
                <a:srgbClr val="0B2A3B"/>
              </a:solidFill>
              <a:latin typeface="Bell MT" panose="02020503060305020303" pitchFamily="18" charset="0"/>
            </a:endParaRPr>
          </a:p>
        </p:txBody>
      </p:sp>
      <p:sp>
        <p:nvSpPr>
          <p:cNvPr id="5" name="正方形/長方形 4">
            <a:extLst>
              <a:ext uri="{FF2B5EF4-FFF2-40B4-BE49-F238E27FC236}">
                <a16:creationId xmlns:a16="http://schemas.microsoft.com/office/drawing/2014/main" id="{6D7535CA-66DC-6CAA-33AB-91B36DDABD9E}"/>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1" name="図 10" descr="A surge of light at the birth of a supernova | Nature">
            <a:extLst>
              <a:ext uri="{FF2B5EF4-FFF2-40B4-BE49-F238E27FC236}">
                <a16:creationId xmlns:a16="http://schemas.microsoft.com/office/drawing/2014/main" id="{F5AF430C-8434-6EED-6983-57015AE8A64D}"/>
              </a:ext>
            </a:extLst>
          </p:cNvPr>
          <p:cNvPicPr>
            <a:picLocks noChangeAspect="1"/>
          </p:cNvPicPr>
          <p:nvPr/>
        </p:nvPicPr>
        <p:blipFill>
          <a:blip r:embed="rId3"/>
          <a:stretch>
            <a:fillRect/>
          </a:stretch>
        </p:blipFill>
        <p:spPr>
          <a:xfrm>
            <a:off x="212513" y="1259154"/>
            <a:ext cx="3872824" cy="3861332"/>
          </a:xfrm>
          <a:prstGeom prst="rect">
            <a:avLst/>
          </a:prstGeom>
        </p:spPr>
      </p:pic>
      <p:sp>
        <p:nvSpPr>
          <p:cNvPr id="62" name="テキスト ボックス 61">
            <a:extLst>
              <a:ext uri="{FF2B5EF4-FFF2-40B4-BE49-F238E27FC236}">
                <a16:creationId xmlns:a16="http://schemas.microsoft.com/office/drawing/2014/main" id="{471C0A70-037A-8701-D8E0-15E731706B6F}"/>
              </a:ext>
            </a:extLst>
          </p:cNvPr>
          <p:cNvSpPr txBox="1"/>
          <p:nvPr/>
        </p:nvSpPr>
        <p:spPr>
          <a:xfrm>
            <a:off x="-3835" y="805506"/>
            <a:ext cx="1907375" cy="461665"/>
          </a:xfrm>
          <a:prstGeom prst="rect">
            <a:avLst/>
          </a:prstGeom>
          <a:noFill/>
        </p:spPr>
        <p:txBody>
          <a:bodyPr wrap="square">
            <a:spAutoFit/>
          </a:bodyPr>
          <a:lstStyle/>
          <a:p>
            <a:r>
              <a:rPr lang="ja-FR" altLang="ja-FR" sz="2400" dirty="0"/>
              <a:t>SN 2016gkg</a:t>
            </a:r>
            <a:r>
              <a:rPr lang="en-US" altLang="ja-FR" sz="2400" dirty="0"/>
              <a:t> </a:t>
            </a:r>
            <a:endParaRPr lang="ja-FR" altLang="en-US" sz="2400" dirty="0"/>
          </a:p>
        </p:txBody>
      </p:sp>
      <p:grpSp>
        <p:nvGrpSpPr>
          <p:cNvPr id="108" name="グループ化 107">
            <a:extLst>
              <a:ext uri="{FF2B5EF4-FFF2-40B4-BE49-F238E27FC236}">
                <a16:creationId xmlns:a16="http://schemas.microsoft.com/office/drawing/2014/main" id="{BE089E56-60A8-F7BE-56C4-B444145013B1}"/>
              </a:ext>
            </a:extLst>
          </p:cNvPr>
          <p:cNvGrpSpPr/>
          <p:nvPr/>
        </p:nvGrpSpPr>
        <p:grpSpPr>
          <a:xfrm>
            <a:off x="4470997" y="820520"/>
            <a:ext cx="2241894" cy="1421136"/>
            <a:chOff x="4470997" y="820520"/>
            <a:chExt cx="2241894" cy="1421136"/>
          </a:xfrm>
        </p:grpSpPr>
        <p:sp>
          <p:nvSpPr>
            <p:cNvPr id="65" name="テキスト ボックス 64">
              <a:extLst>
                <a:ext uri="{FF2B5EF4-FFF2-40B4-BE49-F238E27FC236}">
                  <a16:creationId xmlns:a16="http://schemas.microsoft.com/office/drawing/2014/main" id="{5A648B5E-246C-438A-3413-8E621405BA39}"/>
                </a:ext>
              </a:extLst>
            </p:cNvPr>
            <p:cNvSpPr txBox="1"/>
            <p:nvPr/>
          </p:nvSpPr>
          <p:spPr>
            <a:xfrm>
              <a:off x="6287775" y="820520"/>
              <a:ext cx="425116" cy="369332"/>
            </a:xfrm>
            <a:prstGeom prst="rect">
              <a:avLst/>
            </a:prstGeom>
            <a:noFill/>
            <a:ln>
              <a:solidFill>
                <a:schemeClr val="tx1"/>
              </a:solidFill>
            </a:ln>
          </p:spPr>
          <p:txBody>
            <a:bodyPr wrap="none" rtlCol="0">
              <a:spAutoFit/>
            </a:bodyPr>
            <a:lstStyle/>
            <a:p>
              <a:r>
                <a:rPr kumimoji="1" lang="en-US" altLang="ja-FR" dirty="0"/>
                <a:t>T0</a:t>
              </a:r>
              <a:endParaRPr kumimoji="1" lang="ja-FR" altLang="en-US" dirty="0"/>
            </a:p>
          </p:txBody>
        </p:sp>
        <p:grpSp>
          <p:nvGrpSpPr>
            <p:cNvPr id="93" name="グループ化 92">
              <a:extLst>
                <a:ext uri="{FF2B5EF4-FFF2-40B4-BE49-F238E27FC236}">
                  <a16:creationId xmlns:a16="http://schemas.microsoft.com/office/drawing/2014/main" id="{4323DF0C-1513-F8DD-9AF2-FF0A7BA46B04}"/>
                </a:ext>
              </a:extLst>
            </p:cNvPr>
            <p:cNvGrpSpPr/>
            <p:nvPr/>
          </p:nvGrpSpPr>
          <p:grpSpPr>
            <a:xfrm>
              <a:off x="4470997" y="923039"/>
              <a:ext cx="1787038" cy="1318617"/>
              <a:chOff x="8849453" y="3612708"/>
              <a:chExt cx="2607361" cy="1923916"/>
            </a:xfrm>
          </p:grpSpPr>
          <p:sp>
            <p:nvSpPr>
              <p:cNvPr id="68" name="円/楕円 67">
                <a:extLst>
                  <a:ext uri="{FF2B5EF4-FFF2-40B4-BE49-F238E27FC236}">
                    <a16:creationId xmlns:a16="http://schemas.microsoft.com/office/drawing/2014/main" id="{EE7FA3D5-80A7-9D74-89F5-C81B8B0AAB24}"/>
                  </a:ext>
                </a:extLst>
              </p:cNvPr>
              <p:cNvSpPr/>
              <p:nvPr/>
            </p:nvSpPr>
            <p:spPr>
              <a:xfrm>
                <a:off x="9601595" y="3960189"/>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69" name="円/楕円 68">
                <a:extLst>
                  <a:ext uri="{FF2B5EF4-FFF2-40B4-BE49-F238E27FC236}">
                    <a16:creationId xmlns:a16="http://schemas.microsoft.com/office/drawing/2014/main" id="{5EA72318-02A2-8A81-78B9-94BB04387705}"/>
                  </a:ext>
                </a:extLst>
              </p:cNvPr>
              <p:cNvSpPr/>
              <p:nvPr/>
            </p:nvSpPr>
            <p:spPr>
              <a:xfrm>
                <a:off x="9978718" y="4328406"/>
                <a:ext cx="443376" cy="443376"/>
              </a:xfrm>
              <a:prstGeom prst="ellipse">
                <a:avLst/>
              </a:prstGeom>
              <a:gradFill flip="none" rotWithShape="1">
                <a:gsLst>
                  <a:gs pos="100000">
                    <a:srgbClr val="FF7A68"/>
                  </a:gs>
                  <a:gs pos="50000">
                    <a:srgbClr val="FFBA9E"/>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0" name="右矢印 69">
                <a:extLst>
                  <a:ext uri="{FF2B5EF4-FFF2-40B4-BE49-F238E27FC236}">
                    <a16:creationId xmlns:a16="http://schemas.microsoft.com/office/drawing/2014/main" id="{89EA8290-187A-B543-63B7-322CDB7D4C52}"/>
                  </a:ext>
                </a:extLst>
              </p:cNvPr>
              <p:cNvSpPr/>
              <p:nvPr/>
            </p:nvSpPr>
            <p:spPr>
              <a:xfrm rot="16200000" flipH="1">
                <a:off x="10052260" y="4071867"/>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9" name="右矢印 78">
                <a:extLst>
                  <a:ext uri="{FF2B5EF4-FFF2-40B4-BE49-F238E27FC236}">
                    <a16:creationId xmlns:a16="http://schemas.microsoft.com/office/drawing/2014/main" id="{E63CAE66-BA6D-B03F-E775-30054A07857E}"/>
                  </a:ext>
                </a:extLst>
              </p:cNvPr>
              <p:cNvSpPr/>
              <p:nvPr/>
            </p:nvSpPr>
            <p:spPr>
              <a:xfrm rot="10800000" flipH="1">
                <a:off x="9664331" y="4460709"/>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0" name="右矢印 79">
                <a:extLst>
                  <a:ext uri="{FF2B5EF4-FFF2-40B4-BE49-F238E27FC236}">
                    <a16:creationId xmlns:a16="http://schemas.microsoft.com/office/drawing/2014/main" id="{91F371A8-307B-8D2F-21C2-79849FAFC5E1}"/>
                  </a:ext>
                </a:extLst>
              </p:cNvPr>
              <p:cNvSpPr/>
              <p:nvPr/>
            </p:nvSpPr>
            <p:spPr>
              <a:xfrm rot="5400000" flipH="1">
                <a:off x="10052260" y="4849643"/>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81" name="右矢印 80">
                <a:extLst>
                  <a:ext uri="{FF2B5EF4-FFF2-40B4-BE49-F238E27FC236}">
                    <a16:creationId xmlns:a16="http://schemas.microsoft.com/office/drawing/2014/main" id="{E18D6789-0819-1599-CE5D-32F9E94C7CC3}"/>
                  </a:ext>
                </a:extLst>
              </p:cNvPr>
              <p:cNvSpPr/>
              <p:nvPr/>
            </p:nvSpPr>
            <p:spPr>
              <a:xfrm flipH="1">
                <a:off x="10455705" y="4450391"/>
                <a:ext cx="291554" cy="195531"/>
              </a:xfrm>
              <a:prstGeom prst="rightArrow">
                <a:avLst/>
              </a:prstGeom>
              <a:solidFill>
                <a:srgbClr val="FF7A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87" name="グループ化 86">
                <a:extLst>
                  <a:ext uri="{FF2B5EF4-FFF2-40B4-BE49-F238E27FC236}">
                    <a16:creationId xmlns:a16="http://schemas.microsoft.com/office/drawing/2014/main" id="{FAB66134-3BD6-647A-6739-918E955C0CDA}"/>
                  </a:ext>
                </a:extLst>
              </p:cNvPr>
              <p:cNvGrpSpPr/>
              <p:nvPr/>
            </p:nvGrpSpPr>
            <p:grpSpPr>
              <a:xfrm>
                <a:off x="10242684" y="3612708"/>
                <a:ext cx="1214130" cy="1630397"/>
                <a:chOff x="10242684" y="3612708"/>
                <a:chExt cx="1214130" cy="1630397"/>
              </a:xfrm>
            </p:grpSpPr>
            <p:sp>
              <p:nvSpPr>
                <p:cNvPr id="82" name="円弧 81">
                  <a:extLst>
                    <a:ext uri="{FF2B5EF4-FFF2-40B4-BE49-F238E27FC236}">
                      <a16:creationId xmlns:a16="http://schemas.microsoft.com/office/drawing/2014/main" id="{A104BC49-1AE0-9ED2-87A4-21D113E086E3}"/>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3" name="円弧 82">
                  <a:extLst>
                    <a:ext uri="{FF2B5EF4-FFF2-40B4-BE49-F238E27FC236}">
                      <a16:creationId xmlns:a16="http://schemas.microsoft.com/office/drawing/2014/main" id="{E3E53925-A852-4AD3-4A59-FD7478D4B0E1}"/>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dirty="0"/>
                </a:p>
              </p:txBody>
            </p:sp>
            <p:sp>
              <p:nvSpPr>
                <p:cNvPr id="84" name="円弧 83">
                  <a:extLst>
                    <a:ext uri="{FF2B5EF4-FFF2-40B4-BE49-F238E27FC236}">
                      <a16:creationId xmlns:a16="http://schemas.microsoft.com/office/drawing/2014/main" id="{094E1CAD-1847-6381-09D4-54A2D94B1675}"/>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85" name="フリーフォーム 84">
                  <a:extLst>
                    <a:ext uri="{FF2B5EF4-FFF2-40B4-BE49-F238E27FC236}">
                      <a16:creationId xmlns:a16="http://schemas.microsoft.com/office/drawing/2014/main" id="{41F47E1E-0529-2AD9-A481-0CE89C24D560}"/>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grpSp>
          <p:grpSp>
            <p:nvGrpSpPr>
              <p:cNvPr id="88" name="グループ化 87">
                <a:extLst>
                  <a:ext uri="{FF2B5EF4-FFF2-40B4-BE49-F238E27FC236}">
                    <a16:creationId xmlns:a16="http://schemas.microsoft.com/office/drawing/2014/main" id="{347BB0DC-1A7F-D52D-46B8-9293BF0E811E}"/>
                  </a:ext>
                </a:extLst>
              </p:cNvPr>
              <p:cNvGrpSpPr/>
              <p:nvPr/>
            </p:nvGrpSpPr>
            <p:grpSpPr>
              <a:xfrm rot="10324910">
                <a:off x="8849453" y="3906227"/>
                <a:ext cx="1214130" cy="1630397"/>
                <a:chOff x="10242684" y="3612708"/>
                <a:chExt cx="1214130" cy="1630397"/>
              </a:xfrm>
            </p:grpSpPr>
            <p:sp>
              <p:nvSpPr>
                <p:cNvPr id="89" name="円弧 88">
                  <a:extLst>
                    <a:ext uri="{FF2B5EF4-FFF2-40B4-BE49-F238E27FC236}">
                      <a16:creationId xmlns:a16="http://schemas.microsoft.com/office/drawing/2014/main" id="{E1B14094-58B4-338A-64D3-1014AE15A56D}"/>
                    </a:ext>
                  </a:extLst>
                </p:cNvPr>
                <p:cNvSpPr/>
                <p:nvPr/>
              </p:nvSpPr>
              <p:spPr>
                <a:xfrm rot="20452874">
                  <a:off x="10242684" y="3825045"/>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0" name="円弧 89">
                  <a:extLst>
                    <a:ext uri="{FF2B5EF4-FFF2-40B4-BE49-F238E27FC236}">
                      <a16:creationId xmlns:a16="http://schemas.microsoft.com/office/drawing/2014/main" id="{1D474CB1-3BA5-AE2F-20E9-C668F9F29276}"/>
                    </a:ext>
                  </a:extLst>
                </p:cNvPr>
                <p:cNvSpPr/>
                <p:nvPr/>
              </p:nvSpPr>
              <p:spPr>
                <a:xfrm rot="20452874">
                  <a:off x="10378423" y="3725781"/>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1" name="円弧 90">
                  <a:extLst>
                    <a:ext uri="{FF2B5EF4-FFF2-40B4-BE49-F238E27FC236}">
                      <a16:creationId xmlns:a16="http://schemas.microsoft.com/office/drawing/2014/main" id="{9FFA1233-987E-4792-3AEF-101A28993968}"/>
                    </a:ext>
                  </a:extLst>
                </p:cNvPr>
                <p:cNvSpPr/>
                <p:nvPr/>
              </p:nvSpPr>
              <p:spPr>
                <a:xfrm rot="20452874">
                  <a:off x="10534013" y="3612708"/>
                  <a:ext cx="737669" cy="1418060"/>
                </a:xfrm>
                <a:prstGeom prst="arc">
                  <a:avLst>
                    <a:gd name="adj1" fmla="val 16879032"/>
                    <a:gd name="adj2" fmla="val 20862991"/>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FR" altLang="en-US"/>
                </a:p>
              </p:txBody>
            </p:sp>
            <p:sp>
              <p:nvSpPr>
                <p:cNvPr id="92" name="フリーフォーム 91">
                  <a:extLst>
                    <a:ext uri="{FF2B5EF4-FFF2-40B4-BE49-F238E27FC236}">
                      <a16:creationId xmlns:a16="http://schemas.microsoft.com/office/drawing/2014/main" id="{5479DCB0-2E06-A87F-C63B-C0799C854715}"/>
                    </a:ext>
                  </a:extLst>
                </p:cNvPr>
                <p:cNvSpPr/>
                <p:nvPr/>
              </p:nvSpPr>
              <p:spPr>
                <a:xfrm rot="19695828">
                  <a:off x="10324040" y="3997578"/>
                  <a:ext cx="1132774" cy="67778"/>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grpSp>
      </p:grpSp>
      <p:sp>
        <p:nvSpPr>
          <p:cNvPr id="97" name="テキスト ボックス 96">
            <a:extLst>
              <a:ext uri="{FF2B5EF4-FFF2-40B4-BE49-F238E27FC236}">
                <a16:creationId xmlns:a16="http://schemas.microsoft.com/office/drawing/2014/main" id="{8A313145-453D-55BA-5221-5E36BF10A384}"/>
              </a:ext>
            </a:extLst>
          </p:cNvPr>
          <p:cNvSpPr txBox="1"/>
          <p:nvPr/>
        </p:nvSpPr>
        <p:spPr>
          <a:xfrm>
            <a:off x="2067395" y="5171284"/>
            <a:ext cx="2120857" cy="369332"/>
          </a:xfrm>
          <a:prstGeom prst="rect">
            <a:avLst/>
          </a:prstGeom>
          <a:noFill/>
        </p:spPr>
        <p:txBody>
          <a:bodyPr wrap="square">
            <a:spAutoFit/>
          </a:bodyPr>
          <a:lstStyle/>
          <a:p>
            <a:r>
              <a:rPr lang="ja-FR" altLang="ja-FR" dirty="0"/>
              <a:t>Bersten</a:t>
            </a:r>
            <a:r>
              <a:rPr lang="en-US" altLang="ja-FR" dirty="0"/>
              <a:t> et al. 2025</a:t>
            </a:r>
            <a:endParaRPr lang="ja-FR" altLang="en-US" dirty="0"/>
          </a:p>
        </p:txBody>
      </p:sp>
      <p:grpSp>
        <p:nvGrpSpPr>
          <p:cNvPr id="109" name="グループ化 108">
            <a:extLst>
              <a:ext uri="{FF2B5EF4-FFF2-40B4-BE49-F238E27FC236}">
                <a16:creationId xmlns:a16="http://schemas.microsoft.com/office/drawing/2014/main" id="{9D3B269D-15D9-8448-1DD4-D63209D8BBB6}"/>
              </a:ext>
            </a:extLst>
          </p:cNvPr>
          <p:cNvGrpSpPr/>
          <p:nvPr/>
        </p:nvGrpSpPr>
        <p:grpSpPr>
          <a:xfrm>
            <a:off x="4663468" y="2414262"/>
            <a:ext cx="3868456" cy="1373504"/>
            <a:chOff x="4663468" y="2414262"/>
            <a:chExt cx="3868456" cy="1373504"/>
          </a:xfrm>
        </p:grpSpPr>
        <p:grpSp>
          <p:nvGrpSpPr>
            <p:cNvPr id="63" name="グループ化 62">
              <a:extLst>
                <a:ext uri="{FF2B5EF4-FFF2-40B4-BE49-F238E27FC236}">
                  <a16:creationId xmlns:a16="http://schemas.microsoft.com/office/drawing/2014/main" id="{9C2373D8-BA91-3CF5-C77C-EBEB4E814E3F}"/>
                </a:ext>
              </a:extLst>
            </p:cNvPr>
            <p:cNvGrpSpPr/>
            <p:nvPr/>
          </p:nvGrpSpPr>
          <p:grpSpPr>
            <a:xfrm>
              <a:off x="4663468" y="2414262"/>
              <a:ext cx="3223235" cy="1373504"/>
              <a:chOff x="4627914" y="948217"/>
              <a:chExt cx="5592393" cy="2383063"/>
            </a:xfrm>
          </p:grpSpPr>
          <p:sp>
            <p:nvSpPr>
              <p:cNvPr id="21" name="円/楕円 20">
                <a:extLst>
                  <a:ext uri="{FF2B5EF4-FFF2-40B4-BE49-F238E27FC236}">
                    <a16:creationId xmlns:a16="http://schemas.microsoft.com/office/drawing/2014/main" id="{5312D993-976A-D917-AD7D-01FABF31AFAB}"/>
                  </a:ext>
                </a:extLst>
              </p:cNvPr>
              <p:cNvSpPr/>
              <p:nvPr/>
            </p:nvSpPr>
            <p:spPr>
              <a:xfrm>
                <a:off x="5311088" y="1205169"/>
                <a:ext cx="1292625" cy="1292625"/>
              </a:xfrm>
              <a:prstGeom prst="ellipse">
                <a:avLst/>
              </a:prstGeom>
              <a:gradFill flip="none" rotWithShape="1">
                <a:gsLst>
                  <a:gs pos="14000">
                    <a:schemeClr val="bg1"/>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0" name="円/楕円 29">
                <a:extLst>
                  <a:ext uri="{FF2B5EF4-FFF2-40B4-BE49-F238E27FC236}">
                    <a16:creationId xmlns:a16="http://schemas.microsoft.com/office/drawing/2014/main" id="{CFE84F1A-26F5-0C86-159B-27B7DE0F74A4}"/>
                  </a:ext>
                </a:extLst>
              </p:cNvPr>
              <p:cNvSpPr/>
              <p:nvPr/>
            </p:nvSpPr>
            <p:spPr>
              <a:xfrm>
                <a:off x="5359211" y="1250333"/>
                <a:ext cx="1192672" cy="1192671"/>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100000">
                    <a:schemeClr val="bg1">
                      <a:lumMod val="7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22" name="円/楕円 21">
                <a:extLst>
                  <a:ext uri="{FF2B5EF4-FFF2-40B4-BE49-F238E27FC236}">
                    <a16:creationId xmlns:a16="http://schemas.microsoft.com/office/drawing/2014/main" id="{7F815B6F-68B4-1409-117B-1C2014FBBEB7}"/>
                  </a:ext>
                </a:extLst>
              </p:cNvPr>
              <p:cNvSpPr/>
              <p:nvPr/>
            </p:nvSpPr>
            <p:spPr>
              <a:xfrm>
                <a:off x="5598073" y="1488198"/>
                <a:ext cx="718654" cy="718654"/>
              </a:xfrm>
              <a:prstGeom prst="ellipse">
                <a:avLst/>
              </a:prstGeom>
              <a:gradFill flip="none" rotWithShape="1">
                <a:gsLst>
                  <a:gs pos="100000">
                    <a:srgbClr val="FF0000"/>
                  </a:gs>
                  <a:gs pos="16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4" name="右矢印 23">
                <a:extLst>
                  <a:ext uri="{FF2B5EF4-FFF2-40B4-BE49-F238E27FC236}">
                    <a16:creationId xmlns:a16="http://schemas.microsoft.com/office/drawing/2014/main" id="{F5841DA1-57EF-7359-049D-E4FEE0671036}"/>
                  </a:ext>
                </a:extLst>
              </p:cNvPr>
              <p:cNvSpPr/>
              <p:nvPr/>
            </p:nvSpPr>
            <p:spPr>
              <a:xfrm rot="16200000">
                <a:off x="5766378" y="105590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7" name="右矢印 26">
                <a:extLst>
                  <a:ext uri="{FF2B5EF4-FFF2-40B4-BE49-F238E27FC236}">
                    <a16:creationId xmlns:a16="http://schemas.microsoft.com/office/drawing/2014/main" id="{284EB136-FDA6-97E1-13B0-458EE5C63509}"/>
                  </a:ext>
                </a:extLst>
              </p:cNvPr>
              <p:cNvSpPr/>
              <p:nvPr/>
            </p:nvSpPr>
            <p:spPr>
              <a:xfrm rot="16200000" flipH="1">
                <a:off x="5766378" y="2501575"/>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8" name="右矢印 27">
                <a:extLst>
                  <a:ext uri="{FF2B5EF4-FFF2-40B4-BE49-F238E27FC236}">
                    <a16:creationId xmlns:a16="http://schemas.microsoft.com/office/drawing/2014/main" id="{315A20BB-0C98-0622-32BF-1B7CDBFE8390}"/>
                  </a:ext>
                </a:extLst>
              </p:cNvPr>
              <p:cNvSpPr/>
              <p:nvPr/>
            </p:nvSpPr>
            <p:spPr>
              <a:xfrm rot="10800000" flipH="1">
                <a:off x="6503760" y="1720347"/>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9" name="右矢印 28">
                <a:extLst>
                  <a:ext uri="{FF2B5EF4-FFF2-40B4-BE49-F238E27FC236}">
                    <a16:creationId xmlns:a16="http://schemas.microsoft.com/office/drawing/2014/main" id="{0EE21748-EB5E-79DD-21A2-AF3CCFE1BD87}"/>
                  </a:ext>
                </a:extLst>
              </p:cNvPr>
              <p:cNvSpPr/>
              <p:nvPr/>
            </p:nvSpPr>
            <p:spPr>
              <a:xfrm flipH="1">
                <a:off x="5016093" y="1764193"/>
                <a:ext cx="378339" cy="1629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1" name="フリーフォーム 30">
                <a:extLst>
                  <a:ext uri="{FF2B5EF4-FFF2-40B4-BE49-F238E27FC236}">
                    <a16:creationId xmlns:a16="http://schemas.microsoft.com/office/drawing/2014/main" id="{5CAB17D5-DD9B-45C5-9883-8A94B4C20C88}"/>
                  </a:ext>
                </a:extLst>
              </p:cNvPr>
              <p:cNvSpPr/>
              <p:nvPr/>
            </p:nvSpPr>
            <p:spPr>
              <a:xfrm rot="19695828">
                <a:off x="6482051" y="119609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7030A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2" name="フリーフォーム 31">
                <a:extLst>
                  <a:ext uri="{FF2B5EF4-FFF2-40B4-BE49-F238E27FC236}">
                    <a16:creationId xmlns:a16="http://schemas.microsoft.com/office/drawing/2014/main" id="{0FC37E4F-76BC-46EE-81AE-0EF9F05981AD}"/>
                  </a:ext>
                </a:extLst>
              </p:cNvPr>
              <p:cNvSpPr/>
              <p:nvPr/>
            </p:nvSpPr>
            <p:spPr>
              <a:xfrm rot="2413638">
                <a:off x="6468650" y="246930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3" name="フリーフォーム 32">
                <a:extLst>
                  <a:ext uri="{FF2B5EF4-FFF2-40B4-BE49-F238E27FC236}">
                    <a16:creationId xmlns:a16="http://schemas.microsoft.com/office/drawing/2014/main" id="{16309FA3-C0F6-8408-6347-BB32CDF425AD}"/>
                  </a:ext>
                </a:extLst>
              </p:cNvPr>
              <p:cNvSpPr/>
              <p:nvPr/>
            </p:nvSpPr>
            <p:spPr>
              <a:xfrm rot="8150616">
                <a:off x="4678633" y="2480973"/>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4" name="フリーフォーム 33">
                <a:extLst>
                  <a:ext uri="{FF2B5EF4-FFF2-40B4-BE49-F238E27FC236}">
                    <a16:creationId xmlns:a16="http://schemas.microsoft.com/office/drawing/2014/main" id="{888CA163-BA56-25E0-A970-5F1352B350E3}"/>
                  </a:ext>
                </a:extLst>
              </p:cNvPr>
              <p:cNvSpPr/>
              <p:nvPr/>
            </p:nvSpPr>
            <p:spPr>
              <a:xfrm rot="12393421">
                <a:off x="4627914" y="1248280"/>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893FC2"/>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5" name="テキスト ボックス 34">
                <a:extLst>
                  <a:ext uri="{FF2B5EF4-FFF2-40B4-BE49-F238E27FC236}">
                    <a16:creationId xmlns:a16="http://schemas.microsoft.com/office/drawing/2014/main" id="{36233684-991C-9E8F-471E-65E5E7E4D78F}"/>
                  </a:ext>
                </a:extLst>
              </p:cNvPr>
              <p:cNvSpPr txBox="1"/>
              <p:nvPr/>
            </p:nvSpPr>
            <p:spPr>
              <a:xfrm>
                <a:off x="7051496" y="2690480"/>
                <a:ext cx="3168811" cy="640800"/>
              </a:xfrm>
              <a:prstGeom prst="rect">
                <a:avLst/>
              </a:prstGeom>
              <a:noFill/>
            </p:spPr>
            <p:txBody>
              <a:bodyPr wrap="square" rtlCol="0">
                <a:spAutoFit/>
              </a:bodyPr>
              <a:lstStyle/>
              <a:p>
                <a:r>
                  <a:rPr kumimoji="1" lang="en-US" altLang="ja-FR" b="1" dirty="0">
                    <a:solidFill>
                      <a:srgbClr val="893FC2"/>
                    </a:solidFill>
                  </a:rPr>
                  <a:t>soft X-ray, EUV</a:t>
                </a:r>
                <a:endParaRPr kumimoji="1" lang="ja-FR" altLang="en-US" b="1" dirty="0">
                  <a:solidFill>
                    <a:srgbClr val="893FC2"/>
                  </a:solidFill>
                </a:endParaRPr>
              </a:p>
            </p:txBody>
          </p:sp>
        </p:grpSp>
        <p:sp>
          <p:nvSpPr>
            <p:cNvPr id="66" name="テキスト ボックス 65">
              <a:extLst>
                <a:ext uri="{FF2B5EF4-FFF2-40B4-BE49-F238E27FC236}">
                  <a16:creationId xmlns:a16="http://schemas.microsoft.com/office/drawing/2014/main" id="{41D3AD70-CDAA-13F1-E80A-D8ECB82FCF5A}"/>
                </a:ext>
              </a:extLst>
            </p:cNvPr>
            <p:cNvSpPr txBox="1"/>
            <p:nvPr/>
          </p:nvSpPr>
          <p:spPr>
            <a:xfrm>
              <a:off x="6276370" y="2434077"/>
              <a:ext cx="2255554" cy="369332"/>
            </a:xfrm>
            <a:prstGeom prst="rect">
              <a:avLst/>
            </a:prstGeom>
            <a:noFill/>
            <a:ln>
              <a:solidFill>
                <a:schemeClr val="tx1"/>
              </a:solidFill>
            </a:ln>
          </p:spPr>
          <p:txBody>
            <a:bodyPr wrap="none" rtlCol="0">
              <a:spAutoFit/>
            </a:bodyPr>
            <a:lstStyle/>
            <a:p>
              <a:r>
                <a:rPr kumimoji="1" lang="en-US" altLang="ja-FR" dirty="0"/>
                <a:t>T0+seconds to hours</a:t>
              </a:r>
              <a:endParaRPr kumimoji="1" lang="ja-FR" altLang="en-US" dirty="0"/>
            </a:p>
          </p:txBody>
        </p:sp>
      </p:grpSp>
      <p:grpSp>
        <p:nvGrpSpPr>
          <p:cNvPr id="110" name="グループ化 109">
            <a:extLst>
              <a:ext uri="{FF2B5EF4-FFF2-40B4-BE49-F238E27FC236}">
                <a16:creationId xmlns:a16="http://schemas.microsoft.com/office/drawing/2014/main" id="{F604D9EB-04FD-AB19-905F-5EAD38E0BD21}"/>
              </a:ext>
            </a:extLst>
          </p:cNvPr>
          <p:cNvGrpSpPr/>
          <p:nvPr/>
        </p:nvGrpSpPr>
        <p:grpSpPr>
          <a:xfrm>
            <a:off x="4594176" y="3751919"/>
            <a:ext cx="3797465" cy="1533751"/>
            <a:chOff x="4594176" y="3751919"/>
            <a:chExt cx="3797465" cy="1533751"/>
          </a:xfrm>
        </p:grpSpPr>
        <p:grpSp>
          <p:nvGrpSpPr>
            <p:cNvPr id="64" name="グループ化 63">
              <a:extLst>
                <a:ext uri="{FF2B5EF4-FFF2-40B4-BE49-F238E27FC236}">
                  <a16:creationId xmlns:a16="http://schemas.microsoft.com/office/drawing/2014/main" id="{D8B7E0D6-5BEB-23AE-FA61-C495F96B6A3F}"/>
                </a:ext>
              </a:extLst>
            </p:cNvPr>
            <p:cNvGrpSpPr/>
            <p:nvPr/>
          </p:nvGrpSpPr>
          <p:grpSpPr>
            <a:xfrm>
              <a:off x="4594176" y="3751919"/>
              <a:ext cx="2002600" cy="1533751"/>
              <a:chOff x="7371952" y="668433"/>
              <a:chExt cx="3268679" cy="2503415"/>
            </a:xfrm>
          </p:grpSpPr>
          <p:sp>
            <p:nvSpPr>
              <p:cNvPr id="36" name="円/楕円 35">
                <a:extLst>
                  <a:ext uri="{FF2B5EF4-FFF2-40B4-BE49-F238E27FC236}">
                    <a16:creationId xmlns:a16="http://schemas.microsoft.com/office/drawing/2014/main" id="{F4A26879-E4D9-51A5-33B6-AE47F5066388}"/>
                  </a:ext>
                </a:extLst>
              </p:cNvPr>
              <p:cNvSpPr/>
              <p:nvPr/>
            </p:nvSpPr>
            <p:spPr>
              <a:xfrm>
                <a:off x="7923353" y="1016321"/>
                <a:ext cx="1571011" cy="1571011"/>
              </a:xfrm>
              <a:prstGeom prst="ellipse">
                <a:avLst/>
              </a:prstGeom>
              <a:gradFill flip="none" rotWithShape="1">
                <a:gsLst>
                  <a:gs pos="14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7" name="円/楕円 36">
                <a:extLst>
                  <a:ext uri="{FF2B5EF4-FFF2-40B4-BE49-F238E27FC236}">
                    <a16:creationId xmlns:a16="http://schemas.microsoft.com/office/drawing/2014/main" id="{2319751D-D4D2-6AFD-B134-FFB067897ED4}"/>
                  </a:ext>
                </a:extLst>
              </p:cNvPr>
              <p:cNvSpPr/>
              <p:nvPr/>
            </p:nvSpPr>
            <p:spPr>
              <a:xfrm>
                <a:off x="8102627" y="1198555"/>
                <a:ext cx="1192672" cy="1192672"/>
              </a:xfrm>
              <a:prstGeom prst="ellipse">
                <a:avLst/>
              </a:prstGeom>
              <a:gradFill flip="none" rotWithShape="1">
                <a:gsLst>
                  <a:gs pos="14000">
                    <a:schemeClr val="bg1"/>
                  </a:gs>
                  <a:gs pos="100000">
                    <a:schemeClr val="bg1">
                      <a:lumMod val="85000"/>
                    </a:schemeClr>
                  </a:gs>
                  <a:gs pos="100000">
                    <a:schemeClr val="bg1">
                      <a:lumMod val="85000"/>
                    </a:schemeClr>
                  </a:gs>
                  <a:gs pos="100000">
                    <a:schemeClr val="bg1">
                      <a:lumMod val="85000"/>
                    </a:schemeClr>
                  </a:gs>
                  <a:gs pos="92000">
                    <a:schemeClr val="tx2">
                      <a:lumMod val="75000"/>
                      <a:lumOff val="25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8" name="円/楕円 37">
                <a:extLst>
                  <a:ext uri="{FF2B5EF4-FFF2-40B4-BE49-F238E27FC236}">
                    <a16:creationId xmlns:a16="http://schemas.microsoft.com/office/drawing/2014/main" id="{C8BA1C7C-2CA0-22B4-C4BB-01C03EC64E24}"/>
                  </a:ext>
                </a:extLst>
              </p:cNvPr>
              <p:cNvSpPr/>
              <p:nvPr/>
            </p:nvSpPr>
            <p:spPr>
              <a:xfrm>
                <a:off x="8342111" y="1429133"/>
                <a:ext cx="718654" cy="718654"/>
              </a:xfrm>
              <a:prstGeom prst="ellipse">
                <a:avLst/>
              </a:prstGeom>
              <a:gradFill flip="none" rotWithShape="1">
                <a:gsLst>
                  <a:gs pos="100000">
                    <a:srgbClr val="84A1FF"/>
                  </a:gs>
                  <a:gs pos="50000">
                    <a:srgbClr val="B9B8FA"/>
                  </a:gs>
                  <a:gs pos="16000">
                    <a:srgbClr val="B9B8F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39" name="右矢印 38">
                <a:extLst>
                  <a:ext uri="{FF2B5EF4-FFF2-40B4-BE49-F238E27FC236}">
                    <a16:creationId xmlns:a16="http://schemas.microsoft.com/office/drawing/2014/main" id="{07466592-0591-1858-EF05-F71A5CC93969}"/>
                  </a:ext>
                </a:extLst>
              </p:cNvPr>
              <p:cNvSpPr/>
              <p:nvPr/>
            </p:nvSpPr>
            <p:spPr>
              <a:xfrm rot="16200000">
                <a:off x="8510416" y="77612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0" name="右矢印 39">
                <a:extLst>
                  <a:ext uri="{FF2B5EF4-FFF2-40B4-BE49-F238E27FC236}">
                    <a16:creationId xmlns:a16="http://schemas.microsoft.com/office/drawing/2014/main" id="{62C0259C-14F3-616A-9468-7CC740799237}"/>
                  </a:ext>
                </a:extLst>
              </p:cNvPr>
              <p:cNvSpPr/>
              <p:nvPr/>
            </p:nvSpPr>
            <p:spPr>
              <a:xfrm rot="16200000" flipH="1">
                <a:off x="8510416" y="2663233"/>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1" name="右矢印 40">
                <a:extLst>
                  <a:ext uri="{FF2B5EF4-FFF2-40B4-BE49-F238E27FC236}">
                    <a16:creationId xmlns:a16="http://schemas.microsoft.com/office/drawing/2014/main" id="{D4161166-75C7-B414-8E9D-EBE6322B2AF0}"/>
                  </a:ext>
                </a:extLst>
              </p:cNvPr>
              <p:cNvSpPr/>
              <p:nvPr/>
            </p:nvSpPr>
            <p:spPr>
              <a:xfrm rot="10800000" flipH="1">
                <a:off x="9484468" y="1678464"/>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2" name="右矢印 41">
                <a:extLst>
                  <a:ext uri="{FF2B5EF4-FFF2-40B4-BE49-F238E27FC236}">
                    <a16:creationId xmlns:a16="http://schemas.microsoft.com/office/drawing/2014/main" id="{B4F9FFB3-4D21-778A-E11D-B6764F9B1D1F}"/>
                  </a:ext>
                </a:extLst>
              </p:cNvPr>
              <p:cNvSpPr/>
              <p:nvPr/>
            </p:nvSpPr>
            <p:spPr>
              <a:xfrm flipH="1">
                <a:off x="7539445" y="1720346"/>
                <a:ext cx="378339" cy="162960"/>
              </a:xfrm>
              <a:prstGeom prst="rightArrow">
                <a:avLst/>
              </a:prstGeom>
              <a:solidFill>
                <a:srgbClr val="893F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3" name="フリーフォーム 42">
                <a:extLst>
                  <a:ext uri="{FF2B5EF4-FFF2-40B4-BE49-F238E27FC236}">
                    <a16:creationId xmlns:a16="http://schemas.microsoft.com/office/drawing/2014/main" id="{63F95531-0146-F096-EEFE-8CD38E9F4E82}"/>
                  </a:ext>
                </a:extLst>
              </p:cNvPr>
              <p:cNvSpPr/>
              <p:nvPr/>
            </p:nvSpPr>
            <p:spPr>
              <a:xfrm rot="19695828">
                <a:off x="9226089" y="1137026"/>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4" name="フリーフォーム 43">
                <a:extLst>
                  <a:ext uri="{FF2B5EF4-FFF2-40B4-BE49-F238E27FC236}">
                    <a16:creationId xmlns:a16="http://schemas.microsoft.com/office/drawing/2014/main" id="{DF71E99A-EC93-EAE0-2AF9-EC7500E00656}"/>
                  </a:ext>
                </a:extLst>
              </p:cNvPr>
              <p:cNvSpPr/>
              <p:nvPr/>
            </p:nvSpPr>
            <p:spPr>
              <a:xfrm rot="2413638">
                <a:off x="9212688" y="2410239"/>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5" name="フリーフォーム 44">
                <a:extLst>
                  <a:ext uri="{FF2B5EF4-FFF2-40B4-BE49-F238E27FC236}">
                    <a16:creationId xmlns:a16="http://schemas.microsoft.com/office/drawing/2014/main" id="{9078A899-B73A-C6D5-5F51-C59D4EE4A6C5}"/>
                  </a:ext>
                </a:extLst>
              </p:cNvPr>
              <p:cNvSpPr/>
              <p:nvPr/>
            </p:nvSpPr>
            <p:spPr>
              <a:xfrm rot="8150616">
                <a:off x="7422671" y="2421908"/>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6" name="フリーフォーム 45">
                <a:extLst>
                  <a:ext uri="{FF2B5EF4-FFF2-40B4-BE49-F238E27FC236}">
                    <a16:creationId xmlns:a16="http://schemas.microsoft.com/office/drawing/2014/main" id="{2C8BA795-A5C4-207D-F125-C2715718DA52}"/>
                  </a:ext>
                </a:extLst>
              </p:cNvPr>
              <p:cNvSpPr/>
              <p:nvPr/>
            </p:nvSpPr>
            <p:spPr>
              <a:xfrm rot="12393421">
                <a:off x="7371952" y="118921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000FED"/>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7" name="テキスト ボックス 46">
                <a:extLst>
                  <a:ext uri="{FF2B5EF4-FFF2-40B4-BE49-F238E27FC236}">
                    <a16:creationId xmlns:a16="http://schemas.microsoft.com/office/drawing/2014/main" id="{1D48E407-669A-B030-5FAD-ACFA2529B238}"/>
                  </a:ext>
                </a:extLst>
              </p:cNvPr>
              <p:cNvSpPr txBox="1"/>
              <p:nvPr/>
            </p:nvSpPr>
            <p:spPr>
              <a:xfrm>
                <a:off x="8713624" y="2632615"/>
                <a:ext cx="1927007" cy="539233"/>
              </a:xfrm>
              <a:prstGeom prst="rect">
                <a:avLst/>
              </a:prstGeom>
              <a:noFill/>
            </p:spPr>
            <p:txBody>
              <a:bodyPr wrap="none" rtlCol="0">
                <a:spAutoFit/>
              </a:bodyPr>
              <a:lstStyle/>
              <a:p>
                <a:r>
                  <a:rPr kumimoji="1" lang="en-US" altLang="ja-FR" dirty="0">
                    <a:solidFill>
                      <a:srgbClr val="000FED"/>
                    </a:solidFill>
                  </a:rPr>
                  <a:t>Optical, UV</a:t>
                </a:r>
                <a:endParaRPr kumimoji="1" lang="ja-FR" altLang="en-US" dirty="0">
                  <a:solidFill>
                    <a:srgbClr val="000FED"/>
                  </a:solidFill>
                </a:endParaRPr>
              </a:p>
            </p:txBody>
          </p:sp>
        </p:grpSp>
        <p:sp>
          <p:nvSpPr>
            <p:cNvPr id="100" name="テキスト ボックス 99">
              <a:extLst>
                <a:ext uri="{FF2B5EF4-FFF2-40B4-BE49-F238E27FC236}">
                  <a16:creationId xmlns:a16="http://schemas.microsoft.com/office/drawing/2014/main" id="{D4F73AF4-3E54-B164-EEE8-89B4DB916A0B}"/>
                </a:ext>
              </a:extLst>
            </p:cNvPr>
            <p:cNvSpPr txBox="1"/>
            <p:nvPr/>
          </p:nvSpPr>
          <p:spPr>
            <a:xfrm>
              <a:off x="6401163" y="3940503"/>
              <a:ext cx="1990478" cy="369332"/>
            </a:xfrm>
            <a:prstGeom prst="rect">
              <a:avLst/>
            </a:prstGeom>
            <a:noFill/>
            <a:ln>
              <a:solidFill>
                <a:schemeClr val="tx1"/>
              </a:solidFill>
            </a:ln>
          </p:spPr>
          <p:txBody>
            <a:bodyPr wrap="square" rtlCol="0">
              <a:spAutoFit/>
            </a:bodyPr>
            <a:lstStyle/>
            <a:p>
              <a:r>
                <a:rPr kumimoji="1" lang="en-US" altLang="ja-FR" dirty="0"/>
                <a:t>T0+ </a:t>
              </a:r>
              <a:r>
                <a:rPr lang="ja-FR" altLang="ja-FR" dirty="0"/>
                <a:t>hours</a:t>
              </a:r>
              <a:r>
                <a:rPr lang="en-US" altLang="ja-FR" dirty="0"/>
                <a:t> to </a:t>
              </a:r>
              <a:r>
                <a:rPr lang="ja-FR" altLang="ja-FR" dirty="0"/>
                <a:t>days</a:t>
              </a:r>
            </a:p>
          </p:txBody>
        </p:sp>
      </p:grpSp>
      <p:grpSp>
        <p:nvGrpSpPr>
          <p:cNvPr id="111" name="グループ化 110">
            <a:extLst>
              <a:ext uri="{FF2B5EF4-FFF2-40B4-BE49-F238E27FC236}">
                <a16:creationId xmlns:a16="http://schemas.microsoft.com/office/drawing/2014/main" id="{5071FF37-0D1F-BCE3-B0EC-230999F75FD1}"/>
              </a:ext>
            </a:extLst>
          </p:cNvPr>
          <p:cNvGrpSpPr/>
          <p:nvPr/>
        </p:nvGrpSpPr>
        <p:grpSpPr>
          <a:xfrm>
            <a:off x="3474416" y="5348174"/>
            <a:ext cx="4917225" cy="1307620"/>
            <a:chOff x="3474416" y="5348174"/>
            <a:chExt cx="4917225" cy="1307620"/>
          </a:xfrm>
        </p:grpSpPr>
        <p:grpSp>
          <p:nvGrpSpPr>
            <p:cNvPr id="101" name="グループ化 100">
              <a:extLst>
                <a:ext uri="{FF2B5EF4-FFF2-40B4-BE49-F238E27FC236}">
                  <a16:creationId xmlns:a16="http://schemas.microsoft.com/office/drawing/2014/main" id="{7B35AFFD-8B12-2A54-97F6-3DD16E592FF3}"/>
                </a:ext>
              </a:extLst>
            </p:cNvPr>
            <p:cNvGrpSpPr/>
            <p:nvPr/>
          </p:nvGrpSpPr>
          <p:grpSpPr>
            <a:xfrm>
              <a:off x="4527121" y="5635030"/>
              <a:ext cx="1709162" cy="1020764"/>
              <a:chOff x="10906217" y="948207"/>
              <a:chExt cx="2630494" cy="1571011"/>
            </a:xfrm>
          </p:grpSpPr>
          <p:sp>
            <p:nvSpPr>
              <p:cNvPr id="48" name="円/楕円 47">
                <a:extLst>
                  <a:ext uri="{FF2B5EF4-FFF2-40B4-BE49-F238E27FC236}">
                    <a16:creationId xmlns:a16="http://schemas.microsoft.com/office/drawing/2014/main" id="{FE183759-11AC-3A1D-183E-775981C2FA24}"/>
                  </a:ext>
                </a:extLst>
              </p:cNvPr>
              <p:cNvSpPr/>
              <p:nvPr/>
            </p:nvSpPr>
            <p:spPr>
              <a:xfrm>
                <a:off x="11457618" y="948207"/>
                <a:ext cx="1571011" cy="1571011"/>
              </a:xfrm>
              <a:prstGeom prst="ellipse">
                <a:avLst/>
              </a:prstGeom>
              <a:gradFill flip="none" rotWithShape="1">
                <a:gsLst>
                  <a:gs pos="14000">
                    <a:schemeClr val="accent1">
                      <a:lumMod val="5000"/>
                      <a:lumOff val="95000"/>
                    </a:schemeClr>
                  </a:gs>
                  <a:gs pos="100000">
                    <a:srgbClr val="FF833A"/>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49" name="円/楕円 48">
                <a:extLst>
                  <a:ext uri="{FF2B5EF4-FFF2-40B4-BE49-F238E27FC236}">
                    <a16:creationId xmlns:a16="http://schemas.microsoft.com/office/drawing/2014/main" id="{6AF082A1-DF16-422B-4986-3EADC2AAB741}"/>
                  </a:ext>
                </a:extLst>
              </p:cNvPr>
              <p:cNvSpPr/>
              <p:nvPr/>
            </p:nvSpPr>
            <p:spPr>
              <a:xfrm>
                <a:off x="11636892" y="1130441"/>
                <a:ext cx="1192672" cy="1192672"/>
              </a:xfrm>
              <a:prstGeom prst="ellipse">
                <a:avLst/>
              </a:prstGeom>
              <a:gradFill flip="none" rotWithShape="1">
                <a:gsLst>
                  <a:gs pos="14000">
                    <a:schemeClr val="bg1"/>
                  </a:gs>
                  <a:gs pos="100000">
                    <a:srgbClr val="FF39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0" name="円/楕円 49">
                <a:extLst>
                  <a:ext uri="{FF2B5EF4-FFF2-40B4-BE49-F238E27FC236}">
                    <a16:creationId xmlns:a16="http://schemas.microsoft.com/office/drawing/2014/main" id="{C67D6EA6-3585-9BB2-C279-46AF3B5E8956}"/>
                  </a:ext>
                </a:extLst>
              </p:cNvPr>
              <p:cNvSpPr/>
              <p:nvPr/>
            </p:nvSpPr>
            <p:spPr>
              <a:xfrm>
                <a:off x="11876376" y="1361019"/>
                <a:ext cx="718654" cy="718654"/>
              </a:xfrm>
              <a:prstGeom prst="ellipse">
                <a:avLst/>
              </a:prstGeom>
              <a:gradFill flip="none" rotWithShape="1">
                <a:gsLst>
                  <a:gs pos="100000">
                    <a:srgbClr val="FF0000"/>
                  </a:gs>
                  <a:gs pos="22000">
                    <a:srgbClr val="E69874">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5" name="フリーフォーム 54">
                <a:extLst>
                  <a:ext uri="{FF2B5EF4-FFF2-40B4-BE49-F238E27FC236}">
                    <a16:creationId xmlns:a16="http://schemas.microsoft.com/office/drawing/2014/main" id="{1D34E3C5-093A-D978-6924-1965B55870EC}"/>
                  </a:ext>
                </a:extLst>
              </p:cNvPr>
              <p:cNvSpPr/>
              <p:nvPr/>
            </p:nvSpPr>
            <p:spPr>
              <a:xfrm rot="19695828">
                <a:off x="12760354" y="1068912"/>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6" name="フリーフォーム 55">
                <a:extLst>
                  <a:ext uri="{FF2B5EF4-FFF2-40B4-BE49-F238E27FC236}">
                    <a16:creationId xmlns:a16="http://schemas.microsoft.com/office/drawing/2014/main" id="{6FA616D4-37A0-1902-A08B-827BED09D61B}"/>
                  </a:ext>
                </a:extLst>
              </p:cNvPr>
              <p:cNvSpPr/>
              <p:nvPr/>
            </p:nvSpPr>
            <p:spPr>
              <a:xfrm rot="2413638">
                <a:off x="12746953" y="2342125"/>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dirty="0"/>
              </a:p>
            </p:txBody>
          </p:sp>
          <p:sp>
            <p:nvSpPr>
              <p:cNvPr id="57" name="フリーフォーム 56">
                <a:extLst>
                  <a:ext uri="{FF2B5EF4-FFF2-40B4-BE49-F238E27FC236}">
                    <a16:creationId xmlns:a16="http://schemas.microsoft.com/office/drawing/2014/main" id="{03CCE3CD-E3EB-3AD5-768E-FCA7CFC88C06}"/>
                  </a:ext>
                </a:extLst>
              </p:cNvPr>
              <p:cNvSpPr/>
              <p:nvPr/>
            </p:nvSpPr>
            <p:spPr>
              <a:xfrm rot="8150616">
                <a:off x="10956936" y="2353794"/>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58" name="フリーフォーム 57">
                <a:extLst>
                  <a:ext uri="{FF2B5EF4-FFF2-40B4-BE49-F238E27FC236}">
                    <a16:creationId xmlns:a16="http://schemas.microsoft.com/office/drawing/2014/main" id="{2332C355-666F-AD83-BAE3-33ED5C4F8409}"/>
                  </a:ext>
                </a:extLst>
              </p:cNvPr>
              <p:cNvSpPr/>
              <p:nvPr/>
            </p:nvSpPr>
            <p:spPr>
              <a:xfrm rot="12393421">
                <a:off x="10906217" y="1121101"/>
                <a:ext cx="776357" cy="54160"/>
              </a:xfrm>
              <a:custGeom>
                <a:avLst/>
                <a:gdLst>
                  <a:gd name="csX0" fmla="*/ 0 w 2042555"/>
                  <a:gd name="csY0" fmla="*/ 98213 h 478357"/>
                  <a:gd name="csX1" fmla="*/ 225631 w 2042555"/>
                  <a:gd name="csY1" fmla="*/ 478224 h 478357"/>
                  <a:gd name="csX2" fmla="*/ 486888 w 2042555"/>
                  <a:gd name="csY2" fmla="*/ 62587 h 478357"/>
                  <a:gd name="csX3" fmla="*/ 736270 w 2042555"/>
                  <a:gd name="csY3" fmla="*/ 478224 h 478357"/>
                  <a:gd name="csX4" fmla="*/ 938150 w 2042555"/>
                  <a:gd name="csY4" fmla="*/ 62587 h 478357"/>
                  <a:gd name="csX5" fmla="*/ 1175657 w 2042555"/>
                  <a:gd name="csY5" fmla="*/ 478224 h 478357"/>
                  <a:gd name="csX6" fmla="*/ 1389413 w 2042555"/>
                  <a:gd name="csY6" fmla="*/ 74463 h 478357"/>
                  <a:gd name="csX7" fmla="*/ 1662545 w 2042555"/>
                  <a:gd name="csY7" fmla="*/ 454473 h 478357"/>
                  <a:gd name="csX8" fmla="*/ 1900052 w 2042555"/>
                  <a:gd name="csY8" fmla="*/ 3211 h 478357"/>
                  <a:gd name="csX9" fmla="*/ 2042555 w 2042555"/>
                  <a:gd name="csY9" fmla="*/ 288218 h 478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42555" h="478357">
                    <a:moveTo>
                      <a:pt x="0" y="98213"/>
                    </a:moveTo>
                    <a:cubicBezTo>
                      <a:pt x="72241" y="291187"/>
                      <a:pt x="144483" y="484162"/>
                      <a:pt x="225631" y="478224"/>
                    </a:cubicBezTo>
                    <a:cubicBezTo>
                      <a:pt x="306779" y="472286"/>
                      <a:pt x="401782" y="62587"/>
                      <a:pt x="486888" y="62587"/>
                    </a:cubicBezTo>
                    <a:cubicBezTo>
                      <a:pt x="571994" y="62587"/>
                      <a:pt x="661060" y="478224"/>
                      <a:pt x="736270" y="478224"/>
                    </a:cubicBezTo>
                    <a:cubicBezTo>
                      <a:pt x="811480" y="478224"/>
                      <a:pt x="864919" y="62587"/>
                      <a:pt x="938150" y="62587"/>
                    </a:cubicBezTo>
                    <a:cubicBezTo>
                      <a:pt x="1011381" y="62587"/>
                      <a:pt x="1100447" y="476245"/>
                      <a:pt x="1175657" y="478224"/>
                    </a:cubicBezTo>
                    <a:cubicBezTo>
                      <a:pt x="1250867" y="480203"/>
                      <a:pt x="1308265" y="78421"/>
                      <a:pt x="1389413" y="74463"/>
                    </a:cubicBezTo>
                    <a:cubicBezTo>
                      <a:pt x="1470561" y="70505"/>
                      <a:pt x="1577439" y="466348"/>
                      <a:pt x="1662545" y="454473"/>
                    </a:cubicBezTo>
                    <a:cubicBezTo>
                      <a:pt x="1747651" y="442598"/>
                      <a:pt x="1836717" y="30920"/>
                      <a:pt x="1900052" y="3211"/>
                    </a:cubicBezTo>
                    <a:cubicBezTo>
                      <a:pt x="1963387" y="-24498"/>
                      <a:pt x="2002971" y="131860"/>
                      <a:pt x="2042555" y="288218"/>
                    </a:cubicBezTo>
                  </a:path>
                </a:pathLst>
              </a:custGeom>
              <a:noFill/>
              <a:ln>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59" name="テキスト ボックス 58">
              <a:extLst>
                <a:ext uri="{FF2B5EF4-FFF2-40B4-BE49-F238E27FC236}">
                  <a16:creationId xmlns:a16="http://schemas.microsoft.com/office/drawing/2014/main" id="{13C01603-08B9-BF2C-5D98-23798A3F804E}"/>
                </a:ext>
              </a:extLst>
            </p:cNvPr>
            <p:cNvSpPr txBox="1"/>
            <p:nvPr/>
          </p:nvSpPr>
          <p:spPr>
            <a:xfrm>
              <a:off x="6042896" y="6261087"/>
              <a:ext cx="1356718" cy="369332"/>
            </a:xfrm>
            <a:prstGeom prst="rect">
              <a:avLst/>
            </a:prstGeom>
            <a:noFill/>
          </p:spPr>
          <p:txBody>
            <a:bodyPr wrap="none" rtlCol="0">
              <a:spAutoFit/>
            </a:bodyPr>
            <a:lstStyle/>
            <a:p>
              <a:r>
                <a:rPr kumimoji="1" lang="en-US" altLang="ja-FR" dirty="0">
                  <a:solidFill>
                    <a:srgbClr val="FF0000"/>
                  </a:solidFill>
                </a:rPr>
                <a:t>Optical/NIR</a:t>
              </a:r>
              <a:endParaRPr kumimoji="1" lang="ja-FR" altLang="en-US" dirty="0">
                <a:solidFill>
                  <a:srgbClr val="FF0000"/>
                </a:solidFill>
              </a:endParaRPr>
            </a:p>
          </p:txBody>
        </p:sp>
        <mc:AlternateContent xmlns:mc="http://schemas.openxmlformats.org/markup-compatibility/2006">
          <mc:Choice xmlns:a14="http://schemas.microsoft.com/office/drawing/2010/main" Requires="a14">
            <p:sp>
              <p:nvSpPr>
                <p:cNvPr id="104" name="テキスト ボックス 103">
                  <a:extLst>
                    <a:ext uri="{FF2B5EF4-FFF2-40B4-BE49-F238E27FC236}">
                      <a16:creationId xmlns:a16="http://schemas.microsoft.com/office/drawing/2014/main" id="{42ECC79A-AC96-7D30-09AA-7D3BD2EEEF0B}"/>
                    </a:ext>
                  </a:extLst>
                </p:cNvPr>
                <p:cNvSpPr txBox="1"/>
                <p:nvPr/>
              </p:nvSpPr>
              <p:spPr>
                <a:xfrm>
                  <a:off x="3474416" y="6052525"/>
                  <a:ext cx="2270216" cy="372410"/>
                </a:xfrm>
                <a:prstGeom prst="rect">
                  <a:avLst/>
                </a:prstGeom>
                <a:noFill/>
              </p:spPr>
              <p:txBody>
                <a:bodyPr wrap="square">
                  <a:spAutoFit/>
                </a:bodyPr>
                <a:lstStyle/>
                <a:p>
                  <a14:m>
                    <m:oMath xmlns:m="http://schemas.openxmlformats.org/officeDocument/2006/math">
                      <m:sSup>
                        <m:sSupPr>
                          <m:ctrlPr>
                            <a:rPr lang="ja-FR" altLang="en-US" sz="1800" i="1" smtClean="0">
                              <a:latin typeface="Cambria Math" panose="02040503050406030204" pitchFamily="18" charset="0"/>
                            </a:rPr>
                          </m:ctrlPr>
                        </m:sSupPr>
                        <m:e>
                          <m:r>
                            <m:rPr>
                              <m:sty m:val="p"/>
                            </m:rPr>
                            <a:rPr lang="en-US" altLang="ja-FR" sz="1800" b="0" i="0" smtClean="0">
                              <a:latin typeface="Cambria Math" panose="02040503050406030204" pitchFamily="18" charset="0"/>
                            </a:rPr>
                            <m:t>Ni</m:t>
                          </m:r>
                        </m:e>
                        <m:sup>
                          <m:r>
                            <a:rPr lang="en-US" altLang="ja-FR" sz="1800" i="0">
                              <a:latin typeface="Cambria Math" panose="02040503050406030204" pitchFamily="18" charset="0"/>
                            </a:rPr>
                            <m:t>56</m:t>
                          </m:r>
                        </m:sup>
                      </m:sSup>
                    </m:oMath>
                  </a14:m>
                  <a:r>
                    <a:rPr lang="ja-FR" altLang="ja-FR" sz="1800" i="0" dirty="0"/>
                    <a:t>and </a:t>
                  </a:r>
                  <a14:m>
                    <m:oMath xmlns:m="http://schemas.openxmlformats.org/officeDocument/2006/math">
                      <m:sSup>
                        <m:sSupPr>
                          <m:ctrlPr>
                            <a:rPr lang="ja-FR" altLang="en-US" sz="1800" i="1">
                              <a:latin typeface="Cambria Math" panose="02040503050406030204" pitchFamily="18" charset="0"/>
                            </a:rPr>
                          </m:ctrlPr>
                        </m:sSupPr>
                        <m:e>
                          <m:r>
                            <m:rPr>
                              <m:sty m:val="p"/>
                            </m:rPr>
                            <a:rPr lang="en-US" altLang="ja-FR" sz="1800" b="0" i="0" smtClean="0">
                              <a:latin typeface="Cambria Math" panose="02040503050406030204" pitchFamily="18" charset="0"/>
                            </a:rPr>
                            <m:t>Co</m:t>
                          </m:r>
                        </m:e>
                        <m:sup>
                          <m:r>
                            <a:rPr lang="en-US" altLang="ja-FR" sz="1800" i="0">
                              <a:latin typeface="Cambria Math" panose="02040503050406030204" pitchFamily="18" charset="0"/>
                            </a:rPr>
                            <m:t>56</m:t>
                          </m:r>
                        </m:sup>
                      </m:sSup>
                    </m:oMath>
                  </a14:m>
                  <a:endParaRPr lang="ja-FR" altLang="en-US" dirty="0"/>
                </a:p>
              </p:txBody>
            </p:sp>
          </mc:Choice>
          <mc:Fallback>
            <p:sp>
              <p:nvSpPr>
                <p:cNvPr id="104" name="テキスト ボックス 103">
                  <a:extLst>
                    <a:ext uri="{FF2B5EF4-FFF2-40B4-BE49-F238E27FC236}">
                      <a16:creationId xmlns:a16="http://schemas.microsoft.com/office/drawing/2014/main" id="{42ECC79A-AC96-7D30-09AA-7D3BD2EEEF0B}"/>
                    </a:ext>
                  </a:extLst>
                </p:cNvPr>
                <p:cNvSpPr txBox="1">
                  <a:spLocks noRot="1" noChangeAspect="1" noMove="1" noResize="1" noEditPoints="1" noAdjustHandles="1" noChangeArrowheads="1" noChangeShapeType="1" noTextEdit="1"/>
                </p:cNvSpPr>
                <p:nvPr/>
              </p:nvSpPr>
              <p:spPr>
                <a:xfrm>
                  <a:off x="3474416" y="6052525"/>
                  <a:ext cx="2270216" cy="372410"/>
                </a:xfrm>
                <a:prstGeom prst="rect">
                  <a:avLst/>
                </a:prstGeom>
                <a:blipFill>
                  <a:blip r:embed="rId4"/>
                  <a:stretch>
                    <a:fillRect t="-6667" b="-26667"/>
                  </a:stretch>
                </a:blipFill>
              </p:spPr>
              <p:txBody>
                <a:bodyPr/>
                <a:lstStyle/>
                <a:p>
                  <a:r>
                    <a:rPr lang="ja-FR" altLang="en-US">
                      <a:noFill/>
                    </a:rPr>
                    <a:t> </a:t>
                  </a:r>
                </a:p>
              </p:txBody>
            </p:sp>
          </mc:Fallback>
        </mc:AlternateContent>
        <p:sp>
          <p:nvSpPr>
            <p:cNvPr id="106" name="テキスト ボックス 105">
              <a:extLst>
                <a:ext uri="{FF2B5EF4-FFF2-40B4-BE49-F238E27FC236}">
                  <a16:creationId xmlns:a16="http://schemas.microsoft.com/office/drawing/2014/main" id="{BA7AF2BB-CBA5-2E3C-8455-79AC25000DF9}"/>
                </a:ext>
              </a:extLst>
            </p:cNvPr>
            <p:cNvSpPr txBox="1"/>
            <p:nvPr/>
          </p:nvSpPr>
          <p:spPr>
            <a:xfrm>
              <a:off x="6505227" y="5348174"/>
              <a:ext cx="1886414" cy="369332"/>
            </a:xfrm>
            <a:prstGeom prst="rect">
              <a:avLst/>
            </a:prstGeom>
            <a:noFill/>
            <a:ln>
              <a:solidFill>
                <a:schemeClr val="tx1"/>
              </a:solidFill>
            </a:ln>
          </p:spPr>
          <p:txBody>
            <a:bodyPr wrap="none" rtlCol="0">
              <a:spAutoFit/>
            </a:bodyPr>
            <a:lstStyle/>
            <a:p>
              <a:r>
                <a:rPr lang="en-US" altLang="ja-FR" dirty="0"/>
                <a:t>T0+</a:t>
              </a:r>
              <a:r>
                <a:rPr lang="ja-FR" altLang="ja-FR" dirty="0"/>
                <a:t>10</a:t>
              </a:r>
              <a:r>
                <a:rPr lang="en-US" altLang="ja-FR" dirty="0"/>
                <a:t> to </a:t>
              </a:r>
              <a:r>
                <a:rPr lang="ja-FR" altLang="ja-FR" dirty="0"/>
                <a:t>30 days</a:t>
              </a:r>
            </a:p>
          </p:txBody>
        </p:sp>
      </p:grpSp>
      <p:sp>
        <p:nvSpPr>
          <p:cNvPr id="2" name="テキスト ボックス 1">
            <a:extLst>
              <a:ext uri="{FF2B5EF4-FFF2-40B4-BE49-F238E27FC236}">
                <a16:creationId xmlns:a16="http://schemas.microsoft.com/office/drawing/2014/main" id="{47A85ABC-F6C9-488C-867C-A91FA2748595}"/>
              </a:ext>
            </a:extLst>
          </p:cNvPr>
          <p:cNvSpPr txBox="1"/>
          <p:nvPr/>
        </p:nvSpPr>
        <p:spPr>
          <a:xfrm>
            <a:off x="5963113" y="1700666"/>
            <a:ext cx="2287293" cy="369332"/>
          </a:xfrm>
          <a:prstGeom prst="rect">
            <a:avLst/>
          </a:prstGeom>
          <a:noFill/>
          <a:ln>
            <a:noFill/>
          </a:ln>
        </p:spPr>
        <p:txBody>
          <a:bodyPr wrap="none" rtlCol="0">
            <a:spAutoFit/>
          </a:bodyPr>
          <a:lstStyle/>
          <a:p>
            <a:r>
              <a:rPr lang="ja-FR" altLang="ja-FR" b="1" dirty="0">
                <a:solidFill>
                  <a:srgbClr val="FF0000"/>
                </a:solidFill>
              </a:rPr>
              <a:t>MeV neutrinos </a:t>
            </a:r>
            <a:r>
              <a:rPr lang="ja-FR" altLang="ja-FR" b="1" dirty="0"/>
              <a:t>+ </a:t>
            </a:r>
            <a:r>
              <a:rPr lang="ja-FR" altLang="ja-FR" b="1" dirty="0">
                <a:solidFill>
                  <a:schemeClr val="accent1"/>
                </a:solidFill>
              </a:rPr>
              <a:t>GW</a:t>
            </a:r>
          </a:p>
        </p:txBody>
      </p:sp>
      <p:sp>
        <p:nvSpPr>
          <p:cNvPr id="3" name="テキスト ボックス 2">
            <a:extLst>
              <a:ext uri="{FF2B5EF4-FFF2-40B4-BE49-F238E27FC236}">
                <a16:creationId xmlns:a16="http://schemas.microsoft.com/office/drawing/2014/main" id="{629113A9-3E1E-8B9A-8BDF-E36E480508FF}"/>
              </a:ext>
            </a:extLst>
          </p:cNvPr>
          <p:cNvSpPr txBox="1"/>
          <p:nvPr/>
        </p:nvSpPr>
        <p:spPr>
          <a:xfrm>
            <a:off x="8366386" y="920445"/>
            <a:ext cx="361310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en-US" altLang="ja-FR" sz="2400" b="1" dirty="0"/>
              <a:t>Detection by neutrino &amp; GW facility</a:t>
            </a:r>
          </a:p>
        </p:txBody>
      </p:sp>
      <p:grpSp>
        <p:nvGrpSpPr>
          <p:cNvPr id="12" name="グループ化 11">
            <a:extLst>
              <a:ext uri="{FF2B5EF4-FFF2-40B4-BE49-F238E27FC236}">
                <a16:creationId xmlns:a16="http://schemas.microsoft.com/office/drawing/2014/main" id="{A3C55CF2-3F4C-08C1-BE91-73E62B87CD3A}"/>
              </a:ext>
            </a:extLst>
          </p:cNvPr>
          <p:cNvGrpSpPr/>
          <p:nvPr/>
        </p:nvGrpSpPr>
        <p:grpSpPr>
          <a:xfrm>
            <a:off x="8609389" y="1819222"/>
            <a:ext cx="3418756" cy="2996737"/>
            <a:chOff x="8687447" y="2136128"/>
            <a:chExt cx="3418756" cy="2455578"/>
          </a:xfrm>
        </p:grpSpPr>
        <p:sp>
          <p:nvSpPr>
            <p:cNvPr id="7" name="テキスト ボックス 6">
              <a:extLst>
                <a:ext uri="{FF2B5EF4-FFF2-40B4-BE49-F238E27FC236}">
                  <a16:creationId xmlns:a16="http://schemas.microsoft.com/office/drawing/2014/main" id="{25575E72-A9EA-7EBE-A198-C820FB44E34D}"/>
                </a:ext>
              </a:extLst>
            </p:cNvPr>
            <p:cNvSpPr txBox="1"/>
            <p:nvPr/>
          </p:nvSpPr>
          <p:spPr>
            <a:xfrm>
              <a:off x="8687447" y="2675005"/>
              <a:ext cx="3418756" cy="1916701"/>
            </a:xfrm>
            <a:prstGeom prst="rect">
              <a:avLst/>
            </a:prstGeom>
            <a:ln w="28575">
              <a:solidFill>
                <a:srgbClr val="FF00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en-US" altLang="ja-FR" sz="2400" b="1" dirty="0"/>
                <a:t>EAGLE</a:t>
              </a:r>
            </a:p>
            <a:p>
              <a:r>
                <a:rPr kumimoji="1" lang="en-US" altLang="ja-FR" sz="2000" dirty="0"/>
                <a:t>single soft-long flare</a:t>
              </a:r>
            </a:p>
            <a:p>
              <a:r>
                <a:rPr kumimoji="1" lang="en-US" altLang="ja-FR" sz="2000" dirty="0"/>
                <a:t>from uncatalogued source</a:t>
              </a:r>
            </a:p>
            <a:p>
              <a:endParaRPr kumimoji="1" lang="en-US" altLang="ja-FR" dirty="0"/>
            </a:p>
            <a:p>
              <a:r>
                <a:rPr kumimoji="1" lang="en-US" altLang="ja-FR" sz="2400" b="1" dirty="0"/>
                <a:t>MONSTER</a:t>
              </a:r>
            </a:p>
            <a:p>
              <a:r>
                <a:rPr lang="ja-FR" altLang="ja-FR" sz="2000" dirty="0"/>
                <a:t>a rapidly cooling and evolving optical/NIR SED</a:t>
              </a:r>
              <a:endParaRPr kumimoji="1" lang="en-US" altLang="ja-FR" sz="2000" b="1" dirty="0"/>
            </a:p>
          </p:txBody>
        </p:sp>
        <p:sp>
          <p:nvSpPr>
            <p:cNvPr id="9" name="下矢印 8">
              <a:extLst>
                <a:ext uri="{FF2B5EF4-FFF2-40B4-BE49-F238E27FC236}">
                  <a16:creationId xmlns:a16="http://schemas.microsoft.com/office/drawing/2014/main" id="{279E3FE9-5C23-7AF0-0EBD-DE3241634D2B}"/>
                </a:ext>
              </a:extLst>
            </p:cNvPr>
            <p:cNvSpPr/>
            <p:nvPr/>
          </p:nvSpPr>
          <p:spPr>
            <a:xfrm>
              <a:off x="9985248" y="2136128"/>
              <a:ext cx="402336" cy="496194"/>
            </a:xfrm>
            <a:prstGeom prst="downArrow">
              <a:avLst/>
            </a:prstGeom>
            <a:solidFill>
              <a:srgbClr val="FF3948">
                <a:alpha val="6078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10" name="下矢印 9">
            <a:extLst>
              <a:ext uri="{FF2B5EF4-FFF2-40B4-BE49-F238E27FC236}">
                <a16:creationId xmlns:a16="http://schemas.microsoft.com/office/drawing/2014/main" id="{3FCA1524-4FA3-E781-1FA7-08C17B3C6074}"/>
              </a:ext>
            </a:extLst>
          </p:cNvPr>
          <p:cNvSpPr/>
          <p:nvPr/>
        </p:nvSpPr>
        <p:spPr>
          <a:xfrm>
            <a:off x="10025782" y="4955302"/>
            <a:ext cx="481221" cy="737079"/>
          </a:xfrm>
          <a:prstGeom prst="downArrow">
            <a:avLst/>
          </a:prstGeom>
          <a:solidFill>
            <a:schemeClr val="accent1">
              <a:lumMod val="60000"/>
              <a:lumOff val="40000"/>
              <a:alpha val="60784"/>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4" name="テキスト ボックス 13">
            <a:extLst>
              <a:ext uri="{FF2B5EF4-FFF2-40B4-BE49-F238E27FC236}">
                <a16:creationId xmlns:a16="http://schemas.microsoft.com/office/drawing/2014/main" id="{639AC67E-994C-98A9-2529-CD074EEBE920}"/>
              </a:ext>
            </a:extLst>
          </p:cNvPr>
          <p:cNvSpPr txBox="1"/>
          <p:nvPr/>
        </p:nvSpPr>
        <p:spPr>
          <a:xfrm>
            <a:off x="10405396" y="2082569"/>
            <a:ext cx="1682833" cy="369332"/>
          </a:xfrm>
          <a:prstGeom prst="rect">
            <a:avLst/>
          </a:prstGeom>
          <a:noFill/>
        </p:spPr>
        <p:txBody>
          <a:bodyPr wrap="none" rtlCol="0">
            <a:spAutoFit/>
          </a:bodyPr>
          <a:lstStyle/>
          <a:p>
            <a:r>
              <a:rPr kumimoji="1" lang="en-US" altLang="ja-FR" dirty="0">
                <a:solidFill>
                  <a:srgbClr val="FF0000"/>
                </a:solidFill>
              </a:rPr>
              <a:t>seconds-hours</a:t>
            </a:r>
            <a:endParaRPr kumimoji="1" lang="ja-FR" altLang="en-US" dirty="0">
              <a:solidFill>
                <a:srgbClr val="FF0000"/>
              </a:solidFill>
            </a:endParaRPr>
          </a:p>
        </p:txBody>
      </p:sp>
      <p:sp>
        <p:nvSpPr>
          <p:cNvPr id="15" name="テキスト ボックス 14">
            <a:extLst>
              <a:ext uri="{FF2B5EF4-FFF2-40B4-BE49-F238E27FC236}">
                <a16:creationId xmlns:a16="http://schemas.microsoft.com/office/drawing/2014/main" id="{C2E199B0-4014-5A1F-AE6D-727A94DB9268}"/>
              </a:ext>
            </a:extLst>
          </p:cNvPr>
          <p:cNvSpPr txBox="1"/>
          <p:nvPr/>
        </p:nvSpPr>
        <p:spPr>
          <a:xfrm>
            <a:off x="10469631" y="5112053"/>
            <a:ext cx="1410322" cy="369332"/>
          </a:xfrm>
          <a:prstGeom prst="rect">
            <a:avLst/>
          </a:prstGeom>
          <a:noFill/>
        </p:spPr>
        <p:txBody>
          <a:bodyPr wrap="none" rtlCol="0">
            <a:spAutoFit/>
          </a:bodyPr>
          <a:lstStyle/>
          <a:p>
            <a:r>
              <a:rPr kumimoji="1" lang="en-US" altLang="ja-FR" dirty="0">
                <a:solidFill>
                  <a:srgbClr val="000FED"/>
                </a:solidFill>
              </a:rPr>
              <a:t>GCN ~hours</a:t>
            </a:r>
            <a:endParaRPr kumimoji="1" lang="ja-FR" altLang="en-US" dirty="0">
              <a:solidFill>
                <a:srgbClr val="000FED"/>
              </a:solidFill>
            </a:endParaRPr>
          </a:p>
        </p:txBody>
      </p:sp>
      <p:sp>
        <p:nvSpPr>
          <p:cNvPr id="20" name="テキスト ボックス 19">
            <a:extLst>
              <a:ext uri="{FF2B5EF4-FFF2-40B4-BE49-F238E27FC236}">
                <a16:creationId xmlns:a16="http://schemas.microsoft.com/office/drawing/2014/main" id="{7822289C-A1C0-7AB1-9EA1-2572309198B6}"/>
              </a:ext>
            </a:extLst>
          </p:cNvPr>
          <p:cNvSpPr txBox="1"/>
          <p:nvPr/>
        </p:nvSpPr>
        <p:spPr>
          <a:xfrm>
            <a:off x="8361293" y="4944314"/>
            <a:ext cx="1886414" cy="646331"/>
          </a:xfrm>
          <a:prstGeom prst="rect">
            <a:avLst/>
          </a:prstGeom>
          <a:noFill/>
        </p:spPr>
        <p:txBody>
          <a:bodyPr wrap="square" rtlCol="0">
            <a:spAutoFit/>
          </a:bodyPr>
          <a:lstStyle/>
          <a:p>
            <a:r>
              <a:rPr kumimoji="1" lang="en-US" altLang="ja-FR" dirty="0">
                <a:solidFill>
                  <a:srgbClr val="FF3948"/>
                </a:solidFill>
              </a:rPr>
              <a:t>shock breakout candidate</a:t>
            </a:r>
            <a:endParaRPr kumimoji="1" lang="ja-FR" altLang="en-US" dirty="0">
              <a:solidFill>
                <a:srgbClr val="FF3948"/>
              </a:solidFill>
            </a:endParaRPr>
          </a:p>
        </p:txBody>
      </p:sp>
      <p:sp>
        <p:nvSpPr>
          <p:cNvPr id="13" name="テキスト ボックス 12">
            <a:extLst>
              <a:ext uri="{FF2B5EF4-FFF2-40B4-BE49-F238E27FC236}">
                <a16:creationId xmlns:a16="http://schemas.microsoft.com/office/drawing/2014/main" id="{188490D1-B0BD-5E3E-E997-98A97B5547C6}"/>
              </a:ext>
            </a:extLst>
          </p:cNvPr>
          <p:cNvSpPr txBox="1"/>
          <p:nvPr/>
        </p:nvSpPr>
        <p:spPr>
          <a:xfrm>
            <a:off x="1325522" y="4648782"/>
            <a:ext cx="9434748" cy="830997"/>
          </a:xfrm>
          <a:prstGeom prst="rect">
            <a:avLst/>
          </a:prstGeom>
          <a:solidFill>
            <a:srgbClr val="FFF698"/>
          </a:solidFill>
        </p:spPr>
        <p:txBody>
          <a:bodyPr wrap="square" rtlCol="0">
            <a:spAutoFit/>
          </a:bodyPr>
          <a:lstStyle/>
          <a:p>
            <a:pPr algn="ctr"/>
            <a:r>
              <a:rPr kumimoji="1" lang="en-US" altLang="ja-FR" sz="2400" dirty="0">
                <a:solidFill>
                  <a:srgbClr val="C00000"/>
                </a:solidFill>
              </a:rPr>
              <a:t>EAGLE and MONSTER can provide localization and characterization of </a:t>
            </a:r>
            <a:br>
              <a:rPr kumimoji="1" lang="en-US" altLang="ja-FR" sz="2400" dirty="0">
                <a:solidFill>
                  <a:srgbClr val="C00000"/>
                </a:solidFill>
              </a:rPr>
            </a:br>
            <a:r>
              <a:rPr kumimoji="1" lang="en-US" altLang="ja-FR" sz="2400" dirty="0">
                <a:solidFill>
                  <a:srgbClr val="C00000"/>
                </a:solidFill>
              </a:rPr>
              <a:t> SN shock breakout, before it has UV/Optical peak</a:t>
            </a:r>
            <a:endParaRPr kumimoji="1" lang="ja-FR" altLang="en-US" sz="2400" dirty="0">
              <a:solidFill>
                <a:srgbClr val="C00000"/>
              </a:solidFill>
            </a:endParaRPr>
          </a:p>
        </p:txBody>
      </p:sp>
      <p:sp>
        <p:nvSpPr>
          <p:cNvPr id="18" name="スライド番号プレースホルダー 17">
            <a:extLst>
              <a:ext uri="{FF2B5EF4-FFF2-40B4-BE49-F238E27FC236}">
                <a16:creationId xmlns:a16="http://schemas.microsoft.com/office/drawing/2014/main" id="{B3FC97B0-0C6A-6010-8F40-32E99674235C}"/>
              </a:ext>
            </a:extLst>
          </p:cNvPr>
          <p:cNvSpPr>
            <a:spLocks noGrp="1"/>
          </p:cNvSpPr>
          <p:nvPr>
            <p:ph type="sldNum" idx="12"/>
          </p:nvPr>
        </p:nvSpPr>
        <p:spPr/>
        <p:txBody>
          <a:bodyPr/>
          <a:lstStyle/>
          <a:p>
            <a:fld id="{FC2FC132-48E3-EF4C-881B-428E46D600FB}" type="slidenum">
              <a:rPr lang="en-US" altLang="ja-FR" smtClean="0"/>
              <a:t>25</a:t>
            </a:fld>
            <a:endParaRPr lang="ja-FR" altLang="en-US" dirty="0"/>
          </a:p>
        </p:txBody>
      </p:sp>
      <p:sp>
        <p:nvSpPr>
          <p:cNvPr id="19" name="テキスト ボックス 18">
            <a:extLst>
              <a:ext uri="{FF2B5EF4-FFF2-40B4-BE49-F238E27FC236}">
                <a16:creationId xmlns:a16="http://schemas.microsoft.com/office/drawing/2014/main" id="{B54E7147-9613-BEFA-7B0C-2EC516B3669F}"/>
              </a:ext>
            </a:extLst>
          </p:cNvPr>
          <p:cNvSpPr txBox="1"/>
          <p:nvPr/>
        </p:nvSpPr>
        <p:spPr>
          <a:xfrm>
            <a:off x="8498853" y="5915433"/>
            <a:ext cx="3581400" cy="707886"/>
          </a:xfrm>
          <a:prstGeom prst="rect">
            <a:avLst/>
          </a:prstGeom>
          <a:ln w="28575">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en-US" altLang="ja-FR" sz="2000" b="1" dirty="0"/>
              <a:t>Follow-up by UV/Optical/NIR telescope</a:t>
            </a:r>
          </a:p>
        </p:txBody>
      </p:sp>
    </p:spTree>
    <p:extLst>
      <p:ext uri="{BB962C8B-B14F-4D97-AF65-F5344CB8AC3E}">
        <p14:creationId xmlns:p14="http://schemas.microsoft.com/office/powerpoint/2010/main" val="97739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D2B6F9-62F4-6E61-CC3B-52B500F1D6B7}"/>
              </a:ext>
            </a:extLst>
          </p:cNvPr>
          <p:cNvSpPr>
            <a:spLocks noGrp="1"/>
          </p:cNvSpPr>
          <p:nvPr>
            <p:ph type="title"/>
          </p:nvPr>
        </p:nvSpPr>
        <p:spPr>
          <a:xfrm>
            <a:off x="0" y="0"/>
            <a:ext cx="11277600"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key technology: EAGLE Prototype</a:t>
            </a:r>
            <a:endParaRPr sz="3600" b="1" dirty="0">
              <a:solidFill>
                <a:srgbClr val="0B2A3B"/>
              </a:solidFill>
              <a:latin typeface="Bell MT" panose="02020503060305020303" pitchFamily="18" charset="0"/>
            </a:endParaRPr>
          </a:p>
        </p:txBody>
      </p:sp>
      <p:sp>
        <p:nvSpPr>
          <p:cNvPr id="13" name="正方形/長方形 12">
            <a:extLst>
              <a:ext uri="{FF2B5EF4-FFF2-40B4-BE49-F238E27FC236}">
                <a16:creationId xmlns:a16="http://schemas.microsoft.com/office/drawing/2014/main" id="{63CC1D79-F4CB-B9E5-A6BB-8FF824E02817}"/>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9" name="テキスト ボックス 18">
            <a:extLst>
              <a:ext uri="{FF2B5EF4-FFF2-40B4-BE49-F238E27FC236}">
                <a16:creationId xmlns:a16="http://schemas.microsoft.com/office/drawing/2014/main" id="{3D574C78-B170-8FF0-2D34-D501F6DD0709}"/>
              </a:ext>
            </a:extLst>
          </p:cNvPr>
          <p:cNvSpPr txBox="1"/>
          <p:nvPr/>
        </p:nvSpPr>
        <p:spPr>
          <a:xfrm>
            <a:off x="7151587" y="912532"/>
            <a:ext cx="3458028" cy="523220"/>
          </a:xfrm>
          <a:prstGeom prst="rect">
            <a:avLst/>
          </a:prstGeom>
          <a:noFill/>
        </p:spPr>
        <p:txBody>
          <a:bodyPr wrap="square">
            <a:spAutoFit/>
          </a:bodyPr>
          <a:lstStyle/>
          <a:p>
            <a:pPr algn="ctr">
              <a:defRPr sz="1575" b="1">
                <a:solidFill>
                  <a:srgbClr val="156082"/>
                </a:solidFill>
              </a:defRPr>
            </a:pPr>
            <a:r>
              <a:rPr lang="id-ID" altLang="ja-FR" sz="2800" b="1" dirty="0" err="1">
                <a:solidFill>
                  <a:srgbClr val="156082"/>
                </a:solidFill>
              </a:rPr>
              <a:t>pnCCD</a:t>
            </a:r>
            <a:r>
              <a:rPr lang="id-ID" altLang="ja-FR" sz="2800" b="1" dirty="0">
                <a:solidFill>
                  <a:srgbClr val="156082"/>
                </a:solidFill>
              </a:rPr>
              <a:t> </a:t>
            </a:r>
            <a:r>
              <a:rPr lang="id-ID" altLang="ja-FR" sz="2800" b="1" dirty="0" err="1">
                <a:solidFill>
                  <a:srgbClr val="156082"/>
                </a:solidFill>
              </a:rPr>
              <a:t>detector</a:t>
            </a:r>
            <a:endParaRPr lang="id-ID" altLang="ja-FR" sz="2800" b="1" dirty="0">
              <a:solidFill>
                <a:srgbClr val="156082"/>
              </a:solidFill>
            </a:endParaRPr>
          </a:p>
        </p:txBody>
      </p:sp>
      <p:sp>
        <p:nvSpPr>
          <p:cNvPr id="21" name="テキスト ボックス 20">
            <a:extLst>
              <a:ext uri="{FF2B5EF4-FFF2-40B4-BE49-F238E27FC236}">
                <a16:creationId xmlns:a16="http://schemas.microsoft.com/office/drawing/2014/main" id="{93865479-9724-91D3-B686-DFC516F752F0}"/>
              </a:ext>
            </a:extLst>
          </p:cNvPr>
          <p:cNvSpPr txBox="1"/>
          <p:nvPr/>
        </p:nvSpPr>
        <p:spPr>
          <a:xfrm>
            <a:off x="0" y="772526"/>
            <a:ext cx="4448629" cy="523220"/>
          </a:xfrm>
          <a:prstGeom prst="rect">
            <a:avLst/>
          </a:prstGeom>
          <a:noFill/>
        </p:spPr>
        <p:txBody>
          <a:bodyPr wrap="square">
            <a:spAutoFit/>
          </a:bodyPr>
          <a:lstStyle/>
          <a:p>
            <a:r>
              <a:rPr lang="id-ID" altLang="ja-FR" sz="2800" b="1" dirty="0">
                <a:solidFill>
                  <a:schemeClr val="accent1"/>
                </a:solidFill>
              </a:rPr>
              <a:t>Optics System</a:t>
            </a:r>
            <a:endParaRPr lang="ja-FR" altLang="en-US" sz="2000" dirty="0">
              <a:solidFill>
                <a:schemeClr val="accent1"/>
              </a:solidFill>
            </a:endParaRPr>
          </a:p>
        </p:txBody>
      </p:sp>
      <p:pic>
        <p:nvPicPr>
          <p:cNvPr id="27" name="図 26">
            <a:extLst>
              <a:ext uri="{FF2B5EF4-FFF2-40B4-BE49-F238E27FC236}">
                <a16:creationId xmlns:a16="http://schemas.microsoft.com/office/drawing/2014/main" id="{05993031-EB4E-1536-CD4C-16966D64859E}"/>
              </a:ext>
            </a:extLst>
          </p:cNvPr>
          <p:cNvPicPr>
            <a:picLocks noChangeAspect="1"/>
          </p:cNvPicPr>
          <p:nvPr/>
        </p:nvPicPr>
        <p:blipFill>
          <a:blip r:embed="rId3"/>
          <a:srcRect l="7932" b="15127"/>
          <a:stretch>
            <a:fillRect/>
          </a:stretch>
        </p:blipFill>
        <p:spPr>
          <a:xfrm>
            <a:off x="145143" y="1327506"/>
            <a:ext cx="2855466" cy="1919297"/>
          </a:xfrm>
          <a:prstGeom prst="rect">
            <a:avLst/>
          </a:prstGeom>
        </p:spPr>
      </p:pic>
      <p:grpSp>
        <p:nvGrpSpPr>
          <p:cNvPr id="31" name="グループ化 30">
            <a:extLst>
              <a:ext uri="{FF2B5EF4-FFF2-40B4-BE49-F238E27FC236}">
                <a16:creationId xmlns:a16="http://schemas.microsoft.com/office/drawing/2014/main" id="{C0A198D9-5460-629C-0BA1-0D7442E8F07D}"/>
              </a:ext>
            </a:extLst>
          </p:cNvPr>
          <p:cNvGrpSpPr/>
          <p:nvPr/>
        </p:nvGrpSpPr>
        <p:grpSpPr>
          <a:xfrm>
            <a:off x="3007759" y="1500087"/>
            <a:ext cx="4122057" cy="1746716"/>
            <a:chOff x="611716" y="3384217"/>
            <a:chExt cx="4122057" cy="1746716"/>
          </a:xfrm>
        </p:grpSpPr>
        <p:pic>
          <p:nvPicPr>
            <p:cNvPr id="28" name="図 27">
              <a:extLst>
                <a:ext uri="{FF2B5EF4-FFF2-40B4-BE49-F238E27FC236}">
                  <a16:creationId xmlns:a16="http://schemas.microsoft.com/office/drawing/2014/main" id="{30EB4778-0565-4B83-A43D-566DB75EEC32}"/>
                </a:ext>
              </a:extLst>
            </p:cNvPr>
            <p:cNvPicPr>
              <a:picLocks noChangeAspect="1"/>
            </p:cNvPicPr>
            <p:nvPr/>
          </p:nvPicPr>
          <p:blipFill>
            <a:blip r:embed="rId4"/>
            <a:stretch>
              <a:fillRect/>
            </a:stretch>
          </p:blipFill>
          <p:spPr>
            <a:xfrm>
              <a:off x="611716" y="3384217"/>
              <a:ext cx="4122057" cy="1746716"/>
            </a:xfrm>
            <a:prstGeom prst="rect">
              <a:avLst/>
            </a:prstGeom>
          </p:spPr>
        </p:pic>
        <p:sp>
          <p:nvSpPr>
            <p:cNvPr id="29" name="テキスト ボックス 28">
              <a:extLst>
                <a:ext uri="{FF2B5EF4-FFF2-40B4-BE49-F238E27FC236}">
                  <a16:creationId xmlns:a16="http://schemas.microsoft.com/office/drawing/2014/main" id="{D8CE2365-61A6-1444-43C8-D76647FA7FE3}"/>
                </a:ext>
              </a:extLst>
            </p:cNvPr>
            <p:cNvSpPr txBox="1"/>
            <p:nvPr/>
          </p:nvSpPr>
          <p:spPr>
            <a:xfrm>
              <a:off x="860244" y="3539767"/>
              <a:ext cx="927129" cy="338554"/>
            </a:xfrm>
            <a:prstGeom prst="rect">
              <a:avLst/>
            </a:prstGeom>
            <a:noFill/>
          </p:spPr>
          <p:txBody>
            <a:bodyPr wrap="square" rtlCol="0">
              <a:spAutoFit/>
            </a:bodyPr>
            <a:lstStyle/>
            <a:p>
              <a:r>
                <a:rPr kumimoji="1" lang="en-US" altLang="ja-FR" sz="1600" dirty="0">
                  <a:solidFill>
                    <a:schemeClr val="bg1"/>
                  </a:solidFill>
                </a:rPr>
                <a:t>before</a:t>
              </a:r>
              <a:endParaRPr kumimoji="1" lang="ja-FR" altLang="en-US" sz="1600" dirty="0">
                <a:solidFill>
                  <a:schemeClr val="bg1"/>
                </a:solidFill>
              </a:endParaRPr>
            </a:p>
          </p:txBody>
        </p:sp>
        <p:sp>
          <p:nvSpPr>
            <p:cNvPr id="30" name="テキスト ボックス 29">
              <a:extLst>
                <a:ext uri="{FF2B5EF4-FFF2-40B4-BE49-F238E27FC236}">
                  <a16:creationId xmlns:a16="http://schemas.microsoft.com/office/drawing/2014/main" id="{F087592C-5B82-A83C-D3AD-6485A7BAC23F}"/>
                </a:ext>
              </a:extLst>
            </p:cNvPr>
            <p:cNvSpPr txBox="1"/>
            <p:nvPr/>
          </p:nvSpPr>
          <p:spPr>
            <a:xfrm>
              <a:off x="3003617" y="3539767"/>
              <a:ext cx="927129" cy="338554"/>
            </a:xfrm>
            <a:prstGeom prst="rect">
              <a:avLst/>
            </a:prstGeom>
            <a:noFill/>
          </p:spPr>
          <p:txBody>
            <a:bodyPr wrap="square" rtlCol="0">
              <a:spAutoFit/>
            </a:bodyPr>
            <a:lstStyle/>
            <a:p>
              <a:r>
                <a:rPr kumimoji="1" lang="en-US" altLang="ja-FR" sz="1600" dirty="0">
                  <a:solidFill>
                    <a:schemeClr val="bg1"/>
                  </a:solidFill>
                </a:rPr>
                <a:t>after</a:t>
              </a:r>
              <a:endParaRPr kumimoji="1" lang="ja-FR" altLang="en-US" sz="1600" dirty="0">
                <a:solidFill>
                  <a:schemeClr val="bg1"/>
                </a:solidFill>
              </a:endParaRPr>
            </a:p>
          </p:txBody>
        </p:sp>
      </p:grpSp>
      <p:pic>
        <p:nvPicPr>
          <p:cNvPr id="32" name="図 31">
            <a:extLst>
              <a:ext uri="{FF2B5EF4-FFF2-40B4-BE49-F238E27FC236}">
                <a16:creationId xmlns:a16="http://schemas.microsoft.com/office/drawing/2014/main" id="{270AB0BA-45B9-B59B-7F92-F4032C545D84}"/>
              </a:ext>
            </a:extLst>
          </p:cNvPr>
          <p:cNvPicPr>
            <a:picLocks noChangeAspect="1"/>
          </p:cNvPicPr>
          <p:nvPr/>
        </p:nvPicPr>
        <p:blipFill>
          <a:blip r:embed="rId5"/>
          <a:stretch>
            <a:fillRect/>
          </a:stretch>
        </p:blipFill>
        <p:spPr>
          <a:xfrm>
            <a:off x="145143" y="3290123"/>
            <a:ext cx="2358379" cy="3098799"/>
          </a:xfrm>
          <a:prstGeom prst="rect">
            <a:avLst/>
          </a:prstGeom>
        </p:spPr>
      </p:pic>
      <p:sp>
        <p:nvSpPr>
          <p:cNvPr id="33" name="テキスト ボックス 32">
            <a:extLst>
              <a:ext uri="{FF2B5EF4-FFF2-40B4-BE49-F238E27FC236}">
                <a16:creationId xmlns:a16="http://schemas.microsoft.com/office/drawing/2014/main" id="{6859AFC9-CBE7-0B10-A3CF-1E3924A2DA8B}"/>
              </a:ext>
            </a:extLst>
          </p:cNvPr>
          <p:cNvSpPr txBox="1"/>
          <p:nvPr/>
        </p:nvSpPr>
        <p:spPr>
          <a:xfrm>
            <a:off x="151081" y="1242279"/>
            <a:ext cx="4442691" cy="369332"/>
          </a:xfrm>
          <a:prstGeom prst="rect">
            <a:avLst/>
          </a:prstGeom>
          <a:solidFill>
            <a:schemeClr val="bg1">
              <a:lumMod val="95000"/>
            </a:schemeClr>
          </a:solidFill>
        </p:spPr>
        <p:txBody>
          <a:bodyPr wrap="none" rtlCol="0">
            <a:spAutoFit/>
          </a:bodyPr>
          <a:lstStyle/>
          <a:p>
            <a:r>
              <a:rPr kumimoji="1" lang="en-US" altLang="ja-FR" dirty="0"/>
              <a:t>AT level vibration test @ISAS/JAXA, 2026.08</a:t>
            </a:r>
            <a:endParaRPr kumimoji="1" lang="ja-FR" altLang="en-US" dirty="0"/>
          </a:p>
        </p:txBody>
      </p:sp>
      <p:pic>
        <p:nvPicPr>
          <p:cNvPr id="34" name="図 33">
            <a:extLst>
              <a:ext uri="{FF2B5EF4-FFF2-40B4-BE49-F238E27FC236}">
                <a16:creationId xmlns:a16="http://schemas.microsoft.com/office/drawing/2014/main" id="{604A96D5-761F-CBD1-FEE9-78CEBCE94DE8}"/>
              </a:ext>
            </a:extLst>
          </p:cNvPr>
          <p:cNvPicPr>
            <a:picLocks noChangeAspect="1"/>
          </p:cNvPicPr>
          <p:nvPr/>
        </p:nvPicPr>
        <p:blipFill>
          <a:blip r:embed="rId6"/>
          <a:stretch>
            <a:fillRect/>
          </a:stretch>
        </p:blipFill>
        <p:spPr>
          <a:xfrm>
            <a:off x="3293180" y="3965841"/>
            <a:ext cx="2601183" cy="2516363"/>
          </a:xfrm>
          <a:prstGeom prst="rect">
            <a:avLst/>
          </a:prstGeom>
        </p:spPr>
      </p:pic>
      <p:sp>
        <p:nvSpPr>
          <p:cNvPr id="35" name="テキスト ボックス 34">
            <a:extLst>
              <a:ext uri="{FF2B5EF4-FFF2-40B4-BE49-F238E27FC236}">
                <a16:creationId xmlns:a16="http://schemas.microsoft.com/office/drawing/2014/main" id="{B4924D96-2824-DE77-0095-65B678143AAC}"/>
              </a:ext>
            </a:extLst>
          </p:cNvPr>
          <p:cNvSpPr txBox="1"/>
          <p:nvPr/>
        </p:nvSpPr>
        <p:spPr>
          <a:xfrm>
            <a:off x="2503522" y="3330607"/>
            <a:ext cx="4031563" cy="369332"/>
          </a:xfrm>
          <a:prstGeom prst="rect">
            <a:avLst/>
          </a:prstGeom>
          <a:solidFill>
            <a:schemeClr val="bg1">
              <a:lumMod val="95000"/>
            </a:schemeClr>
          </a:solidFill>
        </p:spPr>
        <p:txBody>
          <a:bodyPr wrap="square" rtlCol="0">
            <a:spAutoFit/>
          </a:bodyPr>
          <a:lstStyle/>
          <a:p>
            <a:r>
              <a:rPr kumimoji="1" lang="en-US" altLang="ja-FR" dirty="0"/>
              <a:t>Validation of optics selection criteria </a:t>
            </a:r>
            <a:endParaRPr kumimoji="1" lang="ja-FR" altLang="en-US" dirty="0"/>
          </a:p>
        </p:txBody>
      </p:sp>
      <p:sp>
        <p:nvSpPr>
          <p:cNvPr id="36" name="テキスト ボックス 35">
            <a:extLst>
              <a:ext uri="{FF2B5EF4-FFF2-40B4-BE49-F238E27FC236}">
                <a16:creationId xmlns:a16="http://schemas.microsoft.com/office/drawing/2014/main" id="{EC46FEA0-8310-2F56-DDAC-2600BEF59EFB}"/>
              </a:ext>
            </a:extLst>
          </p:cNvPr>
          <p:cNvSpPr txBox="1"/>
          <p:nvPr/>
        </p:nvSpPr>
        <p:spPr>
          <a:xfrm>
            <a:off x="2738652" y="3699939"/>
            <a:ext cx="3999365" cy="369332"/>
          </a:xfrm>
          <a:prstGeom prst="rect">
            <a:avLst/>
          </a:prstGeom>
          <a:noFill/>
        </p:spPr>
        <p:txBody>
          <a:bodyPr wrap="none" rtlCol="0">
            <a:spAutoFit/>
          </a:bodyPr>
          <a:lstStyle/>
          <a:p>
            <a:r>
              <a:rPr kumimoji="1" lang="en-US" altLang="ja-FR" dirty="0"/>
              <a:t>e.g. measurement of angular response</a:t>
            </a:r>
            <a:endParaRPr kumimoji="1" lang="ja-FR" altLang="en-US" dirty="0"/>
          </a:p>
        </p:txBody>
      </p:sp>
      <p:sp>
        <p:nvSpPr>
          <p:cNvPr id="38" name="テキスト ボックス 37">
            <a:extLst>
              <a:ext uri="{FF2B5EF4-FFF2-40B4-BE49-F238E27FC236}">
                <a16:creationId xmlns:a16="http://schemas.microsoft.com/office/drawing/2014/main" id="{0878EB87-EDFB-DF2E-3EC2-9D65E087ED27}"/>
              </a:ext>
            </a:extLst>
          </p:cNvPr>
          <p:cNvSpPr txBox="1"/>
          <p:nvPr/>
        </p:nvSpPr>
        <p:spPr>
          <a:xfrm>
            <a:off x="145143" y="6432242"/>
            <a:ext cx="2305050" cy="369332"/>
          </a:xfrm>
          <a:prstGeom prst="rect">
            <a:avLst/>
          </a:prstGeom>
          <a:solidFill>
            <a:schemeClr val="bg1">
              <a:lumMod val="95000"/>
            </a:schemeClr>
          </a:solidFill>
        </p:spPr>
        <p:txBody>
          <a:bodyPr wrap="square">
            <a:spAutoFit/>
          </a:bodyPr>
          <a:lstStyle/>
          <a:p>
            <a:r>
              <a:rPr kumimoji="1" lang="en-US" altLang="ja-FR" sz="1800" dirty="0"/>
              <a:t>@ISAS/JAXA, 2026.06</a:t>
            </a:r>
            <a:endParaRPr lang="ja-FR" altLang="en-US" dirty="0"/>
          </a:p>
        </p:txBody>
      </p:sp>
      <p:pic>
        <p:nvPicPr>
          <p:cNvPr id="39" name="図 38">
            <a:extLst>
              <a:ext uri="{FF2B5EF4-FFF2-40B4-BE49-F238E27FC236}">
                <a16:creationId xmlns:a16="http://schemas.microsoft.com/office/drawing/2014/main" id="{DEDF1B85-FFAB-FB67-5E44-2D3C1E5A3DCB}"/>
              </a:ext>
            </a:extLst>
          </p:cNvPr>
          <p:cNvPicPr>
            <a:picLocks noChangeAspect="1"/>
          </p:cNvPicPr>
          <p:nvPr/>
        </p:nvPicPr>
        <p:blipFill>
          <a:blip r:embed="rId7"/>
          <a:stretch>
            <a:fillRect/>
          </a:stretch>
        </p:blipFill>
        <p:spPr>
          <a:xfrm>
            <a:off x="7292545" y="2566793"/>
            <a:ext cx="4279900" cy="3683000"/>
          </a:xfrm>
          <a:prstGeom prst="rect">
            <a:avLst/>
          </a:prstGeom>
        </p:spPr>
      </p:pic>
      <p:sp>
        <p:nvSpPr>
          <p:cNvPr id="40" name="テキスト ボックス 39">
            <a:extLst>
              <a:ext uri="{FF2B5EF4-FFF2-40B4-BE49-F238E27FC236}">
                <a16:creationId xmlns:a16="http://schemas.microsoft.com/office/drawing/2014/main" id="{92AAFE77-10B2-F341-62F4-70CA1F1287FB}"/>
              </a:ext>
            </a:extLst>
          </p:cNvPr>
          <p:cNvSpPr txBox="1"/>
          <p:nvPr/>
        </p:nvSpPr>
        <p:spPr>
          <a:xfrm>
            <a:off x="7378344" y="1435752"/>
            <a:ext cx="4593770" cy="1200329"/>
          </a:xfrm>
          <a:prstGeom prst="rect">
            <a:avLst/>
          </a:prstGeom>
          <a:noFill/>
        </p:spPr>
        <p:txBody>
          <a:bodyPr wrap="square" rtlCol="0">
            <a:spAutoFit/>
          </a:bodyPr>
          <a:lstStyle/>
          <a:p>
            <a:pPr marL="285750" indent="-285750">
              <a:buFont typeface="Arial" panose="020B0604020202020204" pitchFamily="34" charset="0"/>
              <a:buChar char="•"/>
            </a:pPr>
            <a:r>
              <a:rPr kumimoji="1" lang="id-ID" altLang="ja-FR" dirty="0" err="1"/>
              <a:t>Functional</a:t>
            </a:r>
            <a:r>
              <a:rPr kumimoji="1" lang="id-ID" altLang="ja-FR" dirty="0"/>
              <a:t> </a:t>
            </a:r>
            <a:r>
              <a:rPr kumimoji="1" lang="id-ID" altLang="ja-FR" dirty="0" err="1"/>
              <a:t>demonstration</a:t>
            </a:r>
            <a:r>
              <a:rPr kumimoji="1" lang="id-ID" altLang="ja-FR" dirty="0"/>
              <a:t> of the </a:t>
            </a:r>
            <a:r>
              <a:rPr kumimoji="1" lang="id-ID" altLang="ja-FR" dirty="0" err="1"/>
              <a:t>drive</a:t>
            </a:r>
            <a:r>
              <a:rPr kumimoji="1" lang="id-ID" altLang="ja-FR" dirty="0"/>
              <a:t> and </a:t>
            </a:r>
            <a:r>
              <a:rPr kumimoji="1" lang="id-ID" altLang="ja-FR" dirty="0" err="1"/>
              <a:t>readout</a:t>
            </a:r>
            <a:r>
              <a:rPr kumimoji="1" lang="id-ID" altLang="ja-FR" dirty="0"/>
              <a:t> </a:t>
            </a:r>
            <a:r>
              <a:rPr kumimoji="1" lang="id-ID" altLang="ja-FR" dirty="0" err="1"/>
              <a:t>system</a:t>
            </a:r>
            <a:endParaRPr kumimoji="1" lang="id-ID" altLang="ja-FR" dirty="0"/>
          </a:p>
          <a:p>
            <a:pPr marL="285750" indent="-285750">
              <a:buFont typeface="Arial" panose="020B0604020202020204" pitchFamily="34" charset="0"/>
              <a:buChar char="•"/>
            </a:pPr>
            <a:r>
              <a:rPr kumimoji="1" lang="id-ID" altLang="ja-FR" dirty="0"/>
              <a:t>X-ray </a:t>
            </a:r>
            <a:r>
              <a:rPr kumimoji="1" lang="id-ID" altLang="ja-FR" dirty="0" err="1"/>
              <a:t>tests</a:t>
            </a:r>
            <a:r>
              <a:rPr kumimoji="1" lang="id-ID" altLang="ja-FR" dirty="0"/>
              <a:t> with a Fe-55 source </a:t>
            </a:r>
            <a:r>
              <a:rPr kumimoji="1" lang="id-ID" altLang="ja-FR" dirty="0" err="1"/>
              <a:t>confirmed</a:t>
            </a:r>
            <a:r>
              <a:rPr kumimoji="1" lang="id-ID" altLang="ja-FR" dirty="0"/>
              <a:t> the </a:t>
            </a:r>
            <a:r>
              <a:rPr kumimoji="1" lang="id-ID" altLang="ja-FR" dirty="0" err="1"/>
              <a:t>detection</a:t>
            </a:r>
            <a:r>
              <a:rPr kumimoji="1" lang="id-ID" altLang="ja-FR" dirty="0"/>
              <a:t> of Mn-</a:t>
            </a:r>
            <a:r>
              <a:rPr kumimoji="1" lang="id-ID" altLang="ja-FR" dirty="0" err="1"/>
              <a:t>K</a:t>
            </a:r>
            <a:r>
              <a:rPr kumimoji="1" lang="el-GR" altLang="ja-FR" dirty="0"/>
              <a:t>α </a:t>
            </a:r>
            <a:r>
              <a:rPr kumimoji="1" lang="id-ID" altLang="ja-FR" dirty="0"/>
              <a:t>and Mn-</a:t>
            </a:r>
            <a:r>
              <a:rPr kumimoji="1" lang="id-ID" altLang="ja-FR" dirty="0" err="1"/>
              <a:t>K</a:t>
            </a:r>
            <a:r>
              <a:rPr kumimoji="1" lang="el-GR" altLang="ja-FR" dirty="0"/>
              <a:t>β </a:t>
            </a:r>
            <a:r>
              <a:rPr kumimoji="1" lang="en-US" altLang="ja-FR" dirty="0"/>
              <a:t>line</a:t>
            </a:r>
            <a:endParaRPr kumimoji="1" lang="ja-FR" altLang="en-US" dirty="0"/>
          </a:p>
        </p:txBody>
      </p:sp>
      <p:sp>
        <p:nvSpPr>
          <p:cNvPr id="41" name="テキスト ボックス 40">
            <a:extLst>
              <a:ext uri="{FF2B5EF4-FFF2-40B4-BE49-F238E27FC236}">
                <a16:creationId xmlns:a16="http://schemas.microsoft.com/office/drawing/2014/main" id="{6A3CAADA-CF01-44DB-A817-2EA4D9BDA96D}"/>
              </a:ext>
            </a:extLst>
          </p:cNvPr>
          <p:cNvSpPr txBox="1"/>
          <p:nvPr/>
        </p:nvSpPr>
        <p:spPr>
          <a:xfrm>
            <a:off x="7789632" y="2676902"/>
            <a:ext cx="1811568" cy="338554"/>
          </a:xfrm>
          <a:prstGeom prst="rect">
            <a:avLst/>
          </a:prstGeom>
          <a:noFill/>
        </p:spPr>
        <p:txBody>
          <a:bodyPr wrap="square" rtlCol="0">
            <a:spAutoFit/>
          </a:bodyPr>
          <a:lstStyle/>
          <a:p>
            <a:r>
              <a:rPr kumimoji="1" lang="en-US" altLang="ja-FR" sz="1600" dirty="0">
                <a:solidFill>
                  <a:schemeClr val="bg1"/>
                </a:solidFill>
              </a:rPr>
              <a:t>single pixel event</a:t>
            </a:r>
            <a:endParaRPr kumimoji="1" lang="ja-FR" altLang="en-US" sz="1600" dirty="0">
              <a:solidFill>
                <a:schemeClr val="bg1"/>
              </a:solidFill>
            </a:endParaRPr>
          </a:p>
        </p:txBody>
      </p:sp>
      <p:sp>
        <p:nvSpPr>
          <p:cNvPr id="42" name="テキスト ボックス 41">
            <a:extLst>
              <a:ext uri="{FF2B5EF4-FFF2-40B4-BE49-F238E27FC236}">
                <a16:creationId xmlns:a16="http://schemas.microsoft.com/office/drawing/2014/main" id="{C796FE9F-6FA0-D63B-95CB-E5A9AD8E41FE}"/>
              </a:ext>
            </a:extLst>
          </p:cNvPr>
          <p:cNvSpPr txBox="1"/>
          <p:nvPr/>
        </p:nvSpPr>
        <p:spPr>
          <a:xfrm>
            <a:off x="9760877" y="2636081"/>
            <a:ext cx="1811568" cy="338554"/>
          </a:xfrm>
          <a:prstGeom prst="rect">
            <a:avLst/>
          </a:prstGeom>
          <a:noFill/>
        </p:spPr>
        <p:txBody>
          <a:bodyPr wrap="square" rtlCol="0">
            <a:spAutoFit/>
          </a:bodyPr>
          <a:lstStyle/>
          <a:p>
            <a:r>
              <a:rPr kumimoji="1" lang="en-US" altLang="ja-FR" sz="1600" dirty="0">
                <a:solidFill>
                  <a:schemeClr val="bg1"/>
                </a:solidFill>
              </a:rPr>
              <a:t>multi pixel event</a:t>
            </a:r>
            <a:endParaRPr kumimoji="1" lang="ja-FR" altLang="en-US" sz="1600" dirty="0">
              <a:solidFill>
                <a:schemeClr val="bg1"/>
              </a:solidFill>
            </a:endParaRPr>
          </a:p>
        </p:txBody>
      </p:sp>
      <p:sp>
        <p:nvSpPr>
          <p:cNvPr id="43" name="テキスト ボックス 42">
            <a:extLst>
              <a:ext uri="{FF2B5EF4-FFF2-40B4-BE49-F238E27FC236}">
                <a16:creationId xmlns:a16="http://schemas.microsoft.com/office/drawing/2014/main" id="{BA057C91-C419-4A63-8D9C-9885E9A9172A}"/>
              </a:ext>
            </a:extLst>
          </p:cNvPr>
          <p:cNvSpPr txBox="1"/>
          <p:nvPr/>
        </p:nvSpPr>
        <p:spPr>
          <a:xfrm>
            <a:off x="7849527" y="6147322"/>
            <a:ext cx="3624016" cy="338554"/>
          </a:xfrm>
          <a:prstGeom prst="rect">
            <a:avLst/>
          </a:prstGeom>
          <a:noFill/>
        </p:spPr>
        <p:txBody>
          <a:bodyPr wrap="square" rtlCol="0">
            <a:spAutoFit/>
          </a:bodyPr>
          <a:lstStyle/>
          <a:p>
            <a:r>
              <a:rPr kumimoji="1" lang="en-US" altLang="ja-FR" sz="1600" dirty="0"/>
              <a:t>Spectra obtained from </a:t>
            </a:r>
            <a:r>
              <a:rPr kumimoji="1" lang="id-ID" altLang="ja-FR" sz="1600" dirty="0"/>
              <a:t>Fe-55 source </a:t>
            </a:r>
            <a:endParaRPr kumimoji="1" lang="ja-FR" altLang="en-US" sz="1600" dirty="0"/>
          </a:p>
        </p:txBody>
      </p:sp>
      <p:sp>
        <p:nvSpPr>
          <p:cNvPr id="44" name="フッター プレースホルダー 43">
            <a:extLst>
              <a:ext uri="{FF2B5EF4-FFF2-40B4-BE49-F238E27FC236}">
                <a16:creationId xmlns:a16="http://schemas.microsoft.com/office/drawing/2014/main" id="{A1DFAFD7-0C7D-8D16-450A-E303F482172F}"/>
              </a:ext>
            </a:extLst>
          </p:cNvPr>
          <p:cNvSpPr>
            <a:spLocks noGrp="1"/>
          </p:cNvSpPr>
          <p:nvPr>
            <p:ph type="ftr" idx="11"/>
          </p:nvPr>
        </p:nvSpPr>
        <p:spPr/>
        <p:txBody>
          <a:bodyPr/>
          <a:lstStyle/>
          <a:p>
            <a:r>
              <a:rPr lang="id-ID"/>
              <a:t>2028/08/30 TeVPA 2026 @Tendo, Yamagata</a:t>
            </a:r>
            <a:endParaRPr lang="id-ID" dirty="0"/>
          </a:p>
        </p:txBody>
      </p:sp>
      <p:sp>
        <p:nvSpPr>
          <p:cNvPr id="45" name="スライド番号プレースホルダー 44">
            <a:extLst>
              <a:ext uri="{FF2B5EF4-FFF2-40B4-BE49-F238E27FC236}">
                <a16:creationId xmlns:a16="http://schemas.microsoft.com/office/drawing/2014/main" id="{344336DA-A4AF-455A-B9D4-788923AF8A3E}"/>
              </a:ext>
            </a:extLst>
          </p:cNvPr>
          <p:cNvSpPr>
            <a:spLocks noGrp="1"/>
          </p:cNvSpPr>
          <p:nvPr>
            <p:ph type="sldNum" idx="12"/>
          </p:nvPr>
        </p:nvSpPr>
        <p:spPr/>
        <p:txBody>
          <a:bodyPr/>
          <a:lstStyle/>
          <a:p>
            <a:fld id="{FC2FC132-48E3-EF4C-881B-428E46D600FB}" type="slidenum">
              <a:rPr lang="en-US" altLang="ja-FR" smtClean="0"/>
              <a:t>26</a:t>
            </a:fld>
            <a:endParaRPr lang="ja-FR" altLang="en-US" dirty="0"/>
          </a:p>
        </p:txBody>
      </p:sp>
    </p:spTree>
    <p:extLst>
      <p:ext uri="{BB962C8B-B14F-4D97-AF65-F5344CB8AC3E}">
        <p14:creationId xmlns:p14="http://schemas.microsoft.com/office/powerpoint/2010/main" val="3774564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DD4AB72A-7E99-8250-D048-8E877030E2CA}"/>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sz="3600" b="1" dirty="0">
                <a:solidFill>
                  <a:srgbClr val="0B2A3B"/>
                </a:solidFill>
                <a:latin typeface="Bell MT" panose="02020503060305020303" pitchFamily="18" charset="0"/>
              </a:rPr>
              <a:t>key technology:</a:t>
            </a:r>
            <a:r>
              <a:rPr lang="en-US" altLang="ja-FR" sz="3600" b="1" dirty="0">
                <a:solidFill>
                  <a:srgbClr val="0B2A3B"/>
                </a:solidFill>
                <a:latin typeface="Bell MT" panose="02020503060305020303" pitchFamily="18" charset="0"/>
              </a:rPr>
              <a:t> MONSTER</a:t>
            </a:r>
            <a:endParaRPr sz="3600" b="1" dirty="0">
              <a:solidFill>
                <a:srgbClr val="0B2A3B"/>
              </a:solidFill>
              <a:latin typeface="Bell MT" panose="02020503060305020303" pitchFamily="18" charset="0"/>
            </a:endParaRPr>
          </a:p>
        </p:txBody>
      </p:sp>
      <p:sp>
        <p:nvSpPr>
          <p:cNvPr id="6" name="正方形/長方形 5">
            <a:extLst>
              <a:ext uri="{FF2B5EF4-FFF2-40B4-BE49-F238E27FC236}">
                <a16:creationId xmlns:a16="http://schemas.microsoft.com/office/drawing/2014/main" id="{17511C84-8FBB-5628-2CE4-655914346746}"/>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22" name="グループ化 21">
            <a:extLst>
              <a:ext uri="{FF2B5EF4-FFF2-40B4-BE49-F238E27FC236}">
                <a16:creationId xmlns:a16="http://schemas.microsoft.com/office/drawing/2014/main" id="{CA3CE6B6-3EB3-DC00-4909-6EF2E3913815}"/>
              </a:ext>
            </a:extLst>
          </p:cNvPr>
          <p:cNvGrpSpPr/>
          <p:nvPr/>
        </p:nvGrpSpPr>
        <p:grpSpPr>
          <a:xfrm>
            <a:off x="6568165" y="2099913"/>
            <a:ext cx="5623835" cy="2746979"/>
            <a:chOff x="5528364" y="3725962"/>
            <a:chExt cx="5623835" cy="2746979"/>
          </a:xfrm>
        </p:grpSpPr>
        <p:grpSp>
          <p:nvGrpSpPr>
            <p:cNvPr id="20" name="グループ化 19">
              <a:extLst>
                <a:ext uri="{FF2B5EF4-FFF2-40B4-BE49-F238E27FC236}">
                  <a16:creationId xmlns:a16="http://schemas.microsoft.com/office/drawing/2014/main" id="{5EFEAC7C-0D0E-990A-60AC-6D1A50683811}"/>
                </a:ext>
              </a:extLst>
            </p:cNvPr>
            <p:cNvGrpSpPr/>
            <p:nvPr/>
          </p:nvGrpSpPr>
          <p:grpSpPr>
            <a:xfrm>
              <a:off x="5528364" y="3725962"/>
              <a:ext cx="5623835" cy="2746979"/>
              <a:chOff x="5954936" y="4103464"/>
              <a:chExt cx="5623835" cy="2746979"/>
            </a:xfrm>
          </p:grpSpPr>
          <p:pic>
            <p:nvPicPr>
              <p:cNvPr id="14" name="図 13">
                <a:extLst>
                  <a:ext uri="{FF2B5EF4-FFF2-40B4-BE49-F238E27FC236}">
                    <a16:creationId xmlns:a16="http://schemas.microsoft.com/office/drawing/2014/main" id="{EDA8F208-FE74-A8D8-C3DB-56F817060009}"/>
                  </a:ext>
                </a:extLst>
              </p:cNvPr>
              <p:cNvPicPr>
                <a:picLocks noChangeAspect="1"/>
              </p:cNvPicPr>
              <p:nvPr/>
            </p:nvPicPr>
            <p:blipFill>
              <a:blip r:embed="rId3"/>
              <a:stretch>
                <a:fillRect/>
              </a:stretch>
            </p:blipFill>
            <p:spPr>
              <a:xfrm>
                <a:off x="6232071" y="4284323"/>
                <a:ext cx="5346700" cy="2311400"/>
              </a:xfrm>
              <a:prstGeom prst="rect">
                <a:avLst/>
              </a:prstGeom>
            </p:spPr>
          </p:pic>
          <p:sp>
            <p:nvSpPr>
              <p:cNvPr id="19" name="正方形/長方形 18">
                <a:extLst>
                  <a:ext uri="{FF2B5EF4-FFF2-40B4-BE49-F238E27FC236}">
                    <a16:creationId xmlns:a16="http://schemas.microsoft.com/office/drawing/2014/main" id="{6381773C-6039-E107-EDFE-FBEB2F96634E}"/>
                  </a:ext>
                </a:extLst>
              </p:cNvPr>
              <p:cNvSpPr/>
              <p:nvPr/>
            </p:nvSpPr>
            <p:spPr>
              <a:xfrm>
                <a:off x="5954936" y="4103464"/>
                <a:ext cx="284692" cy="27469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21" name="正方形/長方形 20">
              <a:extLst>
                <a:ext uri="{FF2B5EF4-FFF2-40B4-BE49-F238E27FC236}">
                  <a16:creationId xmlns:a16="http://schemas.microsoft.com/office/drawing/2014/main" id="{27148D47-9908-AB33-D531-5436A4DDB1CF}"/>
                </a:ext>
              </a:extLst>
            </p:cNvPr>
            <p:cNvSpPr/>
            <p:nvPr/>
          </p:nvSpPr>
          <p:spPr>
            <a:xfrm rot="16200000">
              <a:off x="8468254" y="4935568"/>
              <a:ext cx="284692" cy="27469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pic>
        <p:nvPicPr>
          <p:cNvPr id="23" name="図 22">
            <a:extLst>
              <a:ext uri="{FF2B5EF4-FFF2-40B4-BE49-F238E27FC236}">
                <a16:creationId xmlns:a16="http://schemas.microsoft.com/office/drawing/2014/main" id="{8EE0D983-09A8-8E49-72DD-60708A97C7E5}"/>
              </a:ext>
            </a:extLst>
          </p:cNvPr>
          <p:cNvPicPr>
            <a:picLocks noChangeAspect="1"/>
          </p:cNvPicPr>
          <p:nvPr/>
        </p:nvPicPr>
        <p:blipFill>
          <a:blip r:embed="rId4"/>
          <a:stretch>
            <a:fillRect/>
          </a:stretch>
        </p:blipFill>
        <p:spPr>
          <a:xfrm>
            <a:off x="2631079" y="1681610"/>
            <a:ext cx="1660284" cy="1791792"/>
          </a:xfrm>
          <a:prstGeom prst="rect">
            <a:avLst/>
          </a:prstGeom>
        </p:spPr>
      </p:pic>
      <p:pic>
        <p:nvPicPr>
          <p:cNvPr id="24" name="図 23" descr="屋内, テーブル, 座る, エンジン が含まれている画像&#10;&#10;自動的に生成された説明">
            <a:extLst>
              <a:ext uri="{FF2B5EF4-FFF2-40B4-BE49-F238E27FC236}">
                <a16:creationId xmlns:a16="http://schemas.microsoft.com/office/drawing/2014/main" id="{9E339A7A-777C-8C84-D071-DCD13D82719B}"/>
              </a:ext>
            </a:extLst>
          </p:cNvPr>
          <p:cNvPicPr>
            <a:picLocks noChangeAspect="1"/>
          </p:cNvPicPr>
          <p:nvPr/>
        </p:nvPicPr>
        <p:blipFill>
          <a:blip r:embed="rId5"/>
          <a:stretch>
            <a:fillRect/>
          </a:stretch>
        </p:blipFill>
        <p:spPr>
          <a:xfrm>
            <a:off x="414203" y="1992755"/>
            <a:ext cx="2001250" cy="2271260"/>
          </a:xfrm>
          <a:prstGeom prst="rect">
            <a:avLst/>
          </a:prstGeom>
        </p:spPr>
      </p:pic>
      <p:pic>
        <p:nvPicPr>
          <p:cNvPr id="25" name="図 24">
            <a:extLst>
              <a:ext uri="{FF2B5EF4-FFF2-40B4-BE49-F238E27FC236}">
                <a16:creationId xmlns:a16="http://schemas.microsoft.com/office/drawing/2014/main" id="{EBE864C0-46C7-3B37-F8CE-509BD6F64F7D}"/>
              </a:ext>
            </a:extLst>
          </p:cNvPr>
          <p:cNvPicPr>
            <a:picLocks noChangeAspect="1"/>
          </p:cNvPicPr>
          <p:nvPr/>
        </p:nvPicPr>
        <p:blipFill>
          <a:blip r:embed="rId6"/>
          <a:stretch>
            <a:fillRect/>
          </a:stretch>
        </p:blipFill>
        <p:spPr>
          <a:xfrm>
            <a:off x="2827773" y="3429000"/>
            <a:ext cx="1295400" cy="952500"/>
          </a:xfrm>
          <a:prstGeom prst="rect">
            <a:avLst/>
          </a:prstGeom>
        </p:spPr>
      </p:pic>
      <p:pic>
        <p:nvPicPr>
          <p:cNvPr id="27" name="図 26">
            <a:extLst>
              <a:ext uri="{FF2B5EF4-FFF2-40B4-BE49-F238E27FC236}">
                <a16:creationId xmlns:a16="http://schemas.microsoft.com/office/drawing/2014/main" id="{2ACCF473-FEC5-DA3B-C47B-7D864FEC6F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1689" y="4581561"/>
            <a:ext cx="3557296" cy="2288803"/>
          </a:xfrm>
          <a:prstGeom prst="rect">
            <a:avLst/>
          </a:prstGeom>
        </p:spPr>
      </p:pic>
      <p:sp>
        <p:nvSpPr>
          <p:cNvPr id="29" name="テキスト ボックス 28">
            <a:extLst>
              <a:ext uri="{FF2B5EF4-FFF2-40B4-BE49-F238E27FC236}">
                <a16:creationId xmlns:a16="http://schemas.microsoft.com/office/drawing/2014/main" id="{7A037F77-FFDA-FFCE-78E0-5ABE8C58D68C}"/>
              </a:ext>
            </a:extLst>
          </p:cNvPr>
          <p:cNvSpPr txBox="1"/>
          <p:nvPr/>
        </p:nvSpPr>
        <p:spPr>
          <a:xfrm>
            <a:off x="3488915" y="6448482"/>
            <a:ext cx="2481942" cy="400110"/>
          </a:xfrm>
          <a:prstGeom prst="rect">
            <a:avLst/>
          </a:prstGeom>
          <a:noFill/>
        </p:spPr>
        <p:txBody>
          <a:bodyPr wrap="square">
            <a:spAutoFit/>
          </a:bodyPr>
          <a:lstStyle/>
          <a:p>
            <a:pPr rtl="0" fontAlgn="base">
              <a:spcBef>
                <a:spcPts val="1000"/>
              </a:spcBef>
              <a:buFont typeface="Arial" panose="020B0604020202020204" pitchFamily="34" charset="0"/>
              <a:buChar char="•"/>
            </a:pPr>
            <a:r>
              <a:rPr lang="ja-FR" altLang="ja-FR" sz="2000" b="0" i="0" u="none" strike="noStrike" dirty="0">
                <a:solidFill>
                  <a:srgbClr val="000000"/>
                </a:solidFill>
                <a:effectLst/>
                <a:latin typeface="Arial" panose="020B0604020202020204" pitchFamily="34" charset="0"/>
              </a:rPr>
              <a:t>Hori et al. (2026)</a:t>
            </a:r>
          </a:p>
        </p:txBody>
      </p:sp>
      <p:sp>
        <p:nvSpPr>
          <p:cNvPr id="32" name="テキスト ボックス 31">
            <a:extLst>
              <a:ext uri="{FF2B5EF4-FFF2-40B4-BE49-F238E27FC236}">
                <a16:creationId xmlns:a16="http://schemas.microsoft.com/office/drawing/2014/main" id="{60243B1D-7808-D042-5B27-12507248CE97}"/>
              </a:ext>
            </a:extLst>
          </p:cNvPr>
          <p:cNvSpPr txBox="1"/>
          <p:nvPr/>
        </p:nvSpPr>
        <p:spPr>
          <a:xfrm>
            <a:off x="304844" y="1346424"/>
            <a:ext cx="4746127" cy="646331"/>
          </a:xfrm>
          <a:prstGeom prst="rect">
            <a:avLst/>
          </a:prstGeom>
          <a:noFill/>
        </p:spPr>
        <p:txBody>
          <a:bodyPr wrap="square">
            <a:spAutoFit/>
          </a:bodyPr>
          <a:lstStyle/>
          <a:p>
            <a:pPr fontAlgn="base"/>
            <a:r>
              <a:rPr lang="id-ID" altLang="ja-FR" b="1" dirty="0"/>
              <a:t>Design and testing of </a:t>
            </a:r>
            <a:r>
              <a:rPr lang="id-ID" altLang="ja-FR" b="1" dirty="0" err="1"/>
              <a:t>holders</a:t>
            </a:r>
            <a:r>
              <a:rPr lang="id-ID" altLang="ja-FR" b="1" dirty="0"/>
              <a:t>, </a:t>
            </a:r>
            <a:r>
              <a:rPr lang="id-ID" altLang="ja-FR" b="1" dirty="0" err="1"/>
              <a:t>selection</a:t>
            </a:r>
            <a:r>
              <a:rPr lang="id-ID" altLang="ja-FR" b="1" dirty="0"/>
              <a:t> of </a:t>
            </a:r>
            <a:r>
              <a:rPr lang="id-ID" altLang="ja-FR" b="1" dirty="0" err="1"/>
              <a:t>adhesives</a:t>
            </a:r>
            <a:endParaRPr lang="id-ID" altLang="ja-FR" b="1" dirty="0"/>
          </a:p>
        </p:txBody>
      </p:sp>
      <p:sp>
        <p:nvSpPr>
          <p:cNvPr id="35" name="テキスト ボックス 34">
            <a:extLst>
              <a:ext uri="{FF2B5EF4-FFF2-40B4-BE49-F238E27FC236}">
                <a16:creationId xmlns:a16="http://schemas.microsoft.com/office/drawing/2014/main" id="{2EF365CE-866D-AC3E-574F-E1F75BF278EA}"/>
              </a:ext>
            </a:extLst>
          </p:cNvPr>
          <p:cNvSpPr txBox="1"/>
          <p:nvPr/>
        </p:nvSpPr>
        <p:spPr>
          <a:xfrm>
            <a:off x="225525" y="884641"/>
            <a:ext cx="2709997" cy="523220"/>
          </a:xfrm>
          <a:prstGeom prst="rect">
            <a:avLst/>
          </a:prstGeom>
          <a:noFill/>
        </p:spPr>
        <p:txBody>
          <a:bodyPr wrap="square" rtlCol="0">
            <a:spAutoFit/>
          </a:bodyPr>
          <a:lstStyle/>
          <a:p>
            <a:r>
              <a:rPr kumimoji="1" lang="en-US" altLang="ja-FR" sz="2800" b="1" dirty="0">
                <a:solidFill>
                  <a:schemeClr val="accent1"/>
                </a:solidFill>
              </a:rPr>
              <a:t>Köster prism</a:t>
            </a:r>
            <a:endParaRPr kumimoji="1" lang="ja-FR" altLang="en-US" sz="2800" b="1" dirty="0">
              <a:solidFill>
                <a:schemeClr val="accent1"/>
              </a:solidFill>
            </a:endParaRPr>
          </a:p>
        </p:txBody>
      </p:sp>
      <p:sp>
        <p:nvSpPr>
          <p:cNvPr id="38" name="テキスト ボックス 37">
            <a:extLst>
              <a:ext uri="{FF2B5EF4-FFF2-40B4-BE49-F238E27FC236}">
                <a16:creationId xmlns:a16="http://schemas.microsoft.com/office/drawing/2014/main" id="{35568915-5B4D-4D33-0F0A-EA00C5F7E0D9}"/>
              </a:ext>
            </a:extLst>
          </p:cNvPr>
          <p:cNvSpPr txBox="1"/>
          <p:nvPr/>
        </p:nvSpPr>
        <p:spPr>
          <a:xfrm>
            <a:off x="366570" y="4366781"/>
            <a:ext cx="4357830" cy="369332"/>
          </a:xfrm>
          <a:prstGeom prst="rect">
            <a:avLst/>
          </a:prstGeom>
          <a:noFill/>
        </p:spPr>
        <p:txBody>
          <a:bodyPr wrap="square">
            <a:spAutoFit/>
          </a:bodyPr>
          <a:lstStyle/>
          <a:p>
            <a:pPr fontAlgn="base"/>
            <a:r>
              <a:rPr lang="id-ID" altLang="ja-FR" sz="1800" b="1" dirty="0" err="1"/>
              <a:t>Measurement</a:t>
            </a:r>
            <a:r>
              <a:rPr lang="id-ID" altLang="ja-FR" sz="1800" b="1" dirty="0"/>
              <a:t> of spectral </a:t>
            </a:r>
            <a:r>
              <a:rPr lang="id-ID" altLang="ja-FR" sz="1800" b="1" dirty="0" err="1"/>
              <a:t>transmittance</a:t>
            </a:r>
            <a:endParaRPr lang="ja-FR" altLang="ja-FR" sz="1800" b="1" dirty="0"/>
          </a:p>
        </p:txBody>
      </p:sp>
      <p:pic>
        <p:nvPicPr>
          <p:cNvPr id="40" name="図 39">
            <a:extLst>
              <a:ext uri="{FF2B5EF4-FFF2-40B4-BE49-F238E27FC236}">
                <a16:creationId xmlns:a16="http://schemas.microsoft.com/office/drawing/2014/main" id="{CEAB308C-B378-F92B-843C-F1B1814424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78589" y="2317803"/>
            <a:ext cx="1533858" cy="1015663"/>
          </a:xfrm>
          <a:prstGeom prst="rect">
            <a:avLst/>
          </a:prstGeom>
        </p:spPr>
      </p:pic>
      <p:sp>
        <p:nvSpPr>
          <p:cNvPr id="41" name="テキスト ボックス 40">
            <a:extLst>
              <a:ext uri="{FF2B5EF4-FFF2-40B4-BE49-F238E27FC236}">
                <a16:creationId xmlns:a16="http://schemas.microsoft.com/office/drawing/2014/main" id="{22A8E935-CF2A-B645-E341-45CE1CEABC67}"/>
              </a:ext>
            </a:extLst>
          </p:cNvPr>
          <p:cNvSpPr txBox="1"/>
          <p:nvPr/>
        </p:nvSpPr>
        <p:spPr>
          <a:xfrm>
            <a:off x="5970857" y="1176945"/>
            <a:ext cx="6607628" cy="1015663"/>
          </a:xfrm>
          <a:prstGeom prst="rect">
            <a:avLst/>
          </a:prstGeom>
          <a:solidFill>
            <a:schemeClr val="bg1"/>
          </a:solidFill>
        </p:spPr>
        <p:txBody>
          <a:bodyPr wrap="square">
            <a:spAutoFit/>
          </a:bodyPr>
          <a:lstStyle/>
          <a:p>
            <a:r>
              <a:rPr lang="ja-FR" altLang="ja-FR" sz="2000" b="1" dirty="0"/>
              <a:t>A machine-learning-trained decision tree </a:t>
            </a:r>
            <a:br>
              <a:rPr lang="en-US" altLang="ja-FR" sz="2000" b="1" dirty="0"/>
            </a:br>
            <a:r>
              <a:rPr lang="ja-FR" altLang="ja-FR" sz="2000" dirty="0"/>
              <a:t>reduces ~1,000 sources in the MONSTER field to </a:t>
            </a:r>
            <a:endParaRPr lang="en-US" altLang="ja-FR" sz="2000" dirty="0"/>
          </a:p>
          <a:p>
            <a:r>
              <a:rPr lang="en-US" altLang="ja-FR" sz="2000" dirty="0"/>
              <a:t>&lt;</a:t>
            </a:r>
            <a:r>
              <a:rPr lang="ja-FR" altLang="ja-FR" sz="2000" dirty="0"/>
              <a:t> 100 GRB candidates.</a:t>
            </a:r>
          </a:p>
        </p:txBody>
      </p:sp>
      <p:pic>
        <p:nvPicPr>
          <p:cNvPr id="43" name="図 42">
            <a:extLst>
              <a:ext uri="{FF2B5EF4-FFF2-40B4-BE49-F238E27FC236}">
                <a16:creationId xmlns:a16="http://schemas.microsoft.com/office/drawing/2014/main" id="{92C347CE-6927-46A5-2E2C-648CFC2BB446}"/>
              </a:ext>
            </a:extLst>
          </p:cNvPr>
          <p:cNvPicPr>
            <a:picLocks noChangeAspect="1"/>
          </p:cNvPicPr>
          <p:nvPr/>
        </p:nvPicPr>
        <p:blipFill>
          <a:blip r:embed="rId9"/>
          <a:stretch>
            <a:fillRect/>
          </a:stretch>
        </p:blipFill>
        <p:spPr>
          <a:xfrm>
            <a:off x="8951788" y="4817450"/>
            <a:ext cx="2656157" cy="2007278"/>
          </a:xfrm>
          <a:prstGeom prst="rect">
            <a:avLst/>
          </a:prstGeom>
        </p:spPr>
      </p:pic>
      <p:sp>
        <p:nvSpPr>
          <p:cNvPr id="44" name="テキスト ボックス 43">
            <a:extLst>
              <a:ext uri="{FF2B5EF4-FFF2-40B4-BE49-F238E27FC236}">
                <a16:creationId xmlns:a16="http://schemas.microsoft.com/office/drawing/2014/main" id="{554CAF79-823A-CD03-5916-0DA947F7013F}"/>
              </a:ext>
            </a:extLst>
          </p:cNvPr>
          <p:cNvSpPr txBox="1"/>
          <p:nvPr/>
        </p:nvSpPr>
        <p:spPr>
          <a:xfrm>
            <a:off x="5213166" y="828264"/>
            <a:ext cx="2709997" cy="461665"/>
          </a:xfrm>
          <a:prstGeom prst="rect">
            <a:avLst/>
          </a:prstGeom>
          <a:noFill/>
        </p:spPr>
        <p:txBody>
          <a:bodyPr wrap="square" rtlCol="0">
            <a:spAutoFit/>
          </a:bodyPr>
          <a:lstStyle/>
          <a:p>
            <a:r>
              <a:rPr kumimoji="1" lang="en-US" altLang="ja-FR" sz="2400" b="1" dirty="0">
                <a:solidFill>
                  <a:schemeClr val="accent1"/>
                </a:solidFill>
              </a:rPr>
              <a:t>Data processing</a:t>
            </a:r>
            <a:endParaRPr kumimoji="1" lang="ja-FR" altLang="en-US" sz="2400" b="1" dirty="0">
              <a:solidFill>
                <a:schemeClr val="accent1"/>
              </a:solidFill>
            </a:endParaRPr>
          </a:p>
        </p:txBody>
      </p:sp>
      <p:sp>
        <p:nvSpPr>
          <p:cNvPr id="45" name="テキスト ボックス 44">
            <a:extLst>
              <a:ext uri="{FF2B5EF4-FFF2-40B4-BE49-F238E27FC236}">
                <a16:creationId xmlns:a16="http://schemas.microsoft.com/office/drawing/2014/main" id="{4B9A60F2-4C02-FEED-B5E4-5B589686C2F3}"/>
              </a:ext>
            </a:extLst>
          </p:cNvPr>
          <p:cNvSpPr txBox="1"/>
          <p:nvPr/>
        </p:nvSpPr>
        <p:spPr>
          <a:xfrm>
            <a:off x="4895260" y="4540662"/>
            <a:ext cx="2709997" cy="461665"/>
          </a:xfrm>
          <a:prstGeom prst="rect">
            <a:avLst/>
          </a:prstGeom>
          <a:noFill/>
        </p:spPr>
        <p:txBody>
          <a:bodyPr wrap="square" rtlCol="0">
            <a:spAutoFit/>
          </a:bodyPr>
          <a:lstStyle/>
          <a:p>
            <a:r>
              <a:rPr kumimoji="1" lang="en-US" altLang="ja-FR" sz="2400" b="1" dirty="0">
                <a:solidFill>
                  <a:schemeClr val="accent1"/>
                </a:solidFill>
              </a:rPr>
              <a:t>Thermal model</a:t>
            </a:r>
            <a:endParaRPr kumimoji="1" lang="ja-FR" altLang="en-US" sz="2400" b="1" dirty="0">
              <a:solidFill>
                <a:schemeClr val="accent1"/>
              </a:solidFill>
            </a:endParaRPr>
          </a:p>
        </p:txBody>
      </p:sp>
      <p:sp>
        <p:nvSpPr>
          <p:cNvPr id="47" name="テキスト ボックス 46">
            <a:extLst>
              <a:ext uri="{FF2B5EF4-FFF2-40B4-BE49-F238E27FC236}">
                <a16:creationId xmlns:a16="http://schemas.microsoft.com/office/drawing/2014/main" id="{780457D3-F1D5-D319-D211-84B5A0CFFA23}"/>
              </a:ext>
            </a:extLst>
          </p:cNvPr>
          <p:cNvSpPr txBox="1"/>
          <p:nvPr/>
        </p:nvSpPr>
        <p:spPr>
          <a:xfrm>
            <a:off x="6312045" y="6313589"/>
            <a:ext cx="2862898" cy="369332"/>
          </a:xfrm>
          <a:prstGeom prst="rect">
            <a:avLst/>
          </a:prstGeom>
          <a:noFill/>
        </p:spPr>
        <p:txBody>
          <a:bodyPr wrap="square">
            <a:spAutoFit/>
          </a:bodyPr>
          <a:lstStyle/>
          <a:p>
            <a:r>
              <a:rPr lang="ja-FR" altLang="ja-FR" b="0" i="0" u="none" strike="noStrike" dirty="0">
                <a:solidFill>
                  <a:srgbClr val="000000"/>
                </a:solidFill>
                <a:effectLst/>
                <a:latin typeface="Arial" panose="020B0604020202020204" pitchFamily="34" charset="0"/>
              </a:rPr>
              <a:t>Kageyama et al. (2026)</a:t>
            </a:r>
            <a:endParaRPr lang="ja-FR" altLang="en-US" sz="1200" dirty="0"/>
          </a:p>
        </p:txBody>
      </p:sp>
      <p:sp>
        <p:nvSpPr>
          <p:cNvPr id="48" name="テキスト ボックス 47">
            <a:extLst>
              <a:ext uri="{FF2B5EF4-FFF2-40B4-BE49-F238E27FC236}">
                <a16:creationId xmlns:a16="http://schemas.microsoft.com/office/drawing/2014/main" id="{06F980E1-1E50-FD3A-2297-150D7452530B}"/>
              </a:ext>
            </a:extLst>
          </p:cNvPr>
          <p:cNvSpPr txBox="1"/>
          <p:nvPr/>
        </p:nvSpPr>
        <p:spPr>
          <a:xfrm>
            <a:off x="4916853" y="4988757"/>
            <a:ext cx="4034936" cy="1261884"/>
          </a:xfrm>
          <a:prstGeom prst="rect">
            <a:avLst/>
          </a:prstGeom>
          <a:solidFill>
            <a:schemeClr val="bg1"/>
          </a:solidFill>
        </p:spPr>
        <p:txBody>
          <a:bodyPr wrap="square">
            <a:spAutoFit/>
          </a:bodyPr>
          <a:lstStyle/>
          <a:p>
            <a:r>
              <a:rPr lang="en-US" altLang="ja-FR" sz="2000" b="1" dirty="0"/>
              <a:t>Build an inhouse-model of EAGLE and MONSTER:</a:t>
            </a:r>
          </a:p>
          <a:p>
            <a:r>
              <a:rPr lang="id-ID" altLang="ja-FR" dirty="0"/>
              <a:t>with </a:t>
            </a:r>
            <a:r>
              <a:rPr lang="id-ID" altLang="ja-FR" dirty="0" err="1"/>
              <a:t>improved</a:t>
            </a:r>
            <a:r>
              <a:rPr lang="id-ID" altLang="ja-FR" dirty="0"/>
              <a:t> thermal </a:t>
            </a:r>
            <a:r>
              <a:rPr lang="id-ID" altLang="ja-FR" dirty="0" err="1"/>
              <a:t>design</a:t>
            </a:r>
            <a:r>
              <a:rPr lang="id-ID" altLang="ja-FR" dirty="0"/>
              <a:t>, thermal </a:t>
            </a:r>
            <a:r>
              <a:rPr lang="id-ID" altLang="ja-FR" dirty="0" err="1"/>
              <a:t>feasibility</a:t>
            </a:r>
            <a:r>
              <a:rPr lang="id-ID" altLang="ja-FR" dirty="0"/>
              <a:t> has </a:t>
            </a:r>
            <a:r>
              <a:rPr lang="id-ID" altLang="ja-FR" dirty="0" err="1"/>
              <a:t>been</a:t>
            </a:r>
            <a:r>
              <a:rPr lang="id-ID" altLang="ja-FR" dirty="0"/>
              <a:t> </a:t>
            </a:r>
            <a:r>
              <a:rPr lang="id-ID" altLang="ja-FR" dirty="0" err="1"/>
              <a:t>confirmed</a:t>
            </a:r>
            <a:r>
              <a:rPr lang="id-ID" altLang="ja-FR" dirty="0"/>
              <a:t>.</a:t>
            </a:r>
            <a:endParaRPr lang="ja-FR" altLang="ja-FR" dirty="0"/>
          </a:p>
        </p:txBody>
      </p:sp>
      <p:sp>
        <p:nvSpPr>
          <p:cNvPr id="50" name="テキスト ボックス 49">
            <a:extLst>
              <a:ext uri="{FF2B5EF4-FFF2-40B4-BE49-F238E27FC236}">
                <a16:creationId xmlns:a16="http://schemas.microsoft.com/office/drawing/2014/main" id="{2AEFEF55-95CD-03DA-9EEA-9CD09D10D6DB}"/>
              </a:ext>
            </a:extLst>
          </p:cNvPr>
          <p:cNvSpPr txBox="1"/>
          <p:nvPr/>
        </p:nvSpPr>
        <p:spPr>
          <a:xfrm>
            <a:off x="5213166" y="3637781"/>
            <a:ext cx="2627815" cy="400110"/>
          </a:xfrm>
          <a:prstGeom prst="rect">
            <a:avLst/>
          </a:prstGeom>
          <a:noFill/>
        </p:spPr>
        <p:txBody>
          <a:bodyPr wrap="square">
            <a:spAutoFit/>
          </a:bodyPr>
          <a:lstStyle/>
          <a:p>
            <a:r>
              <a:rPr lang="ja-FR" altLang="ja-FR" sz="2000" b="0" i="0" u="none" strike="noStrike" dirty="0">
                <a:solidFill>
                  <a:srgbClr val="000000"/>
                </a:solidFill>
                <a:effectLst/>
                <a:latin typeface="Arial" panose="020B0604020202020204" pitchFamily="34" charset="0"/>
              </a:rPr>
              <a:t>Niinuma et al. (2026)</a:t>
            </a:r>
            <a:endParaRPr lang="ja-FR" altLang="en-US" sz="1400" dirty="0"/>
          </a:p>
        </p:txBody>
      </p:sp>
      <p:sp>
        <p:nvSpPr>
          <p:cNvPr id="53" name="スライド番号プレースホルダー 52">
            <a:extLst>
              <a:ext uri="{FF2B5EF4-FFF2-40B4-BE49-F238E27FC236}">
                <a16:creationId xmlns:a16="http://schemas.microsoft.com/office/drawing/2014/main" id="{F2E269C5-9B56-9158-BF5C-6254ECDFEC33}"/>
              </a:ext>
            </a:extLst>
          </p:cNvPr>
          <p:cNvSpPr>
            <a:spLocks noGrp="1"/>
          </p:cNvSpPr>
          <p:nvPr>
            <p:ph type="sldNum" idx="12"/>
          </p:nvPr>
        </p:nvSpPr>
        <p:spPr/>
        <p:txBody>
          <a:bodyPr/>
          <a:lstStyle/>
          <a:p>
            <a:fld id="{FC2FC132-48E3-EF4C-881B-428E46D600FB}" type="slidenum">
              <a:rPr lang="en-US" altLang="ja-FR" smtClean="0"/>
              <a:t>27</a:t>
            </a:fld>
            <a:endParaRPr lang="ja-FR" altLang="en-US" dirty="0"/>
          </a:p>
        </p:txBody>
      </p:sp>
    </p:spTree>
    <p:extLst>
      <p:ext uri="{BB962C8B-B14F-4D97-AF65-F5344CB8AC3E}">
        <p14:creationId xmlns:p14="http://schemas.microsoft.com/office/powerpoint/2010/main" val="4052971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AFFC2-81C0-97B3-39C3-FFF5BF99A408}"/>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B18139D8-D430-8125-7A69-791933E7998C}"/>
              </a:ext>
            </a:extLst>
          </p:cNvPr>
          <p:cNvSpPr>
            <a:spLocks noGrp="1"/>
          </p:cNvSpPr>
          <p:nvPr>
            <p:ph type="title"/>
          </p:nvPr>
        </p:nvSpPr>
        <p:spPr>
          <a:xfrm>
            <a:off x="0" y="0"/>
            <a:ext cx="11277600" cy="647700"/>
          </a:xfrm>
        </p:spPr>
        <p:txBody>
          <a:bodyPr anchor="ctr">
            <a:normAutofit/>
          </a:bodyPr>
          <a:lstStyle/>
          <a:p>
            <a:pPr>
              <a:defRPr sz="2250" b="0">
                <a:solidFill>
                  <a:srgbClr val="111820"/>
                </a:solidFill>
              </a:defRPr>
            </a:pPr>
            <a:r>
              <a:rPr lang="en-US" sz="3600" b="1" dirty="0">
                <a:solidFill>
                  <a:srgbClr val="0B2A3B"/>
                </a:solidFill>
                <a:latin typeface="Bell MT" panose="02020503060305020303" pitchFamily="18" charset="0"/>
              </a:rPr>
              <a:t>key technology:</a:t>
            </a:r>
            <a:r>
              <a:rPr lang="en-US" altLang="ja-FR" sz="3600" b="1" dirty="0">
                <a:solidFill>
                  <a:srgbClr val="0B2A3B"/>
                </a:solidFill>
                <a:latin typeface="Bell MT" panose="02020503060305020303" pitchFamily="18" charset="0"/>
              </a:rPr>
              <a:t> MONSTER</a:t>
            </a:r>
            <a:endParaRPr sz="3600" b="1" dirty="0">
              <a:solidFill>
                <a:srgbClr val="0B2A3B"/>
              </a:solidFill>
              <a:latin typeface="Bell MT" panose="02020503060305020303" pitchFamily="18" charset="0"/>
            </a:endParaRPr>
          </a:p>
        </p:txBody>
      </p:sp>
      <p:sp>
        <p:nvSpPr>
          <p:cNvPr id="6" name="正方形/長方形 5">
            <a:extLst>
              <a:ext uri="{FF2B5EF4-FFF2-40B4-BE49-F238E27FC236}">
                <a16:creationId xmlns:a16="http://schemas.microsoft.com/office/drawing/2014/main" id="{EF48BFDE-786C-AA11-573A-B93572CD375B}"/>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nvGrpSpPr>
          <p:cNvPr id="22" name="グループ化 21">
            <a:extLst>
              <a:ext uri="{FF2B5EF4-FFF2-40B4-BE49-F238E27FC236}">
                <a16:creationId xmlns:a16="http://schemas.microsoft.com/office/drawing/2014/main" id="{2AF69496-06CA-4704-F3A2-3896FCA8807C}"/>
              </a:ext>
            </a:extLst>
          </p:cNvPr>
          <p:cNvGrpSpPr/>
          <p:nvPr/>
        </p:nvGrpSpPr>
        <p:grpSpPr>
          <a:xfrm>
            <a:off x="6568165" y="2099913"/>
            <a:ext cx="5623835" cy="2746979"/>
            <a:chOff x="5528364" y="3725962"/>
            <a:chExt cx="5623835" cy="2746979"/>
          </a:xfrm>
        </p:grpSpPr>
        <p:grpSp>
          <p:nvGrpSpPr>
            <p:cNvPr id="20" name="グループ化 19">
              <a:extLst>
                <a:ext uri="{FF2B5EF4-FFF2-40B4-BE49-F238E27FC236}">
                  <a16:creationId xmlns:a16="http://schemas.microsoft.com/office/drawing/2014/main" id="{3D86A5FB-37FB-3CF0-6659-90DD687A8563}"/>
                </a:ext>
              </a:extLst>
            </p:cNvPr>
            <p:cNvGrpSpPr/>
            <p:nvPr/>
          </p:nvGrpSpPr>
          <p:grpSpPr>
            <a:xfrm>
              <a:off x="5528364" y="3725962"/>
              <a:ext cx="5623835" cy="2746979"/>
              <a:chOff x="5954936" y="4103464"/>
              <a:chExt cx="5623835" cy="2746979"/>
            </a:xfrm>
          </p:grpSpPr>
          <p:pic>
            <p:nvPicPr>
              <p:cNvPr id="14" name="図 13">
                <a:extLst>
                  <a:ext uri="{FF2B5EF4-FFF2-40B4-BE49-F238E27FC236}">
                    <a16:creationId xmlns:a16="http://schemas.microsoft.com/office/drawing/2014/main" id="{F7095F06-5CCB-6BF7-2292-B28DCF9D9444}"/>
                  </a:ext>
                </a:extLst>
              </p:cNvPr>
              <p:cNvPicPr>
                <a:picLocks noChangeAspect="1"/>
              </p:cNvPicPr>
              <p:nvPr/>
            </p:nvPicPr>
            <p:blipFill>
              <a:blip r:embed="rId3"/>
              <a:stretch>
                <a:fillRect/>
              </a:stretch>
            </p:blipFill>
            <p:spPr>
              <a:xfrm>
                <a:off x="6232071" y="4284323"/>
                <a:ext cx="5346700" cy="2311400"/>
              </a:xfrm>
              <a:prstGeom prst="rect">
                <a:avLst/>
              </a:prstGeom>
            </p:spPr>
          </p:pic>
          <p:sp>
            <p:nvSpPr>
              <p:cNvPr id="19" name="正方形/長方形 18">
                <a:extLst>
                  <a:ext uri="{FF2B5EF4-FFF2-40B4-BE49-F238E27FC236}">
                    <a16:creationId xmlns:a16="http://schemas.microsoft.com/office/drawing/2014/main" id="{C6777B91-6D6C-8361-C334-E8E22654BE56}"/>
                  </a:ext>
                </a:extLst>
              </p:cNvPr>
              <p:cNvSpPr/>
              <p:nvPr/>
            </p:nvSpPr>
            <p:spPr>
              <a:xfrm>
                <a:off x="5954936" y="4103464"/>
                <a:ext cx="284692" cy="27469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21" name="正方形/長方形 20">
              <a:extLst>
                <a:ext uri="{FF2B5EF4-FFF2-40B4-BE49-F238E27FC236}">
                  <a16:creationId xmlns:a16="http://schemas.microsoft.com/office/drawing/2014/main" id="{9E16AD7D-1A72-B50D-E68F-DCE962AE6B1D}"/>
                </a:ext>
              </a:extLst>
            </p:cNvPr>
            <p:cNvSpPr/>
            <p:nvPr/>
          </p:nvSpPr>
          <p:spPr>
            <a:xfrm rot="16200000">
              <a:off x="8468254" y="4935568"/>
              <a:ext cx="284692" cy="27469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pic>
        <p:nvPicPr>
          <p:cNvPr id="23" name="図 22">
            <a:extLst>
              <a:ext uri="{FF2B5EF4-FFF2-40B4-BE49-F238E27FC236}">
                <a16:creationId xmlns:a16="http://schemas.microsoft.com/office/drawing/2014/main" id="{DDE45984-6CE7-6064-BDDC-75C60E1EE727}"/>
              </a:ext>
            </a:extLst>
          </p:cNvPr>
          <p:cNvPicPr>
            <a:picLocks noChangeAspect="1"/>
          </p:cNvPicPr>
          <p:nvPr/>
        </p:nvPicPr>
        <p:blipFill>
          <a:blip r:embed="rId4"/>
          <a:stretch>
            <a:fillRect/>
          </a:stretch>
        </p:blipFill>
        <p:spPr>
          <a:xfrm>
            <a:off x="2631079" y="1681610"/>
            <a:ext cx="1660284" cy="1791792"/>
          </a:xfrm>
          <a:prstGeom prst="rect">
            <a:avLst/>
          </a:prstGeom>
        </p:spPr>
      </p:pic>
      <p:pic>
        <p:nvPicPr>
          <p:cNvPr id="24" name="図 23" descr="屋内, テーブル, 座る, エンジン が含まれている画像&#10;&#10;自動的に生成された説明">
            <a:extLst>
              <a:ext uri="{FF2B5EF4-FFF2-40B4-BE49-F238E27FC236}">
                <a16:creationId xmlns:a16="http://schemas.microsoft.com/office/drawing/2014/main" id="{E02A7146-AFBE-64E7-F663-69AC7EDBD789}"/>
              </a:ext>
            </a:extLst>
          </p:cNvPr>
          <p:cNvPicPr>
            <a:picLocks noChangeAspect="1"/>
          </p:cNvPicPr>
          <p:nvPr/>
        </p:nvPicPr>
        <p:blipFill>
          <a:blip r:embed="rId5"/>
          <a:stretch>
            <a:fillRect/>
          </a:stretch>
        </p:blipFill>
        <p:spPr>
          <a:xfrm>
            <a:off x="414203" y="1992755"/>
            <a:ext cx="2001250" cy="2271260"/>
          </a:xfrm>
          <a:prstGeom prst="rect">
            <a:avLst/>
          </a:prstGeom>
        </p:spPr>
      </p:pic>
      <p:pic>
        <p:nvPicPr>
          <p:cNvPr id="25" name="図 24">
            <a:extLst>
              <a:ext uri="{FF2B5EF4-FFF2-40B4-BE49-F238E27FC236}">
                <a16:creationId xmlns:a16="http://schemas.microsoft.com/office/drawing/2014/main" id="{B78DFAF8-1AF3-795E-8627-71F121C02977}"/>
              </a:ext>
            </a:extLst>
          </p:cNvPr>
          <p:cNvPicPr>
            <a:picLocks noChangeAspect="1"/>
          </p:cNvPicPr>
          <p:nvPr/>
        </p:nvPicPr>
        <p:blipFill>
          <a:blip r:embed="rId6"/>
          <a:stretch>
            <a:fillRect/>
          </a:stretch>
        </p:blipFill>
        <p:spPr>
          <a:xfrm>
            <a:off x="2827773" y="3429000"/>
            <a:ext cx="1295400" cy="952500"/>
          </a:xfrm>
          <a:prstGeom prst="rect">
            <a:avLst/>
          </a:prstGeom>
        </p:spPr>
      </p:pic>
      <p:pic>
        <p:nvPicPr>
          <p:cNvPr id="27" name="図 26">
            <a:extLst>
              <a:ext uri="{FF2B5EF4-FFF2-40B4-BE49-F238E27FC236}">
                <a16:creationId xmlns:a16="http://schemas.microsoft.com/office/drawing/2014/main" id="{EAC1CDAB-4784-27EA-716E-C87CE370CE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1689" y="4581561"/>
            <a:ext cx="3557296" cy="2288803"/>
          </a:xfrm>
          <a:prstGeom prst="rect">
            <a:avLst/>
          </a:prstGeom>
        </p:spPr>
      </p:pic>
      <p:sp>
        <p:nvSpPr>
          <p:cNvPr id="29" name="テキスト ボックス 28">
            <a:extLst>
              <a:ext uri="{FF2B5EF4-FFF2-40B4-BE49-F238E27FC236}">
                <a16:creationId xmlns:a16="http://schemas.microsoft.com/office/drawing/2014/main" id="{DF9C05CE-4D0A-5D74-5FF6-4A73073F5B2D}"/>
              </a:ext>
            </a:extLst>
          </p:cNvPr>
          <p:cNvSpPr txBox="1"/>
          <p:nvPr/>
        </p:nvSpPr>
        <p:spPr>
          <a:xfrm>
            <a:off x="3488915" y="6448482"/>
            <a:ext cx="2481942" cy="400110"/>
          </a:xfrm>
          <a:prstGeom prst="rect">
            <a:avLst/>
          </a:prstGeom>
          <a:noFill/>
        </p:spPr>
        <p:txBody>
          <a:bodyPr wrap="square">
            <a:spAutoFit/>
          </a:bodyPr>
          <a:lstStyle/>
          <a:p>
            <a:pPr rtl="0" fontAlgn="base">
              <a:spcBef>
                <a:spcPts val="1000"/>
              </a:spcBef>
              <a:buFont typeface="Arial" panose="020B0604020202020204" pitchFamily="34" charset="0"/>
              <a:buChar char="•"/>
            </a:pPr>
            <a:r>
              <a:rPr lang="ja-FR" altLang="ja-FR" sz="2000" b="0" i="0" u="none" strike="noStrike" dirty="0">
                <a:solidFill>
                  <a:srgbClr val="000000"/>
                </a:solidFill>
                <a:effectLst/>
                <a:latin typeface="Arial" panose="020B0604020202020204" pitchFamily="34" charset="0"/>
              </a:rPr>
              <a:t>Hori et al. (2026)</a:t>
            </a:r>
          </a:p>
        </p:txBody>
      </p:sp>
      <p:sp>
        <p:nvSpPr>
          <p:cNvPr id="32" name="テキスト ボックス 31">
            <a:extLst>
              <a:ext uri="{FF2B5EF4-FFF2-40B4-BE49-F238E27FC236}">
                <a16:creationId xmlns:a16="http://schemas.microsoft.com/office/drawing/2014/main" id="{E360BE3C-ECAD-7AC9-2A3B-94135C21DD0B}"/>
              </a:ext>
            </a:extLst>
          </p:cNvPr>
          <p:cNvSpPr txBox="1"/>
          <p:nvPr/>
        </p:nvSpPr>
        <p:spPr>
          <a:xfrm>
            <a:off x="304844" y="1346424"/>
            <a:ext cx="4746127" cy="646331"/>
          </a:xfrm>
          <a:prstGeom prst="rect">
            <a:avLst/>
          </a:prstGeom>
          <a:noFill/>
        </p:spPr>
        <p:txBody>
          <a:bodyPr wrap="square">
            <a:spAutoFit/>
          </a:bodyPr>
          <a:lstStyle/>
          <a:p>
            <a:pPr fontAlgn="base"/>
            <a:r>
              <a:rPr lang="id-ID" altLang="ja-FR" b="1" dirty="0"/>
              <a:t>Design and testing of </a:t>
            </a:r>
            <a:r>
              <a:rPr lang="id-ID" altLang="ja-FR" b="1" dirty="0" err="1"/>
              <a:t>holders</a:t>
            </a:r>
            <a:r>
              <a:rPr lang="id-ID" altLang="ja-FR" b="1" dirty="0"/>
              <a:t>, </a:t>
            </a:r>
            <a:r>
              <a:rPr lang="id-ID" altLang="ja-FR" b="1" dirty="0" err="1"/>
              <a:t>selection</a:t>
            </a:r>
            <a:r>
              <a:rPr lang="id-ID" altLang="ja-FR" b="1" dirty="0"/>
              <a:t> of </a:t>
            </a:r>
            <a:r>
              <a:rPr lang="id-ID" altLang="ja-FR" b="1" dirty="0" err="1"/>
              <a:t>adhesives</a:t>
            </a:r>
            <a:endParaRPr lang="id-ID" altLang="ja-FR" b="1" dirty="0"/>
          </a:p>
        </p:txBody>
      </p:sp>
      <p:sp>
        <p:nvSpPr>
          <p:cNvPr id="35" name="テキスト ボックス 34">
            <a:extLst>
              <a:ext uri="{FF2B5EF4-FFF2-40B4-BE49-F238E27FC236}">
                <a16:creationId xmlns:a16="http://schemas.microsoft.com/office/drawing/2014/main" id="{81C79CB0-5B5C-C259-AE9D-BF2DE0913D4A}"/>
              </a:ext>
            </a:extLst>
          </p:cNvPr>
          <p:cNvSpPr txBox="1"/>
          <p:nvPr/>
        </p:nvSpPr>
        <p:spPr>
          <a:xfrm>
            <a:off x="225525" y="884641"/>
            <a:ext cx="2709997" cy="523220"/>
          </a:xfrm>
          <a:prstGeom prst="rect">
            <a:avLst/>
          </a:prstGeom>
          <a:noFill/>
        </p:spPr>
        <p:txBody>
          <a:bodyPr wrap="square" rtlCol="0">
            <a:spAutoFit/>
          </a:bodyPr>
          <a:lstStyle/>
          <a:p>
            <a:r>
              <a:rPr kumimoji="1" lang="en-US" altLang="ja-FR" sz="2800" b="1" dirty="0">
                <a:solidFill>
                  <a:schemeClr val="accent1"/>
                </a:solidFill>
              </a:rPr>
              <a:t>Köster prism</a:t>
            </a:r>
            <a:endParaRPr kumimoji="1" lang="ja-FR" altLang="en-US" sz="2800" b="1" dirty="0">
              <a:solidFill>
                <a:schemeClr val="accent1"/>
              </a:solidFill>
            </a:endParaRPr>
          </a:p>
        </p:txBody>
      </p:sp>
      <p:sp>
        <p:nvSpPr>
          <p:cNvPr id="38" name="テキスト ボックス 37">
            <a:extLst>
              <a:ext uri="{FF2B5EF4-FFF2-40B4-BE49-F238E27FC236}">
                <a16:creationId xmlns:a16="http://schemas.microsoft.com/office/drawing/2014/main" id="{B4A1AE9E-C75C-5E30-495C-07D6577CE553}"/>
              </a:ext>
            </a:extLst>
          </p:cNvPr>
          <p:cNvSpPr txBox="1"/>
          <p:nvPr/>
        </p:nvSpPr>
        <p:spPr>
          <a:xfrm>
            <a:off x="366570" y="4366781"/>
            <a:ext cx="4357830" cy="369332"/>
          </a:xfrm>
          <a:prstGeom prst="rect">
            <a:avLst/>
          </a:prstGeom>
          <a:noFill/>
        </p:spPr>
        <p:txBody>
          <a:bodyPr wrap="square">
            <a:spAutoFit/>
          </a:bodyPr>
          <a:lstStyle/>
          <a:p>
            <a:pPr fontAlgn="base"/>
            <a:r>
              <a:rPr lang="id-ID" altLang="ja-FR" sz="1800" b="1" dirty="0" err="1"/>
              <a:t>Measurement</a:t>
            </a:r>
            <a:r>
              <a:rPr lang="id-ID" altLang="ja-FR" sz="1800" b="1" dirty="0"/>
              <a:t> of spectral </a:t>
            </a:r>
            <a:r>
              <a:rPr lang="id-ID" altLang="ja-FR" sz="1800" b="1" dirty="0" err="1"/>
              <a:t>transmittance</a:t>
            </a:r>
            <a:endParaRPr lang="ja-FR" altLang="ja-FR" sz="1800" b="1" dirty="0"/>
          </a:p>
        </p:txBody>
      </p:sp>
      <p:pic>
        <p:nvPicPr>
          <p:cNvPr id="40" name="図 39">
            <a:extLst>
              <a:ext uri="{FF2B5EF4-FFF2-40B4-BE49-F238E27FC236}">
                <a16:creationId xmlns:a16="http://schemas.microsoft.com/office/drawing/2014/main" id="{84E8C406-E29B-BC24-9A41-EFDC7B7B6F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78589" y="2317803"/>
            <a:ext cx="1533858" cy="1015663"/>
          </a:xfrm>
          <a:prstGeom prst="rect">
            <a:avLst/>
          </a:prstGeom>
        </p:spPr>
      </p:pic>
      <p:sp>
        <p:nvSpPr>
          <p:cNvPr id="41" name="テキスト ボックス 40">
            <a:extLst>
              <a:ext uri="{FF2B5EF4-FFF2-40B4-BE49-F238E27FC236}">
                <a16:creationId xmlns:a16="http://schemas.microsoft.com/office/drawing/2014/main" id="{44D4F7DD-5D22-6BA4-7FCB-B415E9507EFF}"/>
              </a:ext>
            </a:extLst>
          </p:cNvPr>
          <p:cNvSpPr txBox="1"/>
          <p:nvPr/>
        </p:nvSpPr>
        <p:spPr>
          <a:xfrm>
            <a:off x="5970857" y="1176945"/>
            <a:ext cx="6607628" cy="1015663"/>
          </a:xfrm>
          <a:prstGeom prst="rect">
            <a:avLst/>
          </a:prstGeom>
          <a:solidFill>
            <a:schemeClr val="bg1"/>
          </a:solidFill>
        </p:spPr>
        <p:txBody>
          <a:bodyPr wrap="square">
            <a:spAutoFit/>
          </a:bodyPr>
          <a:lstStyle/>
          <a:p>
            <a:r>
              <a:rPr lang="ja-FR" altLang="ja-FR" sz="2000" b="1" dirty="0"/>
              <a:t>A machine-learning-trained decision tree </a:t>
            </a:r>
            <a:br>
              <a:rPr lang="en-US" altLang="ja-FR" sz="2000" b="1" dirty="0"/>
            </a:br>
            <a:r>
              <a:rPr lang="ja-FR" altLang="ja-FR" sz="2000" dirty="0"/>
              <a:t>reduces ~1,000 sources in the MONSTER field to </a:t>
            </a:r>
            <a:endParaRPr lang="en-US" altLang="ja-FR" sz="2000" dirty="0"/>
          </a:p>
          <a:p>
            <a:r>
              <a:rPr lang="en-US" altLang="ja-FR" sz="2000" dirty="0"/>
              <a:t>&lt;</a:t>
            </a:r>
            <a:r>
              <a:rPr lang="ja-FR" altLang="ja-FR" sz="2000" dirty="0"/>
              <a:t> 100 GRB candidates.</a:t>
            </a:r>
          </a:p>
        </p:txBody>
      </p:sp>
      <p:pic>
        <p:nvPicPr>
          <p:cNvPr id="43" name="図 42">
            <a:extLst>
              <a:ext uri="{FF2B5EF4-FFF2-40B4-BE49-F238E27FC236}">
                <a16:creationId xmlns:a16="http://schemas.microsoft.com/office/drawing/2014/main" id="{E9A73DC2-51CC-669C-2CEC-68473AA233A2}"/>
              </a:ext>
            </a:extLst>
          </p:cNvPr>
          <p:cNvPicPr>
            <a:picLocks noChangeAspect="1"/>
          </p:cNvPicPr>
          <p:nvPr/>
        </p:nvPicPr>
        <p:blipFill>
          <a:blip r:embed="rId9"/>
          <a:stretch>
            <a:fillRect/>
          </a:stretch>
        </p:blipFill>
        <p:spPr>
          <a:xfrm>
            <a:off x="8951788" y="4817450"/>
            <a:ext cx="2656157" cy="2007278"/>
          </a:xfrm>
          <a:prstGeom prst="rect">
            <a:avLst/>
          </a:prstGeom>
        </p:spPr>
      </p:pic>
      <p:sp>
        <p:nvSpPr>
          <p:cNvPr id="44" name="テキスト ボックス 43">
            <a:extLst>
              <a:ext uri="{FF2B5EF4-FFF2-40B4-BE49-F238E27FC236}">
                <a16:creationId xmlns:a16="http://schemas.microsoft.com/office/drawing/2014/main" id="{63305E71-1B77-D02F-3069-C383CAC596CB}"/>
              </a:ext>
            </a:extLst>
          </p:cNvPr>
          <p:cNvSpPr txBox="1"/>
          <p:nvPr/>
        </p:nvSpPr>
        <p:spPr>
          <a:xfrm>
            <a:off x="5213166" y="828264"/>
            <a:ext cx="2709997" cy="461665"/>
          </a:xfrm>
          <a:prstGeom prst="rect">
            <a:avLst/>
          </a:prstGeom>
          <a:noFill/>
        </p:spPr>
        <p:txBody>
          <a:bodyPr wrap="square" rtlCol="0">
            <a:spAutoFit/>
          </a:bodyPr>
          <a:lstStyle/>
          <a:p>
            <a:r>
              <a:rPr kumimoji="1" lang="en-US" altLang="ja-FR" sz="2400" b="1" dirty="0">
                <a:solidFill>
                  <a:schemeClr val="accent1"/>
                </a:solidFill>
              </a:rPr>
              <a:t>Data processing</a:t>
            </a:r>
            <a:endParaRPr kumimoji="1" lang="ja-FR" altLang="en-US" sz="2400" b="1" dirty="0">
              <a:solidFill>
                <a:schemeClr val="accent1"/>
              </a:solidFill>
            </a:endParaRPr>
          </a:p>
        </p:txBody>
      </p:sp>
      <p:sp>
        <p:nvSpPr>
          <p:cNvPr id="45" name="テキスト ボックス 44">
            <a:extLst>
              <a:ext uri="{FF2B5EF4-FFF2-40B4-BE49-F238E27FC236}">
                <a16:creationId xmlns:a16="http://schemas.microsoft.com/office/drawing/2014/main" id="{B276E3AB-88F6-14AB-47C6-3582D942C9BD}"/>
              </a:ext>
            </a:extLst>
          </p:cNvPr>
          <p:cNvSpPr txBox="1"/>
          <p:nvPr/>
        </p:nvSpPr>
        <p:spPr>
          <a:xfrm>
            <a:off x="4895260" y="4540662"/>
            <a:ext cx="2709997" cy="461665"/>
          </a:xfrm>
          <a:prstGeom prst="rect">
            <a:avLst/>
          </a:prstGeom>
          <a:noFill/>
        </p:spPr>
        <p:txBody>
          <a:bodyPr wrap="square" rtlCol="0">
            <a:spAutoFit/>
          </a:bodyPr>
          <a:lstStyle/>
          <a:p>
            <a:r>
              <a:rPr kumimoji="1" lang="en-US" altLang="ja-FR" sz="2400" b="1" dirty="0">
                <a:solidFill>
                  <a:schemeClr val="accent1"/>
                </a:solidFill>
              </a:rPr>
              <a:t>Thermal model</a:t>
            </a:r>
            <a:endParaRPr kumimoji="1" lang="ja-FR" altLang="en-US" sz="2400" b="1" dirty="0">
              <a:solidFill>
                <a:schemeClr val="accent1"/>
              </a:solidFill>
            </a:endParaRPr>
          </a:p>
        </p:txBody>
      </p:sp>
      <p:sp>
        <p:nvSpPr>
          <p:cNvPr id="47" name="テキスト ボックス 46">
            <a:extLst>
              <a:ext uri="{FF2B5EF4-FFF2-40B4-BE49-F238E27FC236}">
                <a16:creationId xmlns:a16="http://schemas.microsoft.com/office/drawing/2014/main" id="{000CF3A5-6E91-761A-B09F-D425702AA7C8}"/>
              </a:ext>
            </a:extLst>
          </p:cNvPr>
          <p:cNvSpPr txBox="1"/>
          <p:nvPr/>
        </p:nvSpPr>
        <p:spPr>
          <a:xfrm>
            <a:off x="6312045" y="6313589"/>
            <a:ext cx="2862898" cy="369332"/>
          </a:xfrm>
          <a:prstGeom prst="rect">
            <a:avLst/>
          </a:prstGeom>
          <a:noFill/>
        </p:spPr>
        <p:txBody>
          <a:bodyPr wrap="square">
            <a:spAutoFit/>
          </a:bodyPr>
          <a:lstStyle/>
          <a:p>
            <a:r>
              <a:rPr lang="ja-FR" altLang="ja-FR" b="0" i="0" u="none" strike="noStrike" dirty="0">
                <a:solidFill>
                  <a:srgbClr val="000000"/>
                </a:solidFill>
                <a:effectLst/>
                <a:latin typeface="Arial" panose="020B0604020202020204" pitchFamily="34" charset="0"/>
              </a:rPr>
              <a:t>Kageyama et al. (2026)</a:t>
            </a:r>
            <a:endParaRPr lang="ja-FR" altLang="en-US" sz="1200" dirty="0"/>
          </a:p>
        </p:txBody>
      </p:sp>
      <p:sp>
        <p:nvSpPr>
          <p:cNvPr id="48" name="テキスト ボックス 47">
            <a:extLst>
              <a:ext uri="{FF2B5EF4-FFF2-40B4-BE49-F238E27FC236}">
                <a16:creationId xmlns:a16="http://schemas.microsoft.com/office/drawing/2014/main" id="{C1ACC337-1360-D796-5B6A-5E92C2E98B9E}"/>
              </a:ext>
            </a:extLst>
          </p:cNvPr>
          <p:cNvSpPr txBox="1"/>
          <p:nvPr/>
        </p:nvSpPr>
        <p:spPr>
          <a:xfrm>
            <a:off x="4916853" y="4988757"/>
            <a:ext cx="4034936" cy="1261884"/>
          </a:xfrm>
          <a:prstGeom prst="rect">
            <a:avLst/>
          </a:prstGeom>
          <a:solidFill>
            <a:schemeClr val="bg1"/>
          </a:solidFill>
        </p:spPr>
        <p:txBody>
          <a:bodyPr wrap="square">
            <a:spAutoFit/>
          </a:bodyPr>
          <a:lstStyle/>
          <a:p>
            <a:r>
              <a:rPr lang="en-US" altLang="ja-FR" sz="2000" b="1" dirty="0"/>
              <a:t>Build an inhouse-model of EAGLE and MONSTER:</a:t>
            </a:r>
          </a:p>
          <a:p>
            <a:r>
              <a:rPr lang="id-ID" altLang="ja-FR" dirty="0"/>
              <a:t>with </a:t>
            </a:r>
            <a:r>
              <a:rPr lang="id-ID" altLang="ja-FR" dirty="0" err="1"/>
              <a:t>improved</a:t>
            </a:r>
            <a:r>
              <a:rPr lang="id-ID" altLang="ja-FR" dirty="0"/>
              <a:t> thermal </a:t>
            </a:r>
            <a:r>
              <a:rPr lang="id-ID" altLang="ja-FR" dirty="0" err="1"/>
              <a:t>design</a:t>
            </a:r>
            <a:r>
              <a:rPr lang="id-ID" altLang="ja-FR" dirty="0"/>
              <a:t>, thermal </a:t>
            </a:r>
            <a:r>
              <a:rPr lang="id-ID" altLang="ja-FR" dirty="0" err="1"/>
              <a:t>feasibility</a:t>
            </a:r>
            <a:r>
              <a:rPr lang="id-ID" altLang="ja-FR" dirty="0"/>
              <a:t> has </a:t>
            </a:r>
            <a:r>
              <a:rPr lang="id-ID" altLang="ja-FR" dirty="0" err="1"/>
              <a:t>been</a:t>
            </a:r>
            <a:r>
              <a:rPr lang="id-ID" altLang="ja-FR" dirty="0"/>
              <a:t> </a:t>
            </a:r>
            <a:r>
              <a:rPr lang="id-ID" altLang="ja-FR" dirty="0" err="1"/>
              <a:t>confirmed</a:t>
            </a:r>
            <a:r>
              <a:rPr lang="id-ID" altLang="ja-FR" dirty="0"/>
              <a:t>.</a:t>
            </a:r>
            <a:endParaRPr lang="ja-FR" altLang="ja-FR" dirty="0"/>
          </a:p>
        </p:txBody>
      </p:sp>
      <p:sp>
        <p:nvSpPr>
          <p:cNvPr id="50" name="テキスト ボックス 49">
            <a:extLst>
              <a:ext uri="{FF2B5EF4-FFF2-40B4-BE49-F238E27FC236}">
                <a16:creationId xmlns:a16="http://schemas.microsoft.com/office/drawing/2014/main" id="{D0C6129B-D9BB-5792-1DB7-4ECE08B344B5}"/>
              </a:ext>
            </a:extLst>
          </p:cNvPr>
          <p:cNvSpPr txBox="1"/>
          <p:nvPr/>
        </p:nvSpPr>
        <p:spPr>
          <a:xfrm>
            <a:off x="5213166" y="3637781"/>
            <a:ext cx="2627815" cy="400110"/>
          </a:xfrm>
          <a:prstGeom prst="rect">
            <a:avLst/>
          </a:prstGeom>
          <a:noFill/>
        </p:spPr>
        <p:txBody>
          <a:bodyPr wrap="square">
            <a:spAutoFit/>
          </a:bodyPr>
          <a:lstStyle/>
          <a:p>
            <a:r>
              <a:rPr lang="ja-FR" altLang="ja-FR" sz="2000" b="0" i="0" u="none" strike="noStrike" dirty="0">
                <a:solidFill>
                  <a:srgbClr val="000000"/>
                </a:solidFill>
                <a:effectLst/>
                <a:latin typeface="Arial" panose="020B0604020202020204" pitchFamily="34" charset="0"/>
              </a:rPr>
              <a:t>Niinuma et al. (2026)</a:t>
            </a:r>
            <a:endParaRPr lang="ja-FR" altLang="en-US" sz="1400" dirty="0"/>
          </a:p>
        </p:txBody>
      </p:sp>
      <p:sp>
        <p:nvSpPr>
          <p:cNvPr id="53" name="スライド番号プレースホルダー 52">
            <a:extLst>
              <a:ext uri="{FF2B5EF4-FFF2-40B4-BE49-F238E27FC236}">
                <a16:creationId xmlns:a16="http://schemas.microsoft.com/office/drawing/2014/main" id="{56381292-C664-E22C-6D1C-8C2F3360ABED}"/>
              </a:ext>
            </a:extLst>
          </p:cNvPr>
          <p:cNvSpPr>
            <a:spLocks noGrp="1"/>
          </p:cNvSpPr>
          <p:nvPr>
            <p:ph type="sldNum" idx="12"/>
          </p:nvPr>
        </p:nvSpPr>
        <p:spPr/>
        <p:txBody>
          <a:bodyPr/>
          <a:lstStyle/>
          <a:p>
            <a:fld id="{FC2FC132-48E3-EF4C-881B-428E46D600FB}" type="slidenum">
              <a:rPr lang="en-US" altLang="ja-FR" smtClean="0"/>
              <a:t>28</a:t>
            </a:fld>
            <a:endParaRPr lang="ja-FR" altLang="en-US" dirty="0"/>
          </a:p>
        </p:txBody>
      </p:sp>
      <p:sp>
        <p:nvSpPr>
          <p:cNvPr id="2" name="テキスト ボックス 1">
            <a:extLst>
              <a:ext uri="{FF2B5EF4-FFF2-40B4-BE49-F238E27FC236}">
                <a16:creationId xmlns:a16="http://schemas.microsoft.com/office/drawing/2014/main" id="{51E5EF64-27FC-5F0A-F670-1CDBA396892C}"/>
              </a:ext>
            </a:extLst>
          </p:cNvPr>
          <p:cNvSpPr txBox="1"/>
          <p:nvPr/>
        </p:nvSpPr>
        <p:spPr>
          <a:xfrm>
            <a:off x="1608428" y="5066779"/>
            <a:ext cx="9190201" cy="1200329"/>
          </a:xfrm>
          <a:prstGeom prst="rect">
            <a:avLst/>
          </a:prstGeom>
          <a:solidFill>
            <a:srgbClr val="FFF698"/>
          </a:solidFill>
        </p:spPr>
        <p:txBody>
          <a:bodyPr wrap="square" rtlCol="0">
            <a:spAutoFit/>
          </a:bodyPr>
          <a:lstStyle/>
          <a:p>
            <a:pPr algn="ctr"/>
            <a:r>
              <a:rPr kumimoji="1" lang="en-US" altLang="ja-FR" sz="2400" dirty="0">
                <a:solidFill>
                  <a:srgbClr val="C00000"/>
                </a:solidFill>
              </a:rPr>
              <a:t>We have steady progress in establishing the core technologies, providing solid foundation for the next stage, design for flight model and complete observational work flow.</a:t>
            </a:r>
            <a:endParaRPr kumimoji="1" lang="ja-FR" altLang="en-US" sz="2400" dirty="0">
              <a:solidFill>
                <a:srgbClr val="C00000"/>
              </a:solidFill>
            </a:endParaRPr>
          </a:p>
        </p:txBody>
      </p:sp>
    </p:spTree>
    <p:extLst>
      <p:ext uri="{BB962C8B-B14F-4D97-AF65-F5344CB8AC3E}">
        <p14:creationId xmlns:p14="http://schemas.microsoft.com/office/powerpoint/2010/main" val="3827922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4E686BE9-EA5D-B289-4979-D24B79C26324}"/>
              </a:ext>
            </a:extLst>
          </p:cNvPr>
          <p:cNvSpPr>
            <a:spLocks noGrp="1"/>
          </p:cNvSpPr>
          <p:nvPr>
            <p:ph type="title"/>
          </p:nvPr>
        </p:nvSpPr>
        <p:spPr>
          <a:xfrm>
            <a:off x="0" y="0"/>
            <a:ext cx="11277600" cy="647700"/>
          </a:xfrm>
        </p:spPr>
        <p:txBody>
          <a:bodyPr anchor="ctr">
            <a:normAutofit fontScale="90000"/>
          </a:bodyPr>
          <a:lstStyle/>
          <a:p>
            <a:pPr>
              <a:defRPr sz="2250" b="0">
                <a:solidFill>
                  <a:srgbClr val="111820"/>
                </a:solidFill>
              </a:defRPr>
            </a:pPr>
            <a:r>
              <a:rPr lang="ja-FR" altLang="ja-FR" sz="3200" b="1" dirty="0">
                <a:solidFill>
                  <a:schemeClr val="tx2">
                    <a:lumMod val="90000"/>
                    <a:lumOff val="10000"/>
                  </a:schemeClr>
                </a:solidFill>
                <a:latin typeface="Bell MT" panose="02020503060305020303" pitchFamily="18" charset="0"/>
                <a:cs typeface="Times New Roman" panose="02020603050405020304" pitchFamily="18" charset="0"/>
              </a:rPr>
              <a:t>HiZ-GUNDAM turns soft X-ray triggers into actionable targets</a:t>
            </a:r>
            <a:endParaRPr sz="2400" b="1" dirty="0">
              <a:solidFill>
                <a:schemeClr val="tx2">
                  <a:lumMod val="90000"/>
                  <a:lumOff val="10000"/>
                </a:schemeClr>
              </a:solidFill>
              <a:latin typeface="Bell MT" panose="02020503060305020303" pitchFamily="18" charset="0"/>
              <a:cs typeface="Times New Roman" panose="02020603050405020304" pitchFamily="18" charset="0"/>
            </a:endParaRPr>
          </a:p>
        </p:txBody>
      </p:sp>
      <p:sp>
        <p:nvSpPr>
          <p:cNvPr id="6" name="正方形/長方形 5">
            <a:extLst>
              <a:ext uri="{FF2B5EF4-FFF2-40B4-BE49-F238E27FC236}">
                <a16:creationId xmlns:a16="http://schemas.microsoft.com/office/drawing/2014/main" id="{4DA35C1A-A9C9-9CD5-68E4-9E6F64D318AF}"/>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テキスト ボックス 6">
            <a:extLst>
              <a:ext uri="{FF2B5EF4-FFF2-40B4-BE49-F238E27FC236}">
                <a16:creationId xmlns:a16="http://schemas.microsoft.com/office/drawing/2014/main" id="{E24A521F-5DA4-0FB5-4C9B-228B67524B20}"/>
              </a:ext>
            </a:extLst>
          </p:cNvPr>
          <p:cNvSpPr txBox="1"/>
          <p:nvPr/>
        </p:nvSpPr>
        <p:spPr>
          <a:xfrm>
            <a:off x="370114" y="1034142"/>
            <a:ext cx="10678885" cy="5262979"/>
          </a:xfrm>
          <a:prstGeom prst="rect">
            <a:avLst/>
          </a:prstGeom>
          <a:noFill/>
        </p:spPr>
        <p:txBody>
          <a:bodyPr wrap="square" rtlCol="0">
            <a:spAutoFit/>
          </a:bodyPr>
          <a:lstStyle/>
          <a:p>
            <a:pPr marL="285750" indent="-285750">
              <a:buFont typeface="Arial" panose="020B0604020202020204" pitchFamily="34" charset="0"/>
              <a:buChar char="•"/>
            </a:pPr>
            <a:r>
              <a:rPr lang="ja-FR" altLang="ja-FR" sz="2400" dirty="0"/>
              <a:t>Wide-field focusing in soft X-rays expands discovery to fainter and softer transients and reveals early or extended emission phases.</a:t>
            </a:r>
            <a:endParaRPr lang="en-US" altLang="ja-FR" sz="2400" dirty="0"/>
          </a:p>
          <a:p>
            <a:pPr marL="285750" indent="-285750">
              <a:buFont typeface="Arial" panose="020B0604020202020204" pitchFamily="34" charset="0"/>
              <a:buChar char="•"/>
            </a:pPr>
            <a:endParaRPr lang="en-US" altLang="ja-FR" sz="2400" dirty="0"/>
          </a:p>
          <a:p>
            <a:pPr marL="285750" indent="-285750">
              <a:buFont typeface="Arial" panose="020B0604020202020204" pitchFamily="34" charset="0"/>
              <a:buChar char="•"/>
            </a:pPr>
            <a:r>
              <a:rPr lang="ja-FR" altLang="ja-FR" sz="2400" dirty="0"/>
              <a:t>EAGLE detects and localizes X-ray transients, while MONSTER immediately searches for optical/NIR counterparts and provides early multiband information.</a:t>
            </a:r>
            <a:endParaRPr lang="en-US" altLang="ja-FR" sz="2400" dirty="0"/>
          </a:p>
          <a:p>
            <a:pPr marL="285750" indent="-285750">
              <a:buFont typeface="Arial" panose="020B0604020202020204" pitchFamily="34" charset="0"/>
              <a:buChar char="•"/>
            </a:pPr>
            <a:endParaRPr lang="en-US" altLang="ja-FR" sz="2400" dirty="0"/>
          </a:p>
          <a:p>
            <a:pPr marL="285750" indent="-285750">
              <a:buFont typeface="Arial" panose="020B0604020202020204" pitchFamily="34" charset="0"/>
              <a:buChar char="•"/>
            </a:pPr>
            <a:r>
              <a:rPr lang="ja-FR" altLang="ja-FR" sz="2400" dirty="0"/>
              <a:t>Compact-object mergers and core-collapse supernovae demonstrate the </a:t>
            </a:r>
            <a:r>
              <a:rPr lang="en-US" altLang="ja-FR" sz="2400" dirty="0"/>
              <a:t>workflow</a:t>
            </a:r>
            <a:r>
              <a:rPr lang="ja-FR" altLang="ja-FR" sz="2400" dirty="0"/>
              <a:t> of rapid identification, and follow-up</a:t>
            </a:r>
            <a:r>
              <a:rPr lang="en-US" altLang="ja-FR" sz="2400" dirty="0"/>
              <a:t>.</a:t>
            </a:r>
            <a:br>
              <a:rPr lang="en-US" altLang="ja-FR" sz="2400" dirty="0"/>
            </a:br>
            <a:r>
              <a:rPr lang="en-US" altLang="ja-FR" sz="2400" dirty="0">
                <a:solidFill>
                  <a:srgbClr val="C00000"/>
                </a:solidFill>
              </a:rPr>
              <a:t>Those</a:t>
            </a:r>
            <a:r>
              <a:rPr lang="ja-FR" altLang="ja-FR" sz="2400" dirty="0">
                <a:solidFill>
                  <a:srgbClr val="C00000"/>
                </a:solidFill>
              </a:rPr>
              <a:t> workflow</a:t>
            </a:r>
            <a:r>
              <a:rPr lang="en-US" altLang="ja-FR" sz="2400" dirty="0">
                <a:solidFill>
                  <a:srgbClr val="C00000"/>
                </a:solidFill>
              </a:rPr>
              <a:t>s</a:t>
            </a:r>
            <a:r>
              <a:rPr lang="ja-FR" altLang="ja-FR" sz="2400" dirty="0">
                <a:solidFill>
                  <a:srgbClr val="C00000"/>
                </a:solidFill>
              </a:rPr>
              <a:t> </a:t>
            </a:r>
            <a:r>
              <a:rPr lang="en-US" altLang="ja-FR" sz="2400" dirty="0">
                <a:solidFill>
                  <a:srgbClr val="C00000"/>
                </a:solidFill>
              </a:rPr>
              <a:t>are </a:t>
            </a:r>
            <a:r>
              <a:rPr lang="ja-FR" altLang="ja-FR" sz="2400" dirty="0">
                <a:solidFill>
                  <a:srgbClr val="C00000"/>
                </a:solidFill>
              </a:rPr>
              <a:t>applicable to a broader range of multimessenger transients.</a:t>
            </a:r>
            <a:endParaRPr lang="en-US" altLang="ja-FR" sz="2400" dirty="0">
              <a:solidFill>
                <a:srgbClr val="C00000"/>
              </a:solidFill>
            </a:endParaRPr>
          </a:p>
          <a:p>
            <a:pPr marL="285750" indent="-285750">
              <a:buFont typeface="Arial" panose="020B0604020202020204" pitchFamily="34" charset="0"/>
              <a:buChar char="•"/>
            </a:pPr>
            <a:endParaRPr lang="en-US" altLang="ja-FR" sz="2400" dirty="0"/>
          </a:p>
          <a:p>
            <a:pPr marL="285750" indent="-285750">
              <a:buFont typeface="Arial" panose="020B0604020202020204" pitchFamily="34" charset="0"/>
              <a:buChar char="•"/>
            </a:pPr>
            <a:r>
              <a:rPr lang="ja-FR" altLang="ja-FR" sz="2400" dirty="0"/>
              <a:t>Key technologies for EAGLE and MONSTER are now being developed and validated through </a:t>
            </a:r>
            <a:r>
              <a:rPr lang="en-US" altLang="ja-FR" sz="2400" dirty="0"/>
              <a:t>prototype </a:t>
            </a:r>
            <a:r>
              <a:rPr lang="ja-FR" altLang="ja-FR" sz="2400" dirty="0"/>
              <a:t>model testing.</a:t>
            </a:r>
          </a:p>
        </p:txBody>
      </p:sp>
      <p:sp>
        <p:nvSpPr>
          <p:cNvPr id="8" name="フッター プレースホルダー 7">
            <a:extLst>
              <a:ext uri="{FF2B5EF4-FFF2-40B4-BE49-F238E27FC236}">
                <a16:creationId xmlns:a16="http://schemas.microsoft.com/office/drawing/2014/main" id="{7182FDB5-9B2A-74A9-CF22-46C6D27203C5}"/>
              </a:ext>
            </a:extLst>
          </p:cNvPr>
          <p:cNvSpPr>
            <a:spLocks noGrp="1"/>
          </p:cNvSpPr>
          <p:nvPr>
            <p:ph type="ftr" idx="11"/>
          </p:nvPr>
        </p:nvSpPr>
        <p:spPr/>
        <p:txBody>
          <a:bodyPr/>
          <a:lstStyle/>
          <a:p>
            <a:r>
              <a:rPr lang="id-ID"/>
              <a:t>2028/08/30 TeVPA 2026 @Tendo, Yamagata</a:t>
            </a:r>
            <a:endParaRPr lang="id-ID" dirty="0"/>
          </a:p>
        </p:txBody>
      </p:sp>
      <p:sp>
        <p:nvSpPr>
          <p:cNvPr id="9" name="スライド番号プレースホルダー 8">
            <a:extLst>
              <a:ext uri="{FF2B5EF4-FFF2-40B4-BE49-F238E27FC236}">
                <a16:creationId xmlns:a16="http://schemas.microsoft.com/office/drawing/2014/main" id="{E4D5CEDF-B13B-78A3-0609-86943291FAE4}"/>
              </a:ext>
            </a:extLst>
          </p:cNvPr>
          <p:cNvSpPr>
            <a:spLocks noGrp="1"/>
          </p:cNvSpPr>
          <p:nvPr>
            <p:ph type="sldNum" idx="12"/>
          </p:nvPr>
        </p:nvSpPr>
        <p:spPr/>
        <p:txBody>
          <a:bodyPr/>
          <a:lstStyle/>
          <a:p>
            <a:fld id="{FC2FC132-48E3-EF4C-881B-428E46D600FB}" type="slidenum">
              <a:rPr lang="en-US" altLang="ja-FR" smtClean="0"/>
              <a:t>29</a:t>
            </a:fld>
            <a:endParaRPr lang="ja-FR" altLang="en-US" dirty="0"/>
          </a:p>
        </p:txBody>
      </p:sp>
    </p:spTree>
    <p:extLst>
      <p:ext uri="{BB962C8B-B14F-4D97-AF65-F5344CB8AC3E}">
        <p14:creationId xmlns:p14="http://schemas.microsoft.com/office/powerpoint/2010/main" val="1902973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FC82B-7743-35FF-764D-1B7F41E9A30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FD6673D-8678-7AA1-EA51-EB7AEFA8A927}"/>
              </a:ext>
            </a:extLst>
          </p:cNvPr>
          <p:cNvSpPr>
            <a:spLocks noGrp="1"/>
          </p:cNvSpPr>
          <p:nvPr>
            <p:ph type="title"/>
          </p:nvPr>
        </p:nvSpPr>
        <p:spPr>
          <a:xfrm>
            <a:off x="-1" y="-1"/>
            <a:ext cx="6882714" cy="781051"/>
          </a:xfrm>
          <a:noFill/>
        </p:spPr>
        <p:txBody>
          <a:bodyPr anchor="ctr">
            <a:normAutofit/>
          </a:bodyPr>
          <a:lstStyle/>
          <a:p>
            <a:pPr algn="l">
              <a:defRPr sz="2250" b="0">
                <a:solidFill>
                  <a:srgbClr val="111820"/>
                </a:solidFill>
              </a:defRPr>
            </a:pPr>
            <a:r>
              <a:rPr lang="en-US" sz="4000" b="1" dirty="0">
                <a:solidFill>
                  <a:srgbClr val="0B2A3B"/>
                </a:solidFill>
                <a:latin typeface="Bell MT" panose="02020503060305020303" pitchFamily="18" charset="0"/>
                <a:ea typeface="Apple Color Emoji" pitchFamily="2" charset="0"/>
                <a:cs typeface="Times New Roman" panose="02020603050405020304" pitchFamily="18" charset="0"/>
              </a:rPr>
              <a:t> </a:t>
            </a:r>
            <a:r>
              <a:rPr sz="4000" b="1" dirty="0">
                <a:solidFill>
                  <a:srgbClr val="0B2A3B"/>
                </a:solidFill>
                <a:latin typeface="Bell MT" panose="02020503060305020303" pitchFamily="18" charset="0"/>
                <a:ea typeface="Apple Color Emoji" pitchFamily="2" charset="0"/>
                <a:cs typeface="Times New Roman" panose="02020603050405020304" pitchFamily="18" charset="0"/>
              </a:rPr>
              <a:t>The soft X-ray transient sky</a:t>
            </a:r>
          </a:p>
        </p:txBody>
      </p:sp>
      <p:sp>
        <p:nvSpPr>
          <p:cNvPr id="8" name="正方形/長方形 7">
            <a:extLst>
              <a:ext uri="{FF2B5EF4-FFF2-40B4-BE49-F238E27FC236}">
                <a16:creationId xmlns:a16="http://schemas.microsoft.com/office/drawing/2014/main" id="{BC9D9467-D715-6531-3F94-7B57BC3FE0E2}"/>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9" name="図 8">
            <a:extLst>
              <a:ext uri="{FF2B5EF4-FFF2-40B4-BE49-F238E27FC236}">
                <a16:creationId xmlns:a16="http://schemas.microsoft.com/office/drawing/2014/main" id="{C32132C2-6909-B836-D634-2307289A16FA}"/>
              </a:ext>
            </a:extLst>
          </p:cNvPr>
          <p:cNvPicPr>
            <a:picLocks noChangeAspect="1"/>
          </p:cNvPicPr>
          <p:nvPr/>
        </p:nvPicPr>
        <p:blipFill>
          <a:blip r:embed="rId3"/>
          <a:stretch>
            <a:fillRect/>
          </a:stretch>
        </p:blipFill>
        <p:spPr>
          <a:xfrm>
            <a:off x="-24714" y="1655376"/>
            <a:ext cx="2916195" cy="2371692"/>
          </a:xfrm>
          <a:prstGeom prst="rect">
            <a:avLst/>
          </a:prstGeom>
        </p:spPr>
      </p:pic>
      <p:pic>
        <p:nvPicPr>
          <p:cNvPr id="11" name="図 10">
            <a:extLst>
              <a:ext uri="{FF2B5EF4-FFF2-40B4-BE49-F238E27FC236}">
                <a16:creationId xmlns:a16="http://schemas.microsoft.com/office/drawing/2014/main" id="{1E457185-FAEF-6C62-EFBA-A5D9A8E67549}"/>
              </a:ext>
            </a:extLst>
          </p:cNvPr>
          <p:cNvPicPr>
            <a:picLocks noChangeAspect="1"/>
          </p:cNvPicPr>
          <p:nvPr/>
        </p:nvPicPr>
        <p:blipFill>
          <a:blip r:embed="rId4"/>
          <a:stretch>
            <a:fillRect/>
          </a:stretch>
        </p:blipFill>
        <p:spPr>
          <a:xfrm>
            <a:off x="2927437" y="1561320"/>
            <a:ext cx="3743965" cy="2629931"/>
          </a:xfrm>
          <a:prstGeom prst="rect">
            <a:avLst/>
          </a:prstGeom>
        </p:spPr>
      </p:pic>
      <p:sp>
        <p:nvSpPr>
          <p:cNvPr id="13" name="テキスト ボックス 12">
            <a:extLst>
              <a:ext uri="{FF2B5EF4-FFF2-40B4-BE49-F238E27FC236}">
                <a16:creationId xmlns:a16="http://schemas.microsoft.com/office/drawing/2014/main" id="{C3FE543D-FC0E-0D7E-E993-693D41DF6279}"/>
              </a:ext>
            </a:extLst>
          </p:cNvPr>
          <p:cNvSpPr txBox="1"/>
          <p:nvPr/>
        </p:nvSpPr>
        <p:spPr>
          <a:xfrm>
            <a:off x="112322" y="858554"/>
            <a:ext cx="2037753" cy="461665"/>
          </a:xfrm>
          <a:prstGeom prst="rect">
            <a:avLst/>
          </a:prstGeom>
          <a:noFill/>
        </p:spPr>
        <p:txBody>
          <a:bodyPr wrap="square">
            <a:spAutoFit/>
          </a:bodyPr>
          <a:lstStyle/>
          <a:p>
            <a:r>
              <a:rPr lang="ja-FR" altLang="ja-FR" sz="2400" b="1" dirty="0"/>
              <a:t>EP240315a</a:t>
            </a:r>
            <a:endParaRPr lang="ja-FR" altLang="en-US" sz="2400" b="1" dirty="0"/>
          </a:p>
        </p:txBody>
      </p:sp>
      <p:sp>
        <p:nvSpPr>
          <p:cNvPr id="15" name="テキスト ボックス 14">
            <a:extLst>
              <a:ext uri="{FF2B5EF4-FFF2-40B4-BE49-F238E27FC236}">
                <a16:creationId xmlns:a16="http://schemas.microsoft.com/office/drawing/2014/main" id="{EC463EB9-0934-0E84-81DF-C1A86E4A5D15}"/>
              </a:ext>
            </a:extLst>
          </p:cNvPr>
          <p:cNvSpPr txBox="1"/>
          <p:nvPr/>
        </p:nvSpPr>
        <p:spPr>
          <a:xfrm>
            <a:off x="1724890" y="913414"/>
            <a:ext cx="1797312" cy="369332"/>
          </a:xfrm>
          <a:prstGeom prst="rect">
            <a:avLst/>
          </a:prstGeom>
          <a:noFill/>
        </p:spPr>
        <p:txBody>
          <a:bodyPr wrap="square">
            <a:spAutoFit/>
          </a:bodyPr>
          <a:lstStyle/>
          <a:p>
            <a:r>
              <a:rPr lang="ja-FR" altLang="ja-FR" dirty="0"/>
              <a:t>Liu</a:t>
            </a:r>
            <a:r>
              <a:rPr lang="en-US" altLang="ja-FR" dirty="0"/>
              <a:t> et al. 2024</a:t>
            </a:r>
            <a:endParaRPr lang="ja-FR" altLang="en-US" dirty="0"/>
          </a:p>
        </p:txBody>
      </p:sp>
      <p:grpSp>
        <p:nvGrpSpPr>
          <p:cNvPr id="19" name="グループ化 18">
            <a:extLst>
              <a:ext uri="{FF2B5EF4-FFF2-40B4-BE49-F238E27FC236}">
                <a16:creationId xmlns:a16="http://schemas.microsoft.com/office/drawing/2014/main" id="{280A2E17-8C2C-FE74-09AE-80C812D27DA4}"/>
              </a:ext>
            </a:extLst>
          </p:cNvPr>
          <p:cNvGrpSpPr/>
          <p:nvPr/>
        </p:nvGrpSpPr>
        <p:grpSpPr>
          <a:xfrm>
            <a:off x="432790" y="3913393"/>
            <a:ext cx="4381512" cy="3093258"/>
            <a:chOff x="6619249" y="1274487"/>
            <a:chExt cx="3775504" cy="2714663"/>
          </a:xfrm>
        </p:grpSpPr>
        <p:pic>
          <p:nvPicPr>
            <p:cNvPr id="16" name="図 15">
              <a:extLst>
                <a:ext uri="{FF2B5EF4-FFF2-40B4-BE49-F238E27FC236}">
                  <a16:creationId xmlns:a16="http://schemas.microsoft.com/office/drawing/2014/main" id="{069DD770-E788-4690-35A5-F26A7A38894F}"/>
                </a:ext>
              </a:extLst>
            </p:cNvPr>
            <p:cNvPicPr>
              <a:picLocks noChangeAspect="1"/>
            </p:cNvPicPr>
            <p:nvPr/>
          </p:nvPicPr>
          <p:blipFill>
            <a:blip r:embed="rId5"/>
            <a:srcRect t="6245"/>
            <a:stretch>
              <a:fillRect/>
            </a:stretch>
          </p:blipFill>
          <p:spPr>
            <a:xfrm>
              <a:off x="6619249" y="1374215"/>
              <a:ext cx="3775504" cy="2614935"/>
            </a:xfrm>
            <a:prstGeom prst="rect">
              <a:avLst/>
            </a:prstGeom>
          </p:spPr>
        </p:pic>
        <p:sp>
          <p:nvSpPr>
            <p:cNvPr id="18" name="正方形/長方形 17">
              <a:extLst>
                <a:ext uri="{FF2B5EF4-FFF2-40B4-BE49-F238E27FC236}">
                  <a16:creationId xmlns:a16="http://schemas.microsoft.com/office/drawing/2014/main" id="{698391D3-96D2-98F1-4179-5AE4A6854708}"/>
                </a:ext>
              </a:extLst>
            </p:cNvPr>
            <p:cNvSpPr/>
            <p:nvPr/>
          </p:nvSpPr>
          <p:spPr>
            <a:xfrm>
              <a:off x="6635578" y="1274487"/>
              <a:ext cx="380592" cy="40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32" name="テキスト ボックス 31">
            <a:extLst>
              <a:ext uri="{FF2B5EF4-FFF2-40B4-BE49-F238E27FC236}">
                <a16:creationId xmlns:a16="http://schemas.microsoft.com/office/drawing/2014/main" id="{64F581A0-B80D-F19F-ACE7-3D10FA3020E6}"/>
              </a:ext>
            </a:extLst>
          </p:cNvPr>
          <p:cNvSpPr txBox="1"/>
          <p:nvPr/>
        </p:nvSpPr>
        <p:spPr>
          <a:xfrm>
            <a:off x="6847994" y="1252601"/>
            <a:ext cx="4534930" cy="461665"/>
          </a:xfrm>
          <a:prstGeom prst="rect">
            <a:avLst/>
          </a:prstGeom>
          <a:noFill/>
        </p:spPr>
        <p:txBody>
          <a:bodyPr wrap="square">
            <a:spAutoFit/>
          </a:bodyPr>
          <a:lstStyle/>
          <a:p>
            <a:r>
              <a:rPr lang="ja-FR" altLang="ja-FR" sz="2400" b="1" dirty="0">
                <a:solidFill>
                  <a:srgbClr val="C00000"/>
                </a:solidFill>
              </a:rPr>
              <a:t>Wide-field soft-X-ray focusing</a:t>
            </a:r>
          </a:p>
        </p:txBody>
      </p:sp>
      <p:sp>
        <p:nvSpPr>
          <p:cNvPr id="34" name="テキスト ボックス 33">
            <a:extLst>
              <a:ext uri="{FF2B5EF4-FFF2-40B4-BE49-F238E27FC236}">
                <a16:creationId xmlns:a16="http://schemas.microsoft.com/office/drawing/2014/main" id="{FFBA7F43-B0EE-E5A7-58C3-91487468AD5A}"/>
              </a:ext>
            </a:extLst>
          </p:cNvPr>
          <p:cNvSpPr txBox="1"/>
          <p:nvPr/>
        </p:nvSpPr>
        <p:spPr>
          <a:xfrm>
            <a:off x="6872709" y="1737926"/>
            <a:ext cx="5212008" cy="646331"/>
          </a:xfrm>
          <a:prstGeom prst="rect">
            <a:avLst/>
          </a:prstGeom>
          <a:noFill/>
          <a:ln w="12700">
            <a:solidFill>
              <a:srgbClr val="C00000"/>
            </a:solidFill>
          </a:ln>
        </p:spPr>
        <p:txBody>
          <a:bodyPr wrap="square">
            <a:spAutoFit/>
          </a:bodyPr>
          <a:lstStyle/>
          <a:p>
            <a:r>
              <a:rPr lang="ja-FR" altLang="ja-FR" sz="1800" dirty="0"/>
              <a:t>Expands the selection to softer </a:t>
            </a:r>
            <a:r>
              <a:rPr lang="en-US" altLang="ja-FR" dirty="0"/>
              <a:t>&amp;</a:t>
            </a:r>
            <a:r>
              <a:rPr lang="ja-FR" altLang="ja-FR" sz="1800" dirty="0"/>
              <a:t> fainter transients</a:t>
            </a:r>
            <a:br>
              <a:rPr lang="ja-FR" altLang="ja-FR" sz="1800" dirty="0"/>
            </a:br>
            <a:r>
              <a:rPr lang="en-US" altLang="ja-FR" sz="1800" dirty="0"/>
              <a:t>/ </a:t>
            </a:r>
            <a:r>
              <a:rPr lang="ja-FR" altLang="ja-FR" sz="1800" dirty="0"/>
              <a:t>reveals earlier or extended emission phases</a:t>
            </a:r>
          </a:p>
        </p:txBody>
      </p:sp>
      <p:sp>
        <p:nvSpPr>
          <p:cNvPr id="36" name="テキスト ボックス 35">
            <a:extLst>
              <a:ext uri="{FF2B5EF4-FFF2-40B4-BE49-F238E27FC236}">
                <a16:creationId xmlns:a16="http://schemas.microsoft.com/office/drawing/2014/main" id="{C7AE42F3-9498-13FB-78D6-F676D0D744A7}"/>
              </a:ext>
            </a:extLst>
          </p:cNvPr>
          <p:cNvSpPr txBox="1"/>
          <p:nvPr/>
        </p:nvSpPr>
        <p:spPr>
          <a:xfrm>
            <a:off x="1076227" y="4337260"/>
            <a:ext cx="950838" cy="369332"/>
          </a:xfrm>
          <a:prstGeom prst="rect">
            <a:avLst/>
          </a:prstGeom>
          <a:noFill/>
        </p:spPr>
        <p:txBody>
          <a:bodyPr wrap="none" rtlCol="0">
            <a:spAutoFit/>
          </a:bodyPr>
          <a:lstStyle/>
          <a:p>
            <a:r>
              <a:rPr kumimoji="1" lang="en-US" altLang="ja-FR" dirty="0">
                <a:solidFill>
                  <a:srgbClr val="008080"/>
                </a:solidFill>
              </a:rPr>
              <a:t>EP/WXT</a:t>
            </a:r>
            <a:endParaRPr kumimoji="1" lang="ja-FR" altLang="en-US" dirty="0">
              <a:solidFill>
                <a:srgbClr val="008080"/>
              </a:solidFill>
            </a:endParaRPr>
          </a:p>
        </p:txBody>
      </p:sp>
      <p:sp>
        <p:nvSpPr>
          <p:cNvPr id="40" name="テキスト ボックス 39">
            <a:extLst>
              <a:ext uri="{FF2B5EF4-FFF2-40B4-BE49-F238E27FC236}">
                <a16:creationId xmlns:a16="http://schemas.microsoft.com/office/drawing/2014/main" id="{56EF1931-7039-D400-3DAC-754C7CF74CB4}"/>
              </a:ext>
            </a:extLst>
          </p:cNvPr>
          <p:cNvSpPr txBox="1"/>
          <p:nvPr/>
        </p:nvSpPr>
        <p:spPr>
          <a:xfrm>
            <a:off x="2773776" y="4618367"/>
            <a:ext cx="1133644" cy="369332"/>
          </a:xfrm>
          <a:prstGeom prst="rect">
            <a:avLst/>
          </a:prstGeom>
          <a:noFill/>
        </p:spPr>
        <p:txBody>
          <a:bodyPr wrap="none" rtlCol="0">
            <a:spAutoFit/>
          </a:bodyPr>
          <a:lstStyle/>
          <a:p>
            <a:r>
              <a:rPr kumimoji="1" lang="en-US" altLang="ja-FR" dirty="0">
                <a:solidFill>
                  <a:srgbClr val="00147B"/>
                </a:solidFill>
              </a:rPr>
              <a:t>Swift/BAT</a:t>
            </a:r>
            <a:endParaRPr kumimoji="1" lang="ja-FR" altLang="en-US" dirty="0">
              <a:solidFill>
                <a:srgbClr val="00147B"/>
              </a:solidFill>
            </a:endParaRPr>
          </a:p>
        </p:txBody>
      </p:sp>
      <p:sp>
        <p:nvSpPr>
          <p:cNvPr id="41" name="テキスト ボックス 40">
            <a:extLst>
              <a:ext uri="{FF2B5EF4-FFF2-40B4-BE49-F238E27FC236}">
                <a16:creationId xmlns:a16="http://schemas.microsoft.com/office/drawing/2014/main" id="{A7A5C2C1-202F-DA7F-2717-024FB410A0EF}"/>
              </a:ext>
            </a:extLst>
          </p:cNvPr>
          <p:cNvSpPr txBox="1"/>
          <p:nvPr/>
        </p:nvSpPr>
        <p:spPr>
          <a:xfrm>
            <a:off x="3907420" y="4572855"/>
            <a:ext cx="1397242" cy="369332"/>
          </a:xfrm>
          <a:prstGeom prst="rect">
            <a:avLst/>
          </a:prstGeom>
          <a:solidFill>
            <a:schemeClr val="bg1"/>
          </a:solidFill>
        </p:spPr>
        <p:txBody>
          <a:bodyPr wrap="none" rtlCol="0">
            <a:spAutoFit/>
          </a:bodyPr>
          <a:lstStyle/>
          <a:p>
            <a:r>
              <a:rPr kumimoji="1" lang="en-US" altLang="ja-FR" dirty="0">
                <a:solidFill>
                  <a:srgbClr val="7F2E25"/>
                </a:solidFill>
              </a:rPr>
              <a:t>Konus-Wind</a:t>
            </a:r>
            <a:endParaRPr kumimoji="1" lang="ja-FR" altLang="en-US" dirty="0">
              <a:solidFill>
                <a:srgbClr val="7F2E25"/>
              </a:solidFill>
            </a:endParaRPr>
          </a:p>
        </p:txBody>
      </p:sp>
      <p:sp>
        <p:nvSpPr>
          <p:cNvPr id="42" name="テキスト ボックス 41">
            <a:extLst>
              <a:ext uri="{FF2B5EF4-FFF2-40B4-BE49-F238E27FC236}">
                <a16:creationId xmlns:a16="http://schemas.microsoft.com/office/drawing/2014/main" id="{3B908CD6-B528-CF91-DF47-0159658EA34E}"/>
              </a:ext>
            </a:extLst>
          </p:cNvPr>
          <p:cNvSpPr txBox="1"/>
          <p:nvPr/>
        </p:nvSpPr>
        <p:spPr>
          <a:xfrm>
            <a:off x="316090" y="1716842"/>
            <a:ext cx="950838" cy="369332"/>
          </a:xfrm>
          <a:prstGeom prst="rect">
            <a:avLst/>
          </a:prstGeom>
          <a:noFill/>
        </p:spPr>
        <p:txBody>
          <a:bodyPr wrap="none" rtlCol="0">
            <a:spAutoFit/>
          </a:bodyPr>
          <a:lstStyle/>
          <a:p>
            <a:r>
              <a:rPr kumimoji="1" lang="en-US" altLang="ja-FR" dirty="0">
                <a:solidFill>
                  <a:schemeClr val="bg1"/>
                </a:solidFill>
              </a:rPr>
              <a:t>EP/WXT</a:t>
            </a:r>
            <a:endParaRPr kumimoji="1" lang="ja-FR" altLang="en-US" dirty="0">
              <a:solidFill>
                <a:schemeClr val="bg1"/>
              </a:solidFill>
            </a:endParaRPr>
          </a:p>
        </p:txBody>
      </p:sp>
      <p:sp>
        <p:nvSpPr>
          <p:cNvPr id="43" name="テキスト ボックス 42">
            <a:extLst>
              <a:ext uri="{FF2B5EF4-FFF2-40B4-BE49-F238E27FC236}">
                <a16:creationId xmlns:a16="http://schemas.microsoft.com/office/drawing/2014/main" id="{2FA9142D-0545-456C-AA00-37D510E4F66E}"/>
              </a:ext>
            </a:extLst>
          </p:cNvPr>
          <p:cNvSpPr txBox="1"/>
          <p:nvPr/>
        </p:nvSpPr>
        <p:spPr>
          <a:xfrm>
            <a:off x="4612889" y="1855881"/>
            <a:ext cx="950838" cy="369332"/>
          </a:xfrm>
          <a:prstGeom prst="rect">
            <a:avLst/>
          </a:prstGeom>
          <a:noFill/>
        </p:spPr>
        <p:txBody>
          <a:bodyPr wrap="none" rtlCol="0">
            <a:spAutoFit/>
          </a:bodyPr>
          <a:lstStyle/>
          <a:p>
            <a:r>
              <a:rPr kumimoji="1" lang="en-US" altLang="ja-FR" dirty="0"/>
              <a:t>EP/WXT</a:t>
            </a:r>
            <a:endParaRPr kumimoji="1" lang="ja-FR" altLang="en-US" dirty="0"/>
          </a:p>
        </p:txBody>
      </p:sp>
      <p:grpSp>
        <p:nvGrpSpPr>
          <p:cNvPr id="3" name="グループ化 2">
            <a:extLst>
              <a:ext uri="{FF2B5EF4-FFF2-40B4-BE49-F238E27FC236}">
                <a16:creationId xmlns:a16="http://schemas.microsoft.com/office/drawing/2014/main" id="{73064E1B-D8CC-B030-F19E-6A4F9F4B07C1}"/>
              </a:ext>
            </a:extLst>
          </p:cNvPr>
          <p:cNvGrpSpPr/>
          <p:nvPr/>
        </p:nvGrpSpPr>
        <p:grpSpPr>
          <a:xfrm>
            <a:off x="8291442" y="2618695"/>
            <a:ext cx="3466881" cy="4135214"/>
            <a:chOff x="8496355" y="2615090"/>
            <a:chExt cx="3466881" cy="4135214"/>
          </a:xfrm>
        </p:grpSpPr>
        <p:pic>
          <p:nvPicPr>
            <p:cNvPr id="4" name="図 3">
              <a:extLst>
                <a:ext uri="{FF2B5EF4-FFF2-40B4-BE49-F238E27FC236}">
                  <a16:creationId xmlns:a16="http://schemas.microsoft.com/office/drawing/2014/main" id="{86AD404A-07C4-48E3-5199-E22C7E9E8FC7}"/>
                </a:ext>
              </a:extLst>
            </p:cNvPr>
            <p:cNvPicPr>
              <a:picLocks noChangeAspect="1"/>
            </p:cNvPicPr>
            <p:nvPr/>
          </p:nvPicPr>
          <p:blipFill>
            <a:blip r:embed="rId6"/>
            <a:stretch>
              <a:fillRect/>
            </a:stretch>
          </p:blipFill>
          <p:spPr>
            <a:xfrm>
              <a:off x="8496355" y="2625326"/>
              <a:ext cx="3466881" cy="4124978"/>
            </a:xfrm>
            <a:prstGeom prst="rect">
              <a:avLst/>
            </a:prstGeom>
          </p:spPr>
        </p:pic>
        <p:sp>
          <p:nvSpPr>
            <p:cNvPr id="5" name="正方形/長方形 4">
              <a:extLst>
                <a:ext uri="{FF2B5EF4-FFF2-40B4-BE49-F238E27FC236}">
                  <a16:creationId xmlns:a16="http://schemas.microsoft.com/office/drawing/2014/main" id="{A7432D86-0402-7254-3C7F-8CCD671E2135}"/>
                </a:ext>
              </a:extLst>
            </p:cNvPr>
            <p:cNvSpPr/>
            <p:nvPr/>
          </p:nvSpPr>
          <p:spPr>
            <a:xfrm>
              <a:off x="8496355" y="2615090"/>
              <a:ext cx="386042" cy="4147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sp>
        <p:nvSpPr>
          <p:cNvPr id="6" name="テキスト ボックス 5">
            <a:extLst>
              <a:ext uri="{FF2B5EF4-FFF2-40B4-BE49-F238E27FC236}">
                <a16:creationId xmlns:a16="http://schemas.microsoft.com/office/drawing/2014/main" id="{4862E46A-3DB6-B153-F380-F3F6DAA3A969}"/>
              </a:ext>
            </a:extLst>
          </p:cNvPr>
          <p:cNvSpPr txBox="1"/>
          <p:nvPr/>
        </p:nvSpPr>
        <p:spPr>
          <a:xfrm>
            <a:off x="6667796" y="3722369"/>
            <a:ext cx="1754850" cy="461665"/>
          </a:xfrm>
          <a:prstGeom prst="rect">
            <a:avLst/>
          </a:prstGeom>
          <a:noFill/>
        </p:spPr>
        <p:txBody>
          <a:bodyPr wrap="square">
            <a:spAutoFit/>
          </a:bodyPr>
          <a:lstStyle/>
          <a:p>
            <a:r>
              <a:rPr lang="ja-FR" altLang="ja-FR" sz="2400" b="1" dirty="0"/>
              <a:t>EP240414a</a:t>
            </a:r>
            <a:endParaRPr lang="ja-FR" altLang="en-US" sz="2400" b="1" dirty="0"/>
          </a:p>
        </p:txBody>
      </p:sp>
      <p:sp>
        <p:nvSpPr>
          <p:cNvPr id="7" name="テキスト ボックス 6">
            <a:extLst>
              <a:ext uri="{FF2B5EF4-FFF2-40B4-BE49-F238E27FC236}">
                <a16:creationId xmlns:a16="http://schemas.microsoft.com/office/drawing/2014/main" id="{CFE4B5E7-89BB-CDBB-7E28-6E988CB15F3D}"/>
              </a:ext>
            </a:extLst>
          </p:cNvPr>
          <p:cNvSpPr txBox="1"/>
          <p:nvPr/>
        </p:nvSpPr>
        <p:spPr>
          <a:xfrm>
            <a:off x="6438306" y="4137069"/>
            <a:ext cx="1853136" cy="369332"/>
          </a:xfrm>
          <a:prstGeom prst="rect">
            <a:avLst/>
          </a:prstGeom>
          <a:solidFill>
            <a:schemeClr val="bg1"/>
          </a:solidFill>
        </p:spPr>
        <p:txBody>
          <a:bodyPr wrap="none" rtlCol="0">
            <a:spAutoFit/>
          </a:bodyPr>
          <a:lstStyle/>
          <a:p>
            <a:r>
              <a:rPr lang="ja-FR" altLang="ja-FR" dirty="0"/>
              <a:t>Dalen</a:t>
            </a:r>
            <a:r>
              <a:rPr lang="en-US" altLang="ja-FR" dirty="0"/>
              <a:t> et al. 2025</a:t>
            </a:r>
            <a:endParaRPr kumimoji="1" lang="ja-FR" altLang="en-US" dirty="0"/>
          </a:p>
        </p:txBody>
      </p:sp>
      <p:sp>
        <p:nvSpPr>
          <p:cNvPr id="10" name="テキスト ボックス 9">
            <a:extLst>
              <a:ext uri="{FF2B5EF4-FFF2-40B4-BE49-F238E27FC236}">
                <a16:creationId xmlns:a16="http://schemas.microsoft.com/office/drawing/2014/main" id="{01980C91-BA2A-9854-E3F4-DFB75BCE011D}"/>
              </a:ext>
            </a:extLst>
          </p:cNvPr>
          <p:cNvSpPr txBox="1"/>
          <p:nvPr/>
        </p:nvSpPr>
        <p:spPr>
          <a:xfrm>
            <a:off x="1016431" y="5250491"/>
            <a:ext cx="10159137" cy="954107"/>
          </a:xfrm>
          <a:prstGeom prst="rect">
            <a:avLst/>
          </a:prstGeom>
          <a:solidFill>
            <a:srgbClr val="FFFBC1"/>
          </a:solidFill>
        </p:spPr>
        <p:style>
          <a:lnRef idx="1">
            <a:schemeClr val="accent5"/>
          </a:lnRef>
          <a:fillRef idx="2">
            <a:schemeClr val="accent5"/>
          </a:fillRef>
          <a:effectRef idx="1">
            <a:schemeClr val="accent5"/>
          </a:effectRef>
          <a:fontRef idx="minor">
            <a:schemeClr val="dk1"/>
          </a:fontRef>
        </p:style>
        <p:txBody>
          <a:bodyPr wrap="square">
            <a:spAutoFit/>
          </a:bodyPr>
          <a:lstStyle/>
          <a:p>
            <a:pPr algn="ctr">
              <a:defRPr sz="1800" b="1">
                <a:solidFill>
                  <a:srgbClr val="FFFFFF"/>
                </a:solidFill>
              </a:defRPr>
            </a:pPr>
            <a:r>
              <a:rPr lang="id-ID" altLang="ja-FR" sz="2800" b="1" dirty="0">
                <a:solidFill>
                  <a:srgbClr val="C00000"/>
                </a:solidFill>
              </a:rPr>
              <a:t>Wide-field soft X-ray monitoring is becoming an essential discovery channel for multimessenger astronomy.</a:t>
            </a:r>
          </a:p>
        </p:txBody>
      </p:sp>
      <p:sp>
        <p:nvSpPr>
          <p:cNvPr id="12" name="フッター プレースホルダー 11">
            <a:extLst>
              <a:ext uri="{FF2B5EF4-FFF2-40B4-BE49-F238E27FC236}">
                <a16:creationId xmlns:a16="http://schemas.microsoft.com/office/drawing/2014/main" id="{A89F30C5-AEFB-7B46-49A0-BD6657DBD668}"/>
              </a:ext>
            </a:extLst>
          </p:cNvPr>
          <p:cNvSpPr>
            <a:spLocks noGrp="1"/>
          </p:cNvSpPr>
          <p:nvPr>
            <p:ph type="ftr" idx="11"/>
          </p:nvPr>
        </p:nvSpPr>
        <p:spPr/>
        <p:txBody>
          <a:bodyPr/>
          <a:lstStyle/>
          <a:p>
            <a:r>
              <a:rPr lang="id-ID"/>
              <a:t>2028/08/30 TeVPA 2026 @Tendo, Yamagata</a:t>
            </a:r>
            <a:endParaRPr lang="id-ID" dirty="0"/>
          </a:p>
        </p:txBody>
      </p:sp>
      <p:sp>
        <p:nvSpPr>
          <p:cNvPr id="14" name="テキスト ボックス 13">
            <a:extLst>
              <a:ext uri="{FF2B5EF4-FFF2-40B4-BE49-F238E27FC236}">
                <a16:creationId xmlns:a16="http://schemas.microsoft.com/office/drawing/2014/main" id="{7E0A6FB0-A471-2517-3DEE-BAFDEE864A01}"/>
              </a:ext>
            </a:extLst>
          </p:cNvPr>
          <p:cNvSpPr txBox="1"/>
          <p:nvPr/>
        </p:nvSpPr>
        <p:spPr>
          <a:xfrm>
            <a:off x="5391673" y="4558792"/>
            <a:ext cx="3127459" cy="369332"/>
          </a:xfrm>
          <a:prstGeom prst="rect">
            <a:avLst/>
          </a:prstGeom>
          <a:noFill/>
        </p:spPr>
        <p:txBody>
          <a:bodyPr wrap="none" rtlCol="0">
            <a:spAutoFit/>
          </a:bodyPr>
          <a:lstStyle/>
          <a:p>
            <a:r>
              <a:rPr kumimoji="1" lang="en-US" altLang="ja-FR" b="1" dirty="0">
                <a:solidFill>
                  <a:schemeClr val="accent1">
                    <a:lumMod val="75000"/>
                  </a:schemeClr>
                </a:solidFill>
              </a:rPr>
              <a:t>Failed jet before </a:t>
            </a:r>
            <a:r>
              <a:rPr lang="ja-FR" altLang="ja-FR" b="1" dirty="0">
                <a:solidFill>
                  <a:schemeClr val="accent1">
                    <a:lumMod val="75000"/>
                  </a:schemeClr>
                </a:solidFill>
              </a:rPr>
              <a:t>SN 2024gsa</a:t>
            </a:r>
            <a:endParaRPr kumimoji="1" lang="ja-FR" altLang="en-US" b="1" dirty="0">
              <a:solidFill>
                <a:schemeClr val="accent1">
                  <a:lumMod val="75000"/>
                </a:schemeClr>
              </a:solidFill>
            </a:endParaRPr>
          </a:p>
        </p:txBody>
      </p:sp>
      <p:sp>
        <p:nvSpPr>
          <p:cNvPr id="17" name="テキスト ボックス 16">
            <a:extLst>
              <a:ext uri="{FF2B5EF4-FFF2-40B4-BE49-F238E27FC236}">
                <a16:creationId xmlns:a16="http://schemas.microsoft.com/office/drawing/2014/main" id="{2C00FA60-9C20-2BD6-B939-19163FC97926}"/>
              </a:ext>
            </a:extLst>
          </p:cNvPr>
          <p:cNvSpPr txBox="1"/>
          <p:nvPr/>
        </p:nvSpPr>
        <p:spPr>
          <a:xfrm>
            <a:off x="148278" y="1259263"/>
            <a:ext cx="4534929" cy="369332"/>
          </a:xfrm>
          <a:prstGeom prst="rect">
            <a:avLst/>
          </a:prstGeom>
          <a:noFill/>
        </p:spPr>
        <p:txBody>
          <a:bodyPr wrap="square" rtlCol="0">
            <a:spAutoFit/>
          </a:bodyPr>
          <a:lstStyle/>
          <a:p>
            <a:r>
              <a:rPr kumimoji="1" lang="en-US" altLang="ja-FR" b="1" dirty="0">
                <a:solidFill>
                  <a:schemeClr val="accent1">
                    <a:lumMod val="75000"/>
                  </a:schemeClr>
                </a:solidFill>
              </a:rPr>
              <a:t>7 minutes early precursor of </a:t>
            </a:r>
            <a:r>
              <a:rPr lang="ja-FR" altLang="ja-FR" b="1" dirty="0">
                <a:solidFill>
                  <a:schemeClr val="accent1">
                    <a:lumMod val="75000"/>
                  </a:schemeClr>
                </a:solidFill>
              </a:rPr>
              <a:t>GRB 240315C</a:t>
            </a:r>
            <a:endParaRPr kumimoji="1" lang="ja-FR" altLang="en-US" b="1" dirty="0">
              <a:solidFill>
                <a:schemeClr val="accent1">
                  <a:lumMod val="75000"/>
                </a:schemeClr>
              </a:solidFill>
            </a:endParaRPr>
          </a:p>
        </p:txBody>
      </p:sp>
      <p:sp>
        <p:nvSpPr>
          <p:cNvPr id="20" name="スライド番号プレースホルダー 19">
            <a:extLst>
              <a:ext uri="{FF2B5EF4-FFF2-40B4-BE49-F238E27FC236}">
                <a16:creationId xmlns:a16="http://schemas.microsoft.com/office/drawing/2014/main" id="{41E29D94-2980-291F-0B7B-023407FC3852}"/>
              </a:ext>
            </a:extLst>
          </p:cNvPr>
          <p:cNvSpPr>
            <a:spLocks noGrp="1"/>
          </p:cNvSpPr>
          <p:nvPr>
            <p:ph type="sldNum" idx="12"/>
          </p:nvPr>
        </p:nvSpPr>
        <p:spPr/>
        <p:txBody>
          <a:bodyPr/>
          <a:lstStyle/>
          <a:p>
            <a:fld id="{FC2FC132-48E3-EF4C-881B-428E46D600FB}" type="slidenum">
              <a:rPr lang="en-US" altLang="ja-FR" smtClean="0"/>
              <a:t>3</a:t>
            </a:fld>
            <a:endParaRPr lang="ja-FR" altLang="en-US" dirty="0"/>
          </a:p>
        </p:txBody>
      </p:sp>
    </p:spTree>
    <p:extLst>
      <p:ext uri="{BB962C8B-B14F-4D97-AF65-F5344CB8AC3E}">
        <p14:creationId xmlns:p14="http://schemas.microsoft.com/office/powerpoint/2010/main" val="2061622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B57B8-CF6E-022E-3680-25AC7A870738}"/>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52F39480-0EB5-FDB5-CF65-1A5355DEFC27}"/>
              </a:ext>
            </a:extLst>
          </p:cNvPr>
          <p:cNvSpPr>
            <a:spLocks noGrp="1"/>
          </p:cNvSpPr>
          <p:nvPr>
            <p:ph type="title"/>
          </p:nvPr>
        </p:nvSpPr>
        <p:spPr>
          <a:xfrm>
            <a:off x="0" y="0"/>
            <a:ext cx="11277600" cy="647700"/>
          </a:xfrm>
        </p:spPr>
        <p:txBody>
          <a:bodyPr anchor="ctr">
            <a:normAutofit fontScale="90000"/>
          </a:bodyPr>
          <a:lstStyle/>
          <a:p>
            <a:pPr>
              <a:defRPr sz="2250" b="0">
                <a:solidFill>
                  <a:srgbClr val="111820"/>
                </a:solidFill>
              </a:defRPr>
            </a:pPr>
            <a:r>
              <a:rPr lang="ja-FR" altLang="ja-FR" sz="3200" b="1" dirty="0">
                <a:solidFill>
                  <a:schemeClr val="tx2">
                    <a:lumMod val="90000"/>
                    <a:lumOff val="10000"/>
                  </a:schemeClr>
                </a:solidFill>
                <a:latin typeface="Bell MT" panose="02020503060305020303" pitchFamily="18" charset="0"/>
                <a:cs typeface="Times New Roman" panose="02020603050405020304" pitchFamily="18" charset="0"/>
              </a:rPr>
              <a:t>HiZ-GUNDAM turns soft X-ray triggers into actionable targets</a:t>
            </a:r>
            <a:endParaRPr sz="2400" b="1" dirty="0">
              <a:solidFill>
                <a:schemeClr val="tx2">
                  <a:lumMod val="90000"/>
                  <a:lumOff val="10000"/>
                </a:schemeClr>
              </a:solidFill>
              <a:latin typeface="Bell MT" panose="02020503060305020303" pitchFamily="18" charset="0"/>
              <a:cs typeface="Times New Roman" panose="02020603050405020304" pitchFamily="18" charset="0"/>
            </a:endParaRPr>
          </a:p>
        </p:txBody>
      </p:sp>
      <p:sp>
        <p:nvSpPr>
          <p:cNvPr id="6" name="正方形/長方形 5">
            <a:extLst>
              <a:ext uri="{FF2B5EF4-FFF2-40B4-BE49-F238E27FC236}">
                <a16:creationId xmlns:a16="http://schemas.microsoft.com/office/drawing/2014/main" id="{CCCD2F68-A5B1-F12F-C2C0-9DECB8EF215B}"/>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7" name="テキスト ボックス 6">
            <a:extLst>
              <a:ext uri="{FF2B5EF4-FFF2-40B4-BE49-F238E27FC236}">
                <a16:creationId xmlns:a16="http://schemas.microsoft.com/office/drawing/2014/main" id="{FD5C3CE4-5239-6DEA-2278-55F8CE097829}"/>
              </a:ext>
            </a:extLst>
          </p:cNvPr>
          <p:cNvSpPr txBox="1"/>
          <p:nvPr/>
        </p:nvSpPr>
        <p:spPr>
          <a:xfrm>
            <a:off x="370115" y="1034142"/>
            <a:ext cx="10276114" cy="5262979"/>
          </a:xfrm>
          <a:prstGeom prst="rect">
            <a:avLst/>
          </a:prstGeom>
          <a:noFill/>
        </p:spPr>
        <p:txBody>
          <a:bodyPr wrap="square" rtlCol="0">
            <a:spAutoFit/>
          </a:bodyPr>
          <a:lstStyle/>
          <a:p>
            <a:pPr marL="285750" indent="-285750">
              <a:buFont typeface="Arial" panose="020B0604020202020204" pitchFamily="34" charset="0"/>
              <a:buChar char="•"/>
            </a:pPr>
            <a:r>
              <a:rPr lang="ja-FR" altLang="ja-FR" sz="2400" dirty="0"/>
              <a:t>Wide-field focusing in soft X-rays expands discovery to fainter and softer transients and reveals early or extended emission phases.</a:t>
            </a:r>
            <a:endParaRPr lang="en-US" altLang="ja-FR" sz="2400" dirty="0"/>
          </a:p>
          <a:p>
            <a:pPr marL="285750" indent="-285750">
              <a:buFont typeface="Arial" panose="020B0604020202020204" pitchFamily="34" charset="0"/>
              <a:buChar char="•"/>
            </a:pPr>
            <a:endParaRPr lang="en-US" altLang="ja-FR" sz="2400" dirty="0"/>
          </a:p>
          <a:p>
            <a:pPr marL="285750" indent="-285750">
              <a:buFont typeface="Arial" panose="020B0604020202020204" pitchFamily="34" charset="0"/>
              <a:buChar char="•"/>
            </a:pPr>
            <a:r>
              <a:rPr lang="ja-FR" altLang="ja-FR" sz="2400" dirty="0"/>
              <a:t>EAGLE detects and localizes X-ray transients, while MONSTER immediately searches for optical/NIR counterparts and provides early multiband information.</a:t>
            </a:r>
            <a:endParaRPr lang="en-US" altLang="ja-FR" sz="2400" dirty="0"/>
          </a:p>
          <a:p>
            <a:pPr marL="285750" indent="-285750">
              <a:buFont typeface="Arial" panose="020B0604020202020204" pitchFamily="34" charset="0"/>
              <a:buChar char="•"/>
            </a:pPr>
            <a:endParaRPr lang="en-US" altLang="ja-FR" sz="2400" dirty="0"/>
          </a:p>
          <a:p>
            <a:pPr marL="285750" indent="-285750">
              <a:buFont typeface="Arial" panose="020B0604020202020204" pitchFamily="34" charset="0"/>
              <a:buChar char="•"/>
            </a:pPr>
            <a:r>
              <a:rPr lang="ja-FR" altLang="ja-FR" sz="2400" dirty="0"/>
              <a:t>Compact-object mergers and core-collapse supernovae demonstrate the feasibility of rapid identification, alert distribution, and follow-up</a:t>
            </a:r>
            <a:r>
              <a:rPr lang="en-US" altLang="ja-FR" sz="2400" dirty="0"/>
              <a:t>.</a:t>
            </a:r>
            <a:br>
              <a:rPr lang="en-US" altLang="ja-FR" sz="2400" dirty="0"/>
            </a:br>
            <a:r>
              <a:rPr lang="en-US" altLang="ja-FR" sz="2400" dirty="0">
                <a:solidFill>
                  <a:srgbClr val="C00000"/>
                </a:solidFill>
              </a:rPr>
              <a:t>Those</a:t>
            </a:r>
            <a:r>
              <a:rPr lang="ja-FR" altLang="ja-FR" sz="2400" dirty="0">
                <a:solidFill>
                  <a:srgbClr val="C00000"/>
                </a:solidFill>
              </a:rPr>
              <a:t> workflow</a:t>
            </a:r>
            <a:r>
              <a:rPr lang="en-US" altLang="ja-FR" sz="2400" dirty="0">
                <a:solidFill>
                  <a:srgbClr val="C00000"/>
                </a:solidFill>
              </a:rPr>
              <a:t>s</a:t>
            </a:r>
            <a:r>
              <a:rPr lang="ja-FR" altLang="ja-FR" sz="2400" dirty="0">
                <a:solidFill>
                  <a:srgbClr val="C00000"/>
                </a:solidFill>
              </a:rPr>
              <a:t> </a:t>
            </a:r>
            <a:r>
              <a:rPr lang="en-US" altLang="ja-FR" sz="2400" dirty="0">
                <a:solidFill>
                  <a:srgbClr val="C00000"/>
                </a:solidFill>
              </a:rPr>
              <a:t>are </a:t>
            </a:r>
            <a:r>
              <a:rPr lang="ja-FR" altLang="ja-FR" sz="2400" dirty="0">
                <a:solidFill>
                  <a:srgbClr val="C00000"/>
                </a:solidFill>
              </a:rPr>
              <a:t>applicable to a broader range of multimessenger transients.</a:t>
            </a:r>
            <a:endParaRPr lang="en-US" altLang="ja-FR" sz="2400" dirty="0">
              <a:solidFill>
                <a:srgbClr val="C00000"/>
              </a:solidFill>
            </a:endParaRPr>
          </a:p>
          <a:p>
            <a:pPr marL="285750" indent="-285750">
              <a:buFont typeface="Arial" panose="020B0604020202020204" pitchFamily="34" charset="0"/>
              <a:buChar char="•"/>
            </a:pPr>
            <a:endParaRPr lang="en-US" altLang="ja-FR" sz="2400" dirty="0"/>
          </a:p>
          <a:p>
            <a:pPr marL="285750" indent="-285750">
              <a:buFont typeface="Arial" panose="020B0604020202020204" pitchFamily="34" charset="0"/>
              <a:buChar char="•"/>
            </a:pPr>
            <a:r>
              <a:rPr lang="ja-FR" altLang="ja-FR" sz="2400" dirty="0"/>
              <a:t>Key technologies for EAGLE and MONSTER are now being developed and validated through </a:t>
            </a:r>
            <a:r>
              <a:rPr lang="en-US" altLang="ja-FR" sz="2400" dirty="0"/>
              <a:t>prototype </a:t>
            </a:r>
            <a:r>
              <a:rPr lang="ja-FR" altLang="ja-FR" sz="2400" dirty="0"/>
              <a:t>model testing.</a:t>
            </a:r>
          </a:p>
        </p:txBody>
      </p:sp>
      <p:sp>
        <p:nvSpPr>
          <p:cNvPr id="8" name="フッター プレースホルダー 7">
            <a:extLst>
              <a:ext uri="{FF2B5EF4-FFF2-40B4-BE49-F238E27FC236}">
                <a16:creationId xmlns:a16="http://schemas.microsoft.com/office/drawing/2014/main" id="{0610F5FE-E809-8D4B-9E1E-A34E8194CE07}"/>
              </a:ext>
            </a:extLst>
          </p:cNvPr>
          <p:cNvSpPr>
            <a:spLocks noGrp="1"/>
          </p:cNvSpPr>
          <p:nvPr>
            <p:ph type="ftr" idx="11"/>
          </p:nvPr>
        </p:nvSpPr>
        <p:spPr/>
        <p:txBody>
          <a:bodyPr/>
          <a:lstStyle/>
          <a:p>
            <a:r>
              <a:rPr lang="id-ID"/>
              <a:t>2028/08/30 TeVPA 2026 @Tendo, Yamagata</a:t>
            </a:r>
            <a:endParaRPr lang="id-ID" dirty="0"/>
          </a:p>
        </p:txBody>
      </p:sp>
      <p:sp>
        <p:nvSpPr>
          <p:cNvPr id="9" name="スライド番号プレースホルダー 8">
            <a:extLst>
              <a:ext uri="{FF2B5EF4-FFF2-40B4-BE49-F238E27FC236}">
                <a16:creationId xmlns:a16="http://schemas.microsoft.com/office/drawing/2014/main" id="{E3AC0518-6608-76F2-BD20-DA0ED68B03EB}"/>
              </a:ext>
            </a:extLst>
          </p:cNvPr>
          <p:cNvSpPr>
            <a:spLocks noGrp="1"/>
          </p:cNvSpPr>
          <p:nvPr>
            <p:ph type="sldNum" idx="12"/>
          </p:nvPr>
        </p:nvSpPr>
        <p:spPr/>
        <p:txBody>
          <a:bodyPr/>
          <a:lstStyle/>
          <a:p>
            <a:fld id="{FC2FC132-48E3-EF4C-881B-428E46D600FB}" type="slidenum">
              <a:rPr lang="en-US" altLang="ja-FR" smtClean="0"/>
              <a:t>30</a:t>
            </a:fld>
            <a:endParaRPr lang="ja-FR" altLang="en-US" dirty="0"/>
          </a:p>
        </p:txBody>
      </p:sp>
      <p:sp>
        <p:nvSpPr>
          <p:cNvPr id="2" name="テキスト ボックス 1">
            <a:extLst>
              <a:ext uri="{FF2B5EF4-FFF2-40B4-BE49-F238E27FC236}">
                <a16:creationId xmlns:a16="http://schemas.microsoft.com/office/drawing/2014/main" id="{33B69CEF-F75A-4CC2-95B7-999AA8E8F319}"/>
              </a:ext>
            </a:extLst>
          </p:cNvPr>
          <p:cNvSpPr txBox="1"/>
          <p:nvPr/>
        </p:nvSpPr>
        <p:spPr>
          <a:xfrm>
            <a:off x="1426029" y="3812043"/>
            <a:ext cx="9089572" cy="2677656"/>
          </a:xfrm>
          <a:prstGeom prst="rect">
            <a:avLst/>
          </a:prstGeom>
          <a:solidFill>
            <a:srgbClr val="FFF698"/>
          </a:solidFill>
        </p:spPr>
        <p:txBody>
          <a:bodyPr wrap="square" rtlCol="0">
            <a:spAutoFit/>
          </a:bodyPr>
          <a:lstStyle/>
          <a:p>
            <a:pPr algn="ctr"/>
            <a:r>
              <a:rPr kumimoji="1" lang="en-US" altLang="ja-FR" sz="2800" b="1" dirty="0">
                <a:solidFill>
                  <a:srgbClr val="C00000"/>
                </a:solidFill>
              </a:rPr>
              <a:t>HiZ-GUNDAM is now open to MM community,  to make unique science discoveries together.</a:t>
            </a:r>
          </a:p>
          <a:p>
            <a:pPr algn="ctr"/>
            <a:endParaRPr kumimoji="1" lang="en-US" altLang="ja-FR" sz="2800" dirty="0">
              <a:solidFill>
                <a:srgbClr val="C00000"/>
              </a:solidFill>
            </a:endParaRPr>
          </a:p>
          <a:p>
            <a:pPr algn="ctr"/>
            <a:r>
              <a:rPr lang="ja-FR" altLang="ja-FR" sz="2800" dirty="0">
                <a:solidFill>
                  <a:srgbClr val="C00000"/>
                </a:solidFill>
              </a:rPr>
              <a:t>We </a:t>
            </a:r>
            <a:r>
              <a:rPr lang="en-US" altLang="ja-FR" sz="2800" dirty="0">
                <a:solidFill>
                  <a:srgbClr val="C00000"/>
                </a:solidFill>
              </a:rPr>
              <a:t>are waiting for </a:t>
            </a:r>
            <a:r>
              <a:rPr lang="ja-FR" altLang="ja-FR" sz="2800" dirty="0">
                <a:solidFill>
                  <a:srgbClr val="C00000"/>
                </a:solidFill>
              </a:rPr>
              <a:t> specialists </a:t>
            </a:r>
            <a:r>
              <a:rPr lang="en-US" altLang="ja-FR" sz="2800" dirty="0">
                <a:solidFill>
                  <a:srgbClr val="C00000"/>
                </a:solidFill>
              </a:rPr>
              <a:t>from</a:t>
            </a:r>
            <a:r>
              <a:rPr lang="ja-FR" altLang="ja-FR" sz="2800" dirty="0">
                <a:solidFill>
                  <a:srgbClr val="C00000"/>
                </a:solidFill>
              </a:rPr>
              <a:t> a wide range of transient</a:t>
            </a:r>
            <a:r>
              <a:rPr lang="en-US" altLang="ja-FR" sz="2800" dirty="0">
                <a:solidFill>
                  <a:srgbClr val="C00000"/>
                </a:solidFill>
              </a:rPr>
              <a:t>s, </a:t>
            </a:r>
            <a:r>
              <a:rPr lang="ja-FR" altLang="ja-FR" sz="2800" dirty="0">
                <a:solidFill>
                  <a:srgbClr val="C00000"/>
                </a:solidFill>
              </a:rPr>
              <a:t>to develop new science cases and follow-up strategies with us</a:t>
            </a:r>
            <a:r>
              <a:rPr lang="en-US" altLang="ja-FR" sz="2800" dirty="0">
                <a:solidFill>
                  <a:srgbClr val="C00000"/>
                </a:solidFill>
              </a:rPr>
              <a:t>!!</a:t>
            </a:r>
            <a:endParaRPr kumimoji="1" lang="ja-FR" altLang="en-US" sz="2800" dirty="0">
              <a:solidFill>
                <a:srgbClr val="C00000"/>
              </a:solidFill>
            </a:endParaRPr>
          </a:p>
        </p:txBody>
      </p:sp>
    </p:spTree>
    <p:extLst>
      <p:ext uri="{BB962C8B-B14F-4D97-AF65-F5344CB8AC3E}">
        <p14:creationId xmlns:p14="http://schemas.microsoft.com/office/powerpoint/2010/main" val="2439496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C31103-302E-6EA6-E99A-653E1A604D14}"/>
              </a:ext>
            </a:extLst>
          </p:cNvPr>
          <p:cNvSpPr>
            <a:spLocks noGrp="1"/>
          </p:cNvSpPr>
          <p:nvPr>
            <p:ph type="title"/>
          </p:nvPr>
        </p:nvSpPr>
        <p:spPr/>
        <p:txBody>
          <a:bodyPr/>
          <a:lstStyle/>
          <a:p>
            <a:endParaRPr kumimoji="1" lang="ja-FR" altLang="en-US"/>
          </a:p>
        </p:txBody>
      </p:sp>
      <p:sp>
        <p:nvSpPr>
          <p:cNvPr id="3" name="コンテンツ プレースホルダー 2">
            <a:extLst>
              <a:ext uri="{FF2B5EF4-FFF2-40B4-BE49-F238E27FC236}">
                <a16:creationId xmlns:a16="http://schemas.microsoft.com/office/drawing/2014/main" id="{9A6683C7-8ECA-E302-5921-34A17CDFF324}"/>
              </a:ext>
            </a:extLst>
          </p:cNvPr>
          <p:cNvSpPr>
            <a:spLocks noGrp="1"/>
          </p:cNvSpPr>
          <p:nvPr>
            <p:ph idx="1"/>
          </p:nvPr>
        </p:nvSpPr>
        <p:spPr/>
        <p:txBody>
          <a:bodyPr/>
          <a:lstStyle/>
          <a:p>
            <a:endParaRPr kumimoji="1" lang="ja-FR" altLang="en-US"/>
          </a:p>
        </p:txBody>
      </p:sp>
      <p:sp>
        <p:nvSpPr>
          <p:cNvPr id="4" name="フッター プレースホルダー 3">
            <a:extLst>
              <a:ext uri="{FF2B5EF4-FFF2-40B4-BE49-F238E27FC236}">
                <a16:creationId xmlns:a16="http://schemas.microsoft.com/office/drawing/2014/main" id="{140CC036-43A4-9197-9422-CA6C7C85F467}"/>
              </a:ext>
            </a:extLst>
          </p:cNvPr>
          <p:cNvSpPr>
            <a:spLocks noGrp="1"/>
          </p:cNvSpPr>
          <p:nvPr>
            <p:ph type="ftr" idx="11"/>
          </p:nvPr>
        </p:nvSpPr>
        <p:spPr/>
        <p:txBody>
          <a:bodyPr/>
          <a:lstStyle/>
          <a:p>
            <a:r>
              <a:rPr lang="id-ID"/>
              <a:t>2028/08/30 TeVPA 2026 @Tendo, Yamagata</a:t>
            </a:r>
            <a:endParaRPr lang="id-ID" dirty="0"/>
          </a:p>
        </p:txBody>
      </p:sp>
      <p:sp>
        <p:nvSpPr>
          <p:cNvPr id="5" name="スライド番号プレースホルダー 4">
            <a:extLst>
              <a:ext uri="{FF2B5EF4-FFF2-40B4-BE49-F238E27FC236}">
                <a16:creationId xmlns:a16="http://schemas.microsoft.com/office/drawing/2014/main" id="{A94FAFA3-8929-CBFC-F0F3-F2980D1D69E6}"/>
              </a:ext>
            </a:extLst>
          </p:cNvPr>
          <p:cNvSpPr>
            <a:spLocks noGrp="1"/>
          </p:cNvSpPr>
          <p:nvPr>
            <p:ph type="sldNum" idx="12"/>
          </p:nvPr>
        </p:nvSpPr>
        <p:spPr/>
        <p:txBody>
          <a:bodyPr/>
          <a:lstStyle/>
          <a:p>
            <a:fld id="{FC2FC132-48E3-EF4C-881B-428E46D600FB}" type="slidenum">
              <a:rPr lang="en-US" altLang="ja-FR" smtClean="0"/>
              <a:t>31</a:t>
            </a:fld>
            <a:endParaRPr lang="ja-FR" altLang="en-US" dirty="0"/>
          </a:p>
        </p:txBody>
      </p:sp>
    </p:spTree>
    <p:extLst>
      <p:ext uri="{BB962C8B-B14F-4D97-AF65-F5344CB8AC3E}">
        <p14:creationId xmlns:p14="http://schemas.microsoft.com/office/powerpoint/2010/main" val="3004059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337A4E8-6A7B-2B07-0803-2E1202AFDCF8}"/>
              </a:ext>
            </a:extLst>
          </p:cNvPr>
          <p:cNvSpPr txBox="1"/>
          <p:nvPr/>
        </p:nvSpPr>
        <p:spPr>
          <a:xfrm>
            <a:off x="293913" y="845046"/>
            <a:ext cx="11342915" cy="4585871"/>
          </a:xfrm>
          <a:prstGeom prst="rect">
            <a:avLst/>
          </a:prstGeom>
          <a:noFill/>
        </p:spPr>
        <p:txBody>
          <a:bodyPr wrap="square">
            <a:spAutoFit/>
          </a:bodyPr>
          <a:lstStyle/>
          <a:p>
            <a:pPr>
              <a:buNone/>
            </a:pPr>
            <a:r>
              <a:rPr lang="ja-FR" altLang="ja-FR" sz="2800" b="1" dirty="0">
                <a:solidFill>
                  <a:schemeClr val="accent1">
                    <a:lumMod val="75000"/>
                  </a:schemeClr>
                </a:solidFill>
              </a:rPr>
              <a:t>A growing diversity of transient alerts</a:t>
            </a:r>
            <a:endParaRPr lang="en-US" altLang="ja-FR" sz="2800" b="1" dirty="0">
              <a:solidFill>
                <a:schemeClr val="accent1">
                  <a:lumMod val="75000"/>
                </a:schemeClr>
              </a:solidFill>
            </a:endParaRPr>
          </a:p>
          <a:p>
            <a:pPr>
              <a:buNone/>
            </a:pPr>
            <a:endParaRPr lang="ja-FR" altLang="ja-FR" sz="2400" dirty="0"/>
          </a:p>
          <a:p>
            <a:pPr>
              <a:buFont typeface="Arial" panose="020B0604020202020204" pitchFamily="34" charset="0"/>
              <a:buChar char="•"/>
            </a:pPr>
            <a:r>
              <a:rPr lang="ja-FR" altLang="ja-FR" sz="2400" dirty="0">
                <a:solidFill>
                  <a:srgbClr val="C00000"/>
                </a:solidFill>
              </a:rPr>
              <a:t>Future wide-field monitors will detect many different classes of transient sources.</a:t>
            </a:r>
            <a:endParaRPr lang="en-US" altLang="ja-FR" sz="2400" dirty="0">
              <a:solidFill>
                <a:srgbClr val="C00000"/>
              </a:solidFill>
            </a:endParaRPr>
          </a:p>
          <a:p>
            <a:endParaRPr lang="ja-FR" altLang="ja-FR" sz="2400" dirty="0">
              <a:solidFill>
                <a:srgbClr val="C00000"/>
              </a:solidFill>
            </a:endParaRPr>
          </a:p>
          <a:p>
            <a:pPr>
              <a:buFont typeface="Arial" panose="020B0604020202020204" pitchFamily="34" charset="0"/>
              <a:buChar char="•"/>
            </a:pPr>
            <a:r>
              <a:rPr lang="ja-FR" altLang="ja-FR" sz="2400" dirty="0"/>
              <a:t>GRB-focused experts and automated systems may </a:t>
            </a:r>
            <a:r>
              <a:rPr lang="en-US" altLang="ja-FR" sz="2400" dirty="0"/>
              <a:t>have difficulty</a:t>
            </a:r>
            <a:r>
              <a:rPr lang="ja-FR" altLang="ja-FR" sz="2400" dirty="0"/>
              <a:t> to recognize unfamiliar events and rapidly connect them with the appropriate communities.</a:t>
            </a:r>
            <a:endParaRPr lang="en-US" altLang="ja-FR" sz="2400" dirty="0"/>
          </a:p>
          <a:p>
            <a:pPr>
              <a:buFont typeface="Arial" panose="020B0604020202020204" pitchFamily="34" charset="0"/>
              <a:buChar char="•"/>
            </a:pPr>
            <a:endParaRPr lang="ja-FR" altLang="ja-FR" sz="2400" dirty="0"/>
          </a:p>
          <a:p>
            <a:pPr>
              <a:buFont typeface="Arial" panose="020B0604020202020204" pitchFamily="34" charset="0"/>
              <a:buChar char="•"/>
            </a:pPr>
            <a:r>
              <a:rPr lang="ja-FR" altLang="ja-FR" sz="2400" dirty="0"/>
              <a:t>Alerts may be delivered fast enough technically, while </a:t>
            </a:r>
            <a:r>
              <a:rPr lang="ja-FR" altLang="ja-FR" sz="2400" dirty="0">
                <a:solidFill>
                  <a:srgbClr val="C00000"/>
                </a:solidFill>
              </a:rPr>
              <a:t>delays in classification and decision-making</a:t>
            </a:r>
            <a:r>
              <a:rPr lang="ja-FR" altLang="ja-FR" sz="2400" dirty="0"/>
              <a:t> still create gaps in follow-up coverage.</a:t>
            </a:r>
            <a:endParaRPr lang="en-US" altLang="ja-FR" sz="2400" dirty="0"/>
          </a:p>
          <a:p>
            <a:pPr>
              <a:buFont typeface="Arial" panose="020B0604020202020204" pitchFamily="34" charset="0"/>
              <a:buChar char="•"/>
            </a:pPr>
            <a:endParaRPr lang="ja-FR" altLang="ja-FR" sz="2400" dirty="0"/>
          </a:p>
          <a:p>
            <a:pPr>
              <a:buNone/>
            </a:pPr>
            <a:r>
              <a:rPr lang="ja-FR" altLang="ja-FR" sz="2400" b="1" dirty="0"/>
              <a:t>How can we move rapidly from an X-ray transient trigger to classification and coordinated multimessenger follow-up?</a:t>
            </a:r>
            <a:endParaRPr lang="ja-FR" altLang="ja-FR" sz="2400" dirty="0"/>
          </a:p>
        </p:txBody>
      </p:sp>
      <p:sp>
        <p:nvSpPr>
          <p:cNvPr id="7" name="テキスト ボックス 6">
            <a:extLst>
              <a:ext uri="{FF2B5EF4-FFF2-40B4-BE49-F238E27FC236}">
                <a16:creationId xmlns:a16="http://schemas.microsoft.com/office/drawing/2014/main" id="{A94B3198-C35E-80FB-A427-B247F9119668}"/>
              </a:ext>
            </a:extLst>
          </p:cNvPr>
          <p:cNvSpPr txBox="1"/>
          <p:nvPr/>
        </p:nvSpPr>
        <p:spPr>
          <a:xfrm>
            <a:off x="345451" y="134422"/>
            <a:ext cx="10656828" cy="584775"/>
          </a:xfrm>
          <a:prstGeom prst="rect">
            <a:avLst/>
          </a:prstGeom>
          <a:solidFill>
            <a:schemeClr val="accent1">
              <a:lumMod val="20000"/>
              <a:lumOff val="80000"/>
            </a:schemeClr>
          </a:solidFill>
        </p:spPr>
        <p:txBody>
          <a:bodyPr wrap="none" rtlCol="0">
            <a:spAutoFit/>
          </a:bodyPr>
          <a:lstStyle/>
          <a:p>
            <a:r>
              <a:rPr lang="ja-FR" altLang="ja-FR" sz="3200" b="1" dirty="0"/>
              <a:t>Discussion: From X-ray Trigger to Multimessenger Action</a:t>
            </a:r>
            <a:endParaRPr kumimoji="1" lang="ja-FR" altLang="en-US" sz="3200" b="1" dirty="0"/>
          </a:p>
        </p:txBody>
      </p:sp>
      <p:sp>
        <p:nvSpPr>
          <p:cNvPr id="8" name="フッター プレースホルダー 7">
            <a:extLst>
              <a:ext uri="{FF2B5EF4-FFF2-40B4-BE49-F238E27FC236}">
                <a16:creationId xmlns:a16="http://schemas.microsoft.com/office/drawing/2014/main" id="{B926BD90-1F76-821A-8042-89FC5A4D0C68}"/>
              </a:ext>
            </a:extLst>
          </p:cNvPr>
          <p:cNvSpPr>
            <a:spLocks noGrp="1"/>
          </p:cNvSpPr>
          <p:nvPr>
            <p:ph type="ftr" idx="11"/>
          </p:nvPr>
        </p:nvSpPr>
        <p:spPr/>
        <p:txBody>
          <a:bodyPr/>
          <a:lstStyle/>
          <a:p>
            <a:r>
              <a:rPr lang="id-ID"/>
              <a:t>2028/08/30 TeVPA 2026 @Tendo, Yamagata</a:t>
            </a:r>
            <a:endParaRPr lang="id-ID" dirty="0"/>
          </a:p>
        </p:txBody>
      </p:sp>
      <p:sp>
        <p:nvSpPr>
          <p:cNvPr id="9" name="スライド番号プレースホルダー 8">
            <a:extLst>
              <a:ext uri="{FF2B5EF4-FFF2-40B4-BE49-F238E27FC236}">
                <a16:creationId xmlns:a16="http://schemas.microsoft.com/office/drawing/2014/main" id="{84173F8C-02FE-6E5F-26BE-3A03F07062FE}"/>
              </a:ext>
            </a:extLst>
          </p:cNvPr>
          <p:cNvSpPr>
            <a:spLocks noGrp="1"/>
          </p:cNvSpPr>
          <p:nvPr>
            <p:ph type="sldNum" idx="12"/>
          </p:nvPr>
        </p:nvSpPr>
        <p:spPr/>
        <p:txBody>
          <a:bodyPr/>
          <a:lstStyle/>
          <a:p>
            <a:fld id="{FC2FC132-48E3-EF4C-881B-428E46D600FB}" type="slidenum">
              <a:rPr lang="en-US" altLang="ja-FR" smtClean="0"/>
              <a:t>32</a:t>
            </a:fld>
            <a:endParaRPr lang="ja-FR" altLang="en-US" dirty="0"/>
          </a:p>
        </p:txBody>
      </p:sp>
    </p:spTree>
    <p:extLst>
      <p:ext uri="{BB962C8B-B14F-4D97-AF65-F5344CB8AC3E}">
        <p14:creationId xmlns:p14="http://schemas.microsoft.com/office/powerpoint/2010/main" val="2103990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88DCBF-F753-A824-EE3D-B51F4BA268EB}"/>
              </a:ext>
            </a:extLst>
          </p:cNvPr>
          <p:cNvSpPr>
            <a:spLocks noGrp="1"/>
          </p:cNvSpPr>
          <p:nvPr>
            <p:ph type="title"/>
          </p:nvPr>
        </p:nvSpPr>
        <p:spPr>
          <a:xfrm>
            <a:off x="457200" y="2873829"/>
            <a:ext cx="11277600" cy="647700"/>
          </a:xfrm>
        </p:spPr>
        <p:txBody>
          <a:bodyPr anchor="ctr">
            <a:noAutofit/>
          </a:bodyPr>
          <a:lstStyle/>
          <a:p>
            <a:pPr algn="l">
              <a:defRPr sz="2250" b="0">
                <a:solidFill>
                  <a:srgbClr val="111820"/>
                </a:solidFill>
              </a:defRPr>
            </a:pPr>
            <a:r>
              <a:rPr sz="4800" b="0" dirty="0">
                <a:solidFill>
                  <a:srgbClr val="111820"/>
                </a:solidFill>
              </a:rPr>
              <a:t>Appendix</a:t>
            </a:r>
            <a:endParaRPr sz="4800" dirty="0"/>
          </a:p>
        </p:txBody>
      </p:sp>
      <p:sp>
        <p:nvSpPr>
          <p:cNvPr id="7" name="フッター プレースホルダー 6">
            <a:extLst>
              <a:ext uri="{FF2B5EF4-FFF2-40B4-BE49-F238E27FC236}">
                <a16:creationId xmlns:a16="http://schemas.microsoft.com/office/drawing/2014/main" id="{9A5E71AF-7169-C92B-21AA-0787CB7CCA82}"/>
              </a:ext>
            </a:extLst>
          </p:cNvPr>
          <p:cNvSpPr>
            <a:spLocks noGrp="1"/>
          </p:cNvSpPr>
          <p:nvPr>
            <p:ph type="ftr" idx="11"/>
          </p:nvPr>
        </p:nvSpPr>
        <p:spPr/>
        <p:txBody>
          <a:bodyPr/>
          <a:lstStyle/>
          <a:p>
            <a:r>
              <a:rPr lang="id-ID"/>
              <a:t>2028/08/30 TeVPA 2026 @Tendo, Yamagata</a:t>
            </a:r>
            <a:endParaRPr lang="id-ID" dirty="0"/>
          </a:p>
        </p:txBody>
      </p:sp>
      <p:sp>
        <p:nvSpPr>
          <p:cNvPr id="8" name="スライド番号プレースホルダー 7">
            <a:extLst>
              <a:ext uri="{FF2B5EF4-FFF2-40B4-BE49-F238E27FC236}">
                <a16:creationId xmlns:a16="http://schemas.microsoft.com/office/drawing/2014/main" id="{0F5AA298-E350-3997-D29C-AE1B330BCD50}"/>
              </a:ext>
            </a:extLst>
          </p:cNvPr>
          <p:cNvSpPr>
            <a:spLocks noGrp="1"/>
          </p:cNvSpPr>
          <p:nvPr>
            <p:ph type="sldNum" idx="12"/>
          </p:nvPr>
        </p:nvSpPr>
        <p:spPr/>
        <p:txBody>
          <a:bodyPr/>
          <a:lstStyle/>
          <a:p>
            <a:fld id="{FC2FC132-48E3-EF4C-881B-428E46D600FB}" type="slidenum">
              <a:rPr lang="en-US" altLang="ja-FR" smtClean="0"/>
              <a:t>33</a:t>
            </a:fld>
            <a:endParaRPr lang="ja-FR" altLang="en-US" dirty="0"/>
          </a:p>
        </p:txBody>
      </p:sp>
    </p:spTree>
    <p:extLst>
      <p:ext uri="{BB962C8B-B14F-4D97-AF65-F5344CB8AC3E}">
        <p14:creationId xmlns:p14="http://schemas.microsoft.com/office/powerpoint/2010/main" val="1401138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C5C0-0DD5-1161-2FAC-FBC768147B84}"/>
            </a:ext>
          </a:extLst>
        </p:cNvPr>
        <p:cNvGrpSpPr/>
        <p:nvPr/>
      </p:nvGrpSpPr>
      <p:grpSpPr>
        <a:xfrm>
          <a:off x="0" y="0"/>
          <a:ext cx="0" cy="0"/>
          <a:chOff x="0" y="0"/>
          <a:chExt cx="0" cy="0"/>
        </a:xfrm>
      </p:grpSpPr>
      <p:cxnSp>
        <p:nvCxnSpPr>
          <p:cNvPr id="3" name="直線コネクタ 2">
            <a:extLst>
              <a:ext uri="{FF2B5EF4-FFF2-40B4-BE49-F238E27FC236}">
                <a16:creationId xmlns:a16="http://schemas.microsoft.com/office/drawing/2014/main" id="{82B67071-D706-1E80-5CF4-46BEAF77CA7F}"/>
              </a:ext>
            </a:extLst>
          </p:cNvPr>
          <p:cNvCxnSpPr/>
          <p:nvPr/>
        </p:nvCxnSpPr>
        <p:spPr>
          <a:xfrm>
            <a:off x="1948544" y="28411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graphicFrame>
        <p:nvGraphicFramePr>
          <p:cNvPr id="38" name="表 37">
            <a:extLst>
              <a:ext uri="{FF2B5EF4-FFF2-40B4-BE49-F238E27FC236}">
                <a16:creationId xmlns:a16="http://schemas.microsoft.com/office/drawing/2014/main" id="{E485F76A-949E-CB75-4457-E70A5B2AC5FE}"/>
              </a:ext>
            </a:extLst>
          </p:cNvPr>
          <p:cNvGraphicFramePr>
            <a:graphicFrameLocks noGrp="1"/>
          </p:cNvGraphicFramePr>
          <p:nvPr>
            <p:extLst>
              <p:ext uri="{D42A27DB-BD31-4B8C-83A1-F6EECF244321}">
                <p14:modId xmlns:p14="http://schemas.microsoft.com/office/powerpoint/2010/main" val="669234145"/>
              </p:ext>
            </p:extLst>
          </p:nvPr>
        </p:nvGraphicFramePr>
        <p:xfrm>
          <a:off x="1993115" y="4717417"/>
          <a:ext cx="2870962" cy="1950720"/>
        </p:xfrm>
        <a:graphic>
          <a:graphicData uri="http://schemas.openxmlformats.org/drawingml/2006/table">
            <a:tbl>
              <a:tblPr>
                <a:tableStyleId>{7DF18680-E054-41AD-8BC1-D1AEF772440D}</a:tableStyleId>
              </a:tblPr>
              <a:tblGrid>
                <a:gridCol w="1905161">
                  <a:extLst>
                    <a:ext uri="{9D8B030D-6E8A-4147-A177-3AD203B41FA5}">
                      <a16:colId xmlns:a16="http://schemas.microsoft.com/office/drawing/2014/main" val="1749777833"/>
                    </a:ext>
                  </a:extLst>
                </a:gridCol>
                <a:gridCol w="965801">
                  <a:extLst>
                    <a:ext uri="{9D8B030D-6E8A-4147-A177-3AD203B41FA5}">
                      <a16:colId xmlns:a16="http://schemas.microsoft.com/office/drawing/2014/main" val="2808393141"/>
                    </a:ext>
                  </a:extLst>
                </a:gridCol>
              </a:tblGrid>
              <a:tr h="0">
                <a:tc>
                  <a:txBody>
                    <a:bodyPr/>
                    <a:lstStyle/>
                    <a:p>
                      <a:pPr algn="ctr">
                        <a:spcAft>
                          <a:spcPts val="0"/>
                        </a:spcAft>
                      </a:pPr>
                      <a:r>
                        <a:rPr lang="en-US" altLang="ja-JP" sz="1600" dirty="0">
                          <a:solidFill>
                            <a:srgbClr val="0432FF"/>
                          </a:solidFill>
                          <a:effectLst/>
                          <a:latin typeface="Times New Roman" panose="02020603050405020304" pitchFamily="18" charset="0"/>
                          <a:ea typeface="ＭＳ 明朝" panose="02020609040205080304" pitchFamily="49" charset="-128"/>
                        </a:rPr>
                        <a:t>X-ray</a:t>
                      </a:r>
                      <a:endParaRPr lang="ja-JP" sz="1600" dirty="0">
                        <a:solidFill>
                          <a:srgbClr val="0432FF"/>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spcAft>
                          <a:spcPts val="0"/>
                        </a:spcAft>
                      </a:pPr>
                      <a:r>
                        <a:rPr lang="en-US" altLang="ja-JP" sz="1600" dirty="0">
                          <a:solidFill>
                            <a:schemeClr val="tx1"/>
                          </a:solidFill>
                          <a:effectLst/>
                          <a:latin typeface="+mn-lt"/>
                          <a:ea typeface="ＭＳ 明朝" panose="02020609040205080304" pitchFamily="49" charset="-128"/>
                        </a:rPr>
                        <a:t>event/</a:t>
                      </a:r>
                      <a:r>
                        <a:rPr lang="en-US" altLang="ja-JP" sz="1600" dirty="0" err="1">
                          <a:solidFill>
                            <a:schemeClr val="tx1"/>
                          </a:solidFill>
                          <a:effectLst/>
                          <a:latin typeface="+mn-lt"/>
                          <a:ea typeface="ＭＳ 明朝" panose="02020609040205080304" pitchFamily="49" charset="-128"/>
                        </a:rPr>
                        <a:t>yr</a:t>
                      </a:r>
                      <a:endParaRPr lang="ja-JP" sz="1600" dirty="0">
                        <a:solidFill>
                          <a:schemeClr val="tx1"/>
                        </a:solidFill>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201926"/>
                  </a:ext>
                </a:extLst>
              </a:tr>
              <a:tr h="109194">
                <a:tc>
                  <a:txBody>
                    <a:bodyPr/>
                    <a:lstStyle/>
                    <a:p>
                      <a:pPr algn="ctr">
                        <a:spcAft>
                          <a:spcPts val="0"/>
                        </a:spcAft>
                      </a:pPr>
                      <a:r>
                        <a:rPr lang="en-US" sz="1600" dirty="0">
                          <a:solidFill>
                            <a:srgbClr val="FF0000"/>
                          </a:solidFill>
                          <a:effectLst/>
                        </a:rPr>
                        <a:t>GRB (6&lt;z&lt;12) best</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altLang="ja-JP" sz="1600" dirty="0">
                          <a:solidFill>
                            <a:srgbClr val="FF0000"/>
                          </a:solidFill>
                          <a:effectLst/>
                          <a:latin typeface="+mn-lt"/>
                          <a:ea typeface="ＭＳ 明朝" panose="02020609040205080304" pitchFamily="49" charset="-128"/>
                        </a:rPr>
                        <a:t>17</a:t>
                      </a:r>
                      <a:endParaRPr lang="ja-JP" sz="2400" dirty="0">
                        <a:solidFill>
                          <a:srgbClr val="FF0000"/>
                        </a:solidFill>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10200919"/>
                  </a:ext>
                </a:extLst>
              </a:tr>
              <a:tr h="109194">
                <a:tc>
                  <a:txBody>
                    <a:bodyPr/>
                    <a:lstStyle/>
                    <a:p>
                      <a:pPr algn="ctr">
                        <a:spcAft>
                          <a:spcPts val="0"/>
                        </a:spcAft>
                      </a:pPr>
                      <a:r>
                        <a:rPr lang="en-US" sz="1600" dirty="0">
                          <a:solidFill>
                            <a:srgbClr val="FF0000"/>
                          </a:solidFill>
                          <a:effectLst/>
                        </a:rPr>
                        <a:t>GW/SGRB prompt</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~5</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16898951"/>
                  </a:ext>
                </a:extLst>
              </a:tr>
              <a:tr h="109194">
                <a:tc>
                  <a:txBody>
                    <a:bodyPr/>
                    <a:lstStyle/>
                    <a:p>
                      <a:pPr algn="ctr">
                        <a:spcAft>
                          <a:spcPts val="0"/>
                        </a:spcAft>
                      </a:pPr>
                      <a:r>
                        <a:rPr lang="en-US" sz="1600" dirty="0">
                          <a:solidFill>
                            <a:srgbClr val="FF0000"/>
                          </a:solidFill>
                          <a:effectLst/>
                        </a:rPr>
                        <a:t>GW/SGRB E.E.</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~5</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7618151"/>
                  </a:ext>
                </a:extLst>
              </a:tr>
              <a:tr h="109194">
                <a:tc>
                  <a:txBody>
                    <a:bodyPr/>
                    <a:lstStyle/>
                    <a:p>
                      <a:pPr algn="ctr">
                        <a:spcAft>
                          <a:spcPts val="0"/>
                        </a:spcAft>
                      </a:pPr>
                      <a:r>
                        <a:rPr lang="en-US" sz="1600" dirty="0">
                          <a:effectLst/>
                        </a:rPr>
                        <a:t>GRB/SGRB</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~464</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2933811"/>
                  </a:ext>
                </a:extLst>
              </a:tr>
              <a:tr h="109194">
                <a:tc>
                  <a:txBody>
                    <a:bodyPr/>
                    <a:lstStyle/>
                    <a:p>
                      <a:pPr algn="ctr">
                        <a:spcAft>
                          <a:spcPts val="0"/>
                        </a:spcAft>
                      </a:pPr>
                      <a:r>
                        <a:rPr lang="en-US" sz="1600" dirty="0">
                          <a:effectLst/>
                        </a:rPr>
                        <a:t>Low-Luminosity GRB</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&gt; 3</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97347461"/>
                  </a:ext>
                </a:extLst>
              </a:tr>
              <a:tr h="109194">
                <a:tc>
                  <a:txBody>
                    <a:bodyPr/>
                    <a:lstStyle/>
                    <a:p>
                      <a:pPr algn="ctr">
                        <a:spcAft>
                          <a:spcPts val="0"/>
                        </a:spcAft>
                      </a:pPr>
                      <a:r>
                        <a:rPr lang="en-US" sz="1600" dirty="0">
                          <a:effectLst/>
                        </a:rPr>
                        <a:t>X-Ray Flash</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600" dirty="0">
                          <a:effectLst/>
                          <a:latin typeface="+mn-lt"/>
                          <a:ea typeface="Apple Color Emoji" pitchFamily="2" charset="0"/>
                        </a:rPr>
                        <a:t>33</a:t>
                      </a:r>
                      <a:endParaRPr lang="ja-JP" sz="2400">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5211572"/>
                  </a:ext>
                </a:extLst>
              </a:tr>
            </a:tbl>
          </a:graphicData>
        </a:graphic>
      </p:graphicFrame>
      <p:graphicFrame>
        <p:nvGraphicFramePr>
          <p:cNvPr id="41" name="表 40">
            <a:extLst>
              <a:ext uri="{FF2B5EF4-FFF2-40B4-BE49-F238E27FC236}">
                <a16:creationId xmlns:a16="http://schemas.microsoft.com/office/drawing/2014/main" id="{B48AAF6F-6C38-1D74-A225-1AD85157DEFE}"/>
              </a:ext>
            </a:extLst>
          </p:cNvPr>
          <p:cNvGraphicFramePr>
            <a:graphicFrameLocks noGrp="1"/>
          </p:cNvGraphicFramePr>
          <p:nvPr>
            <p:extLst>
              <p:ext uri="{D42A27DB-BD31-4B8C-83A1-F6EECF244321}">
                <p14:modId xmlns:p14="http://schemas.microsoft.com/office/powerpoint/2010/main" val="2123892420"/>
              </p:ext>
            </p:extLst>
          </p:nvPr>
        </p:nvGraphicFramePr>
        <p:xfrm>
          <a:off x="4906388" y="4711507"/>
          <a:ext cx="2736304" cy="1737360"/>
        </p:xfrm>
        <a:graphic>
          <a:graphicData uri="http://schemas.openxmlformats.org/drawingml/2006/table">
            <a:tbl>
              <a:tblPr>
                <a:tableStyleId>{7DF18680-E054-41AD-8BC1-D1AEF772440D}</a:tableStyleId>
              </a:tblPr>
              <a:tblGrid>
                <a:gridCol w="1872208">
                  <a:extLst>
                    <a:ext uri="{9D8B030D-6E8A-4147-A177-3AD203B41FA5}">
                      <a16:colId xmlns:a16="http://schemas.microsoft.com/office/drawing/2014/main" val="1749777833"/>
                    </a:ext>
                  </a:extLst>
                </a:gridCol>
                <a:gridCol w="864096">
                  <a:extLst>
                    <a:ext uri="{9D8B030D-6E8A-4147-A177-3AD203B41FA5}">
                      <a16:colId xmlns:a16="http://schemas.microsoft.com/office/drawing/2014/main" val="2808393141"/>
                    </a:ext>
                  </a:extLst>
                </a:gridCol>
              </a:tblGrid>
              <a:tr h="221145">
                <a:tc>
                  <a:txBody>
                    <a:bodyPr/>
                    <a:lstStyle/>
                    <a:p>
                      <a:pPr algn="ctr">
                        <a:spcAft>
                          <a:spcPts val="0"/>
                        </a:spcAft>
                      </a:pPr>
                      <a:r>
                        <a:rPr lang="en-US" altLang="ja-JP" sz="1600" dirty="0">
                          <a:solidFill>
                            <a:srgbClr val="0432FF"/>
                          </a:solidFill>
                          <a:effectLst/>
                          <a:latin typeface="Times New Roman" panose="02020603050405020304" pitchFamily="18" charset="0"/>
                          <a:ea typeface="ＭＳ 明朝" panose="02020609040205080304" pitchFamily="49" charset="-128"/>
                        </a:rPr>
                        <a:t>X-ray</a:t>
                      </a:r>
                      <a:endParaRPr lang="ja-JP" sz="1600" dirty="0">
                        <a:solidFill>
                          <a:srgbClr val="0432FF"/>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spcAft>
                          <a:spcPts val="0"/>
                        </a:spcAft>
                      </a:pPr>
                      <a:r>
                        <a:rPr lang="en-US" altLang="ja-JP" sz="1600" dirty="0">
                          <a:solidFill>
                            <a:schemeClr val="tx1"/>
                          </a:solidFill>
                          <a:effectLst/>
                          <a:latin typeface="+mn-lt"/>
                          <a:ea typeface="ＭＳ 明朝" panose="02020609040205080304" pitchFamily="49" charset="-128"/>
                        </a:rPr>
                        <a:t>event/</a:t>
                      </a:r>
                      <a:r>
                        <a:rPr lang="en-US" altLang="ja-JP" sz="1600" dirty="0" err="1">
                          <a:solidFill>
                            <a:schemeClr val="tx1"/>
                          </a:solidFill>
                          <a:effectLst/>
                          <a:latin typeface="+mn-lt"/>
                          <a:ea typeface="ＭＳ 明朝" panose="02020609040205080304" pitchFamily="49" charset="-128"/>
                        </a:rPr>
                        <a:t>yr</a:t>
                      </a:r>
                      <a:endParaRPr lang="ja-JP" sz="1600" dirty="0">
                        <a:solidFill>
                          <a:schemeClr val="tx1"/>
                        </a:solidFill>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201926"/>
                  </a:ext>
                </a:extLst>
              </a:tr>
              <a:tr h="221145">
                <a:tc>
                  <a:txBody>
                    <a:bodyPr/>
                    <a:lstStyle/>
                    <a:p>
                      <a:pPr algn="ctr">
                        <a:spcAft>
                          <a:spcPts val="0"/>
                        </a:spcAft>
                      </a:pPr>
                      <a:r>
                        <a:rPr lang="en-US" sz="1600" dirty="0">
                          <a:effectLst/>
                        </a:rPr>
                        <a:t>Tidal Disruption</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ja-FR" sz="1800" kern="1200" dirty="0">
                          <a:solidFill>
                            <a:schemeClr val="dk1"/>
                          </a:solidFill>
                          <a:effectLst/>
                          <a:latin typeface="+mn-lt"/>
                          <a:ea typeface="+mn-ea"/>
                          <a:cs typeface="+mn-cs"/>
                        </a:rPr>
                        <a:t>40</a:t>
                      </a:r>
                      <a:endParaRPr lang="ja-FR" altLang="ja-FR" sz="1800" kern="1200" dirty="0">
                        <a:solidFill>
                          <a:schemeClr val="dk1"/>
                        </a:solidFill>
                        <a:effectLst/>
                        <a:latin typeface="+mn-lt"/>
                        <a:ea typeface="+mn-ea"/>
                        <a:cs typeface="+mn-cs"/>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33614130"/>
                  </a:ext>
                </a:extLst>
              </a:tr>
              <a:tr h="221145">
                <a:tc>
                  <a:txBody>
                    <a:bodyPr/>
                    <a:lstStyle/>
                    <a:p>
                      <a:pPr algn="ctr">
                        <a:spcAft>
                          <a:spcPts val="0"/>
                        </a:spcAft>
                      </a:pPr>
                      <a:r>
                        <a:rPr lang="en-US" sz="1600" dirty="0">
                          <a:effectLst/>
                        </a:rPr>
                        <a:t>SN Shock Breakout</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&gt; 3</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94780736"/>
                  </a:ext>
                </a:extLst>
              </a:tr>
              <a:tr h="221145">
                <a:tc>
                  <a:txBody>
                    <a:bodyPr/>
                    <a:lstStyle/>
                    <a:p>
                      <a:pPr algn="ctr">
                        <a:spcAft>
                          <a:spcPts val="0"/>
                        </a:spcAft>
                      </a:pPr>
                      <a:r>
                        <a:rPr lang="en-US" sz="1600" dirty="0">
                          <a:effectLst/>
                        </a:rPr>
                        <a:t>Stellar Flare</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a:effectLst/>
                        </a:rPr>
                        <a:t>many</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4172082"/>
                  </a:ext>
                </a:extLst>
              </a:tr>
              <a:tr h="221145">
                <a:tc>
                  <a:txBody>
                    <a:bodyPr/>
                    <a:lstStyle/>
                    <a:p>
                      <a:pPr algn="ctr">
                        <a:spcAft>
                          <a:spcPts val="0"/>
                        </a:spcAft>
                      </a:pPr>
                      <a:r>
                        <a:rPr lang="en-US" sz="1600" dirty="0">
                          <a:effectLst/>
                        </a:rPr>
                        <a:t>Direct collapse BH</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a:effectLst/>
                        </a:rPr>
                        <a:t>a few</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41652958"/>
                  </a:ext>
                </a:extLst>
              </a:tr>
              <a:tr h="221145">
                <a:tc>
                  <a:txBody>
                    <a:bodyPr/>
                    <a:lstStyle/>
                    <a:p>
                      <a:pPr algn="ctr">
                        <a:spcAft>
                          <a:spcPts val="0"/>
                        </a:spcAft>
                      </a:pPr>
                      <a:r>
                        <a:rPr lang="en-US" sz="1600" dirty="0">
                          <a:effectLst/>
                        </a:rPr>
                        <a:t>Accretion induced collapse</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en-US" sz="1600" dirty="0">
                          <a:effectLst/>
                        </a:rPr>
                        <a:t>~7</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3360651"/>
                  </a:ext>
                </a:extLst>
              </a:tr>
            </a:tbl>
          </a:graphicData>
        </a:graphic>
      </p:graphicFrame>
      <p:grpSp>
        <p:nvGrpSpPr>
          <p:cNvPr id="29" name="図形グループ 14">
            <a:extLst>
              <a:ext uri="{FF2B5EF4-FFF2-40B4-BE49-F238E27FC236}">
                <a16:creationId xmlns:a16="http://schemas.microsoft.com/office/drawing/2014/main" id="{BDC9F750-AA60-71F4-D06F-09CC5BD4138C}"/>
              </a:ext>
            </a:extLst>
          </p:cNvPr>
          <p:cNvGrpSpPr/>
          <p:nvPr/>
        </p:nvGrpSpPr>
        <p:grpSpPr>
          <a:xfrm>
            <a:off x="6431736" y="502907"/>
            <a:ext cx="4505581" cy="4158175"/>
            <a:chOff x="4634011" y="2367169"/>
            <a:chExt cx="4505581" cy="4158175"/>
          </a:xfrm>
        </p:grpSpPr>
        <p:grpSp>
          <p:nvGrpSpPr>
            <p:cNvPr id="30" name="図形グループ 28">
              <a:extLst>
                <a:ext uri="{FF2B5EF4-FFF2-40B4-BE49-F238E27FC236}">
                  <a16:creationId xmlns:a16="http://schemas.microsoft.com/office/drawing/2014/main" id="{5BC4D128-A6FB-D2CC-0241-661CC66684EE}"/>
                </a:ext>
              </a:extLst>
            </p:cNvPr>
            <p:cNvGrpSpPr/>
            <p:nvPr/>
          </p:nvGrpSpPr>
          <p:grpSpPr>
            <a:xfrm>
              <a:off x="4634011" y="2367169"/>
              <a:ext cx="4505581" cy="4158175"/>
              <a:chOff x="5498706" y="-603448"/>
              <a:chExt cx="4505581" cy="4158175"/>
            </a:xfrm>
          </p:grpSpPr>
          <p:pic>
            <p:nvPicPr>
              <p:cNvPr id="32" name="図 31">
                <a:extLst>
                  <a:ext uri="{FF2B5EF4-FFF2-40B4-BE49-F238E27FC236}">
                    <a16:creationId xmlns:a16="http://schemas.microsoft.com/office/drawing/2014/main" id="{F8540042-209F-568E-3CD4-530BFFA3AFFC}"/>
                  </a:ext>
                </a:extLst>
              </p:cNvPr>
              <p:cNvPicPr/>
              <p:nvPr/>
            </p:nvPicPr>
            <p:blipFill>
              <a:blip r:embed="rId3"/>
              <a:stretch>
                <a:fillRect/>
              </a:stretch>
            </p:blipFill>
            <p:spPr>
              <a:xfrm>
                <a:off x="5538867" y="-213702"/>
                <a:ext cx="4465420" cy="3768429"/>
              </a:xfrm>
              <a:prstGeom prst="rect">
                <a:avLst/>
              </a:prstGeom>
            </p:spPr>
          </p:pic>
          <p:sp>
            <p:nvSpPr>
              <p:cNvPr id="42" name="正方形/長方形 41">
                <a:extLst>
                  <a:ext uri="{FF2B5EF4-FFF2-40B4-BE49-F238E27FC236}">
                    <a16:creationId xmlns:a16="http://schemas.microsoft.com/office/drawing/2014/main" id="{D37273C3-0508-2E6D-6903-3B9CC751BFBA}"/>
                  </a:ext>
                </a:extLst>
              </p:cNvPr>
              <p:cNvSpPr/>
              <p:nvPr/>
            </p:nvSpPr>
            <p:spPr>
              <a:xfrm>
                <a:off x="5498706" y="-603448"/>
                <a:ext cx="4505581" cy="3897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D2715945-8395-DA2B-D116-6C158FDDCC15}"/>
                  </a:ext>
                </a:extLst>
              </p:cNvPr>
              <p:cNvSpPr txBox="1"/>
              <p:nvPr/>
            </p:nvSpPr>
            <p:spPr>
              <a:xfrm>
                <a:off x="6167186" y="-496955"/>
                <a:ext cx="3435621" cy="369332"/>
              </a:xfrm>
              <a:prstGeom prst="rect">
                <a:avLst/>
              </a:prstGeom>
              <a:noFill/>
            </p:spPr>
            <p:txBody>
              <a:bodyPr wrap="none" rtlCol="0">
                <a:spAutoFit/>
              </a:bodyPr>
              <a:lstStyle/>
              <a:p>
                <a:r>
                  <a:rPr kumimoji="1" lang="en-US" altLang="ja-JP" dirty="0"/>
                  <a:t>Detection sensitivity of follow-up</a:t>
                </a:r>
                <a:endParaRPr kumimoji="1" lang="ja-JP" altLang="en-US" dirty="0"/>
              </a:p>
            </p:txBody>
          </p:sp>
        </p:grpSp>
        <p:sp>
          <p:nvSpPr>
            <p:cNvPr id="31" name="テキスト ボックス 30">
              <a:extLst>
                <a:ext uri="{FF2B5EF4-FFF2-40B4-BE49-F238E27FC236}">
                  <a16:creationId xmlns:a16="http://schemas.microsoft.com/office/drawing/2014/main" id="{A20307D0-4584-9553-64D9-EE7F87AD1679}"/>
                </a:ext>
              </a:extLst>
            </p:cNvPr>
            <p:cNvSpPr txBox="1"/>
            <p:nvPr/>
          </p:nvSpPr>
          <p:spPr>
            <a:xfrm>
              <a:off x="7339357" y="3571444"/>
              <a:ext cx="1720471" cy="584775"/>
            </a:xfrm>
            <a:prstGeom prst="rect">
              <a:avLst/>
            </a:prstGeom>
            <a:solidFill>
              <a:schemeClr val="bg1"/>
            </a:solidFill>
            <a:ln>
              <a:solidFill>
                <a:srgbClr val="00B050"/>
              </a:solidFill>
            </a:ln>
          </p:spPr>
          <p:txBody>
            <a:bodyPr wrap="none" rtlCol="0">
              <a:spAutoFit/>
            </a:bodyPr>
            <a:lstStyle/>
            <a:p>
              <a:r>
                <a:rPr kumimoji="1" lang="en-US" altLang="ja-JP" sz="1600" dirty="0"/>
                <a:t>Too late</a:t>
              </a:r>
            </a:p>
            <a:p>
              <a:r>
                <a:rPr lang="en-US" altLang="ja-JP" sz="1600" dirty="0"/>
                <a:t>Observation start</a:t>
              </a:r>
              <a:endParaRPr kumimoji="1" lang="ja-JP" altLang="en-US" sz="1600" dirty="0"/>
            </a:p>
          </p:txBody>
        </p:sp>
      </p:grpSp>
      <p:graphicFrame>
        <p:nvGraphicFramePr>
          <p:cNvPr id="44" name="表 43">
            <a:extLst>
              <a:ext uri="{FF2B5EF4-FFF2-40B4-BE49-F238E27FC236}">
                <a16:creationId xmlns:a16="http://schemas.microsoft.com/office/drawing/2014/main" id="{7A5CEE92-5E7B-E5B7-800D-89BB0456251D}"/>
              </a:ext>
            </a:extLst>
          </p:cNvPr>
          <p:cNvGraphicFramePr>
            <a:graphicFrameLocks noGrp="1"/>
          </p:cNvGraphicFramePr>
          <p:nvPr>
            <p:extLst>
              <p:ext uri="{D42A27DB-BD31-4B8C-83A1-F6EECF244321}">
                <p14:modId xmlns:p14="http://schemas.microsoft.com/office/powerpoint/2010/main" val="4105754234"/>
              </p:ext>
            </p:extLst>
          </p:nvPr>
        </p:nvGraphicFramePr>
        <p:xfrm>
          <a:off x="7689224" y="4707041"/>
          <a:ext cx="3367824" cy="1706880"/>
        </p:xfrm>
        <a:graphic>
          <a:graphicData uri="http://schemas.openxmlformats.org/drawingml/2006/table">
            <a:tbl>
              <a:tblPr>
                <a:tableStyleId>{21E4AEA4-8DFA-4A89-87EB-49C32662AFE0}</a:tableStyleId>
              </a:tblPr>
              <a:tblGrid>
                <a:gridCol w="2422507">
                  <a:extLst>
                    <a:ext uri="{9D8B030D-6E8A-4147-A177-3AD203B41FA5}">
                      <a16:colId xmlns:a16="http://schemas.microsoft.com/office/drawing/2014/main" val="2405562624"/>
                    </a:ext>
                  </a:extLst>
                </a:gridCol>
                <a:gridCol w="945317">
                  <a:extLst>
                    <a:ext uri="{9D8B030D-6E8A-4147-A177-3AD203B41FA5}">
                      <a16:colId xmlns:a16="http://schemas.microsoft.com/office/drawing/2014/main" val="3275938082"/>
                    </a:ext>
                  </a:extLst>
                </a:gridCol>
              </a:tblGrid>
              <a:tr h="0">
                <a:tc>
                  <a:txBody>
                    <a:bodyPr/>
                    <a:lstStyle/>
                    <a:p>
                      <a:pPr algn="ctr">
                        <a:spcAft>
                          <a:spcPts val="0"/>
                        </a:spcAft>
                      </a:pPr>
                      <a:r>
                        <a:rPr lang="en-US" altLang="ja-JP" sz="1600" dirty="0">
                          <a:solidFill>
                            <a:srgbClr val="FF0000"/>
                          </a:solidFill>
                          <a:effectLst/>
                          <a:latin typeface="Times New Roman" panose="02020603050405020304" pitchFamily="18" charset="0"/>
                          <a:ea typeface="ＭＳ 明朝" panose="02020609040205080304" pitchFamily="49" charset="-128"/>
                        </a:rPr>
                        <a:t>Near Infrared</a:t>
                      </a:r>
                      <a:endParaRPr lang="ja-JP" sz="16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spcAft>
                          <a:spcPts val="0"/>
                        </a:spcAft>
                      </a:pPr>
                      <a:r>
                        <a:rPr lang="en-US" altLang="ja-JP" sz="1600" dirty="0">
                          <a:solidFill>
                            <a:schemeClr val="tx1"/>
                          </a:solidFill>
                          <a:effectLst/>
                          <a:latin typeface="Times New Roman" panose="02020603050405020304" pitchFamily="18" charset="0"/>
                          <a:ea typeface="ＭＳ 明朝" panose="02020609040205080304" pitchFamily="49" charset="-128"/>
                        </a:rPr>
                        <a:t>event/</a:t>
                      </a:r>
                      <a:r>
                        <a:rPr lang="en-US" altLang="ja-JP" sz="1600" dirty="0" err="1">
                          <a:solidFill>
                            <a:schemeClr val="tx1"/>
                          </a:solidFill>
                          <a:effectLst/>
                          <a:latin typeface="Times New Roman" panose="02020603050405020304" pitchFamily="18" charset="0"/>
                          <a:ea typeface="ＭＳ 明朝" panose="02020609040205080304" pitchFamily="49" charset="-128"/>
                        </a:rPr>
                        <a:t>yr</a:t>
                      </a:r>
                      <a:endParaRPr lang="ja-JP" sz="1600" dirty="0">
                        <a:solidFill>
                          <a:schemeClr val="tx1"/>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9457467"/>
                  </a:ext>
                </a:extLst>
              </a:tr>
              <a:tr h="0">
                <a:tc>
                  <a:txBody>
                    <a:bodyPr/>
                    <a:lstStyle/>
                    <a:p>
                      <a:pPr algn="ctr">
                        <a:spcAft>
                          <a:spcPts val="0"/>
                        </a:spcAft>
                      </a:pPr>
                      <a:r>
                        <a:rPr lang="en-US" sz="1600" dirty="0">
                          <a:solidFill>
                            <a:srgbClr val="FF0000"/>
                          </a:solidFill>
                          <a:effectLst/>
                        </a:rPr>
                        <a:t>afterglow (6&lt;z&lt;12) best</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altLang="ja-JP" sz="1600" dirty="0">
                          <a:solidFill>
                            <a:srgbClr val="FF0000"/>
                          </a:solidFill>
                          <a:effectLst/>
                          <a:latin typeface="Times New Roman" panose="02020603050405020304" pitchFamily="18" charset="0"/>
                          <a:ea typeface="ＭＳ 明朝" panose="02020609040205080304" pitchFamily="49" charset="-128"/>
                        </a:rPr>
                        <a:t>9</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42001309"/>
                  </a:ext>
                </a:extLst>
              </a:tr>
              <a:tr h="0">
                <a:tc>
                  <a:txBody>
                    <a:bodyPr/>
                    <a:lstStyle/>
                    <a:p>
                      <a:pPr algn="ctr">
                        <a:spcAft>
                          <a:spcPts val="0"/>
                        </a:spcAft>
                      </a:pPr>
                      <a:r>
                        <a:rPr lang="en-US" sz="1600" dirty="0" err="1">
                          <a:solidFill>
                            <a:srgbClr val="FF0000"/>
                          </a:solidFill>
                          <a:effectLst/>
                        </a:rPr>
                        <a:t>macronova</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~5 + </a:t>
                      </a:r>
                      <a:r>
                        <a:rPr lang="en-US" altLang="ja-JP" sz="1600" dirty="0">
                          <a:solidFill>
                            <a:srgbClr val="FF0000"/>
                          </a:solidFill>
                          <a:effectLst/>
                        </a:rPr>
                        <a:t>α</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54114027"/>
                  </a:ext>
                </a:extLst>
              </a:tr>
              <a:tr h="0">
                <a:tc>
                  <a:txBody>
                    <a:bodyPr/>
                    <a:lstStyle/>
                    <a:p>
                      <a:pPr algn="ctr">
                        <a:spcAft>
                          <a:spcPts val="0"/>
                        </a:spcAft>
                      </a:pPr>
                      <a:r>
                        <a:rPr lang="en-US" sz="1600" dirty="0">
                          <a:effectLst/>
                        </a:rPr>
                        <a:t>Supernovae</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altLang="ja-JP" sz="1600" dirty="0">
                          <a:effectLst/>
                          <a:latin typeface="+mn-lt"/>
                          <a:ea typeface="ＭＳ 明朝" panose="02020609040205080304" pitchFamily="49" charset="-128"/>
                        </a:rPr>
                        <a:t>27</a:t>
                      </a:r>
                      <a:endParaRPr lang="ja-JP" sz="2400">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376653"/>
                  </a:ext>
                </a:extLst>
              </a:tr>
              <a:tr h="0">
                <a:tc>
                  <a:txBody>
                    <a:bodyPr/>
                    <a:lstStyle/>
                    <a:p>
                      <a:pPr algn="ctr">
                        <a:spcAft>
                          <a:spcPts val="0"/>
                        </a:spcAft>
                      </a:pPr>
                      <a:r>
                        <a:rPr lang="en-US" sz="1600" dirty="0">
                          <a:effectLst/>
                        </a:rPr>
                        <a:t>afterglow of </a:t>
                      </a:r>
                      <a:endParaRPr lang="ja-JP" sz="2400">
                        <a:effectLst/>
                      </a:endParaRPr>
                    </a:p>
                    <a:p>
                      <a:pPr algn="ctr">
                        <a:spcAft>
                          <a:spcPts val="0"/>
                        </a:spcAft>
                      </a:pPr>
                      <a:r>
                        <a:rPr lang="en-US" sz="1600" dirty="0">
                          <a:effectLst/>
                        </a:rPr>
                        <a:t>GRB/SGRB/XRF</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many</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2914316"/>
                  </a:ext>
                </a:extLst>
              </a:tr>
              <a:tr h="0">
                <a:tc>
                  <a:txBody>
                    <a:bodyPr/>
                    <a:lstStyle/>
                    <a:p>
                      <a:pPr algn="ctr">
                        <a:spcAft>
                          <a:spcPts val="0"/>
                        </a:spcAft>
                      </a:pPr>
                      <a:r>
                        <a:rPr lang="en-US" sz="1600" dirty="0">
                          <a:effectLst/>
                        </a:rPr>
                        <a:t>Variable stars</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en-US" sz="1600" dirty="0">
                          <a:effectLst/>
                        </a:rPr>
                        <a:t>many</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199109"/>
                  </a:ext>
                </a:extLst>
              </a:tr>
            </a:tbl>
          </a:graphicData>
        </a:graphic>
      </p:graphicFrame>
      <p:grpSp>
        <p:nvGrpSpPr>
          <p:cNvPr id="14" name="グループ化 13">
            <a:extLst>
              <a:ext uri="{FF2B5EF4-FFF2-40B4-BE49-F238E27FC236}">
                <a16:creationId xmlns:a16="http://schemas.microsoft.com/office/drawing/2014/main" id="{85606381-77C2-A140-E5FF-5881EC8CCFB0}"/>
              </a:ext>
            </a:extLst>
          </p:cNvPr>
          <p:cNvGrpSpPr/>
          <p:nvPr/>
        </p:nvGrpSpPr>
        <p:grpSpPr>
          <a:xfrm>
            <a:off x="2431811" y="768343"/>
            <a:ext cx="3976658" cy="3840622"/>
            <a:chOff x="483267" y="528856"/>
            <a:chExt cx="3976658" cy="3840622"/>
          </a:xfrm>
        </p:grpSpPr>
        <p:sp>
          <p:nvSpPr>
            <p:cNvPr id="21" name="テキスト ボックス 20">
              <a:extLst>
                <a:ext uri="{FF2B5EF4-FFF2-40B4-BE49-F238E27FC236}">
                  <a16:creationId xmlns:a16="http://schemas.microsoft.com/office/drawing/2014/main" id="{6A4369BC-16CD-C05D-F706-AF9076BEC8F4}"/>
                </a:ext>
              </a:extLst>
            </p:cNvPr>
            <p:cNvSpPr txBox="1"/>
            <p:nvPr/>
          </p:nvSpPr>
          <p:spPr>
            <a:xfrm>
              <a:off x="2639621" y="3638546"/>
              <a:ext cx="1235979" cy="307777"/>
            </a:xfrm>
            <a:prstGeom prst="rect">
              <a:avLst/>
            </a:prstGeom>
            <a:solidFill>
              <a:schemeClr val="bg1"/>
            </a:solidFill>
            <a:ln>
              <a:solidFill>
                <a:srgbClr val="92D050"/>
              </a:solidFill>
            </a:ln>
          </p:spPr>
          <p:txBody>
            <a:bodyPr wrap="none" rtlCol="0">
              <a:spAutoFit/>
            </a:bodyPr>
            <a:lstStyle/>
            <a:p>
              <a:r>
                <a:rPr lang="en-US" altLang="ja-JP" sz="1400" dirty="0">
                  <a:solidFill>
                    <a:srgbClr val="00B050"/>
                  </a:solidFill>
                </a:rPr>
                <a:t>12% of all sky</a:t>
              </a:r>
              <a:endParaRPr kumimoji="1" lang="ja-JP" altLang="en-US" sz="1400" dirty="0">
                <a:solidFill>
                  <a:srgbClr val="00B050"/>
                </a:solidFill>
              </a:endParaRPr>
            </a:p>
          </p:txBody>
        </p:sp>
        <p:sp>
          <p:nvSpPr>
            <p:cNvPr id="22" name="テキスト ボックス 21">
              <a:extLst>
                <a:ext uri="{FF2B5EF4-FFF2-40B4-BE49-F238E27FC236}">
                  <a16:creationId xmlns:a16="http://schemas.microsoft.com/office/drawing/2014/main" id="{FA1B0343-AB0A-C111-6A0E-58F9A9A3CA73}"/>
                </a:ext>
              </a:extLst>
            </p:cNvPr>
            <p:cNvSpPr txBox="1"/>
            <p:nvPr/>
          </p:nvSpPr>
          <p:spPr>
            <a:xfrm>
              <a:off x="1180494" y="2376937"/>
              <a:ext cx="1139799" cy="307777"/>
            </a:xfrm>
            <a:prstGeom prst="rect">
              <a:avLst/>
            </a:prstGeom>
            <a:solidFill>
              <a:schemeClr val="bg1"/>
            </a:solidFill>
            <a:ln>
              <a:solidFill>
                <a:srgbClr val="7030A0"/>
              </a:solidFill>
            </a:ln>
          </p:spPr>
          <p:txBody>
            <a:bodyPr wrap="none" rtlCol="0">
              <a:spAutoFit/>
            </a:bodyPr>
            <a:lstStyle/>
            <a:p>
              <a:r>
                <a:rPr lang="en-US" altLang="ja-JP" sz="1400">
                  <a:solidFill>
                    <a:srgbClr val="7030A0"/>
                  </a:solidFill>
                </a:rPr>
                <a:t>2% of all sky</a:t>
              </a:r>
              <a:endParaRPr kumimoji="1" lang="ja-JP" altLang="en-US" sz="1400" dirty="0">
                <a:solidFill>
                  <a:srgbClr val="7030A0"/>
                </a:solidFill>
              </a:endParaRPr>
            </a:p>
          </p:txBody>
        </p:sp>
        <p:grpSp>
          <p:nvGrpSpPr>
            <p:cNvPr id="35" name="グループ化 34">
              <a:extLst>
                <a:ext uri="{FF2B5EF4-FFF2-40B4-BE49-F238E27FC236}">
                  <a16:creationId xmlns:a16="http://schemas.microsoft.com/office/drawing/2014/main" id="{380B89ED-980E-5D0E-01E3-6D9BA493D09E}"/>
                </a:ext>
              </a:extLst>
            </p:cNvPr>
            <p:cNvGrpSpPr/>
            <p:nvPr/>
          </p:nvGrpSpPr>
          <p:grpSpPr>
            <a:xfrm>
              <a:off x="513123" y="528856"/>
              <a:ext cx="3946802" cy="3840622"/>
              <a:chOff x="476255" y="619683"/>
              <a:chExt cx="4291927" cy="4176463"/>
            </a:xfrm>
          </p:grpSpPr>
          <p:pic>
            <p:nvPicPr>
              <p:cNvPr id="36" name="図 35">
                <a:extLst>
                  <a:ext uri="{FF2B5EF4-FFF2-40B4-BE49-F238E27FC236}">
                    <a16:creationId xmlns:a16="http://schemas.microsoft.com/office/drawing/2014/main" id="{BEB83200-DC90-2AF6-EEE7-BE0FD9EC86A6}"/>
                  </a:ext>
                </a:extLst>
              </p:cNvPr>
              <p:cNvPicPr>
                <a:picLocks noChangeAspect="1"/>
              </p:cNvPicPr>
              <p:nvPr/>
            </p:nvPicPr>
            <p:blipFill rotWithShape="1">
              <a:blip r:embed="rId4"/>
              <a:srcRect r="50695"/>
              <a:stretch/>
            </p:blipFill>
            <p:spPr>
              <a:xfrm>
                <a:off x="476255" y="619683"/>
                <a:ext cx="4291927" cy="4176463"/>
              </a:xfrm>
              <a:prstGeom prst="rect">
                <a:avLst/>
              </a:prstGeom>
            </p:spPr>
          </p:pic>
          <p:grpSp>
            <p:nvGrpSpPr>
              <p:cNvPr id="37" name="グループ化 36">
                <a:extLst>
                  <a:ext uri="{FF2B5EF4-FFF2-40B4-BE49-F238E27FC236}">
                    <a16:creationId xmlns:a16="http://schemas.microsoft.com/office/drawing/2014/main" id="{D9375DE5-76A9-4195-574B-292E709BF925}"/>
                  </a:ext>
                </a:extLst>
              </p:cNvPr>
              <p:cNvGrpSpPr/>
              <p:nvPr/>
            </p:nvGrpSpPr>
            <p:grpSpPr>
              <a:xfrm>
                <a:off x="1201983" y="1375547"/>
                <a:ext cx="3283342" cy="2687739"/>
                <a:chOff x="1201983" y="1375547"/>
                <a:chExt cx="3283342" cy="2687739"/>
              </a:xfrm>
            </p:grpSpPr>
            <p:cxnSp>
              <p:nvCxnSpPr>
                <p:cNvPr id="39" name="直線コネクタ 38">
                  <a:extLst>
                    <a:ext uri="{FF2B5EF4-FFF2-40B4-BE49-F238E27FC236}">
                      <a16:creationId xmlns:a16="http://schemas.microsoft.com/office/drawing/2014/main" id="{F3BC9BF9-F887-D18B-A13B-48AFFC5DAD56}"/>
                    </a:ext>
                  </a:extLst>
                </p:cNvPr>
                <p:cNvCxnSpPr>
                  <a:cxnSpLocks/>
                </p:cNvCxnSpPr>
                <p:nvPr/>
              </p:nvCxnSpPr>
              <p:spPr>
                <a:xfrm>
                  <a:off x="1201983" y="1375547"/>
                  <a:ext cx="1946829" cy="2035958"/>
                </a:xfrm>
                <a:prstGeom prst="line">
                  <a:avLst/>
                </a:prstGeom>
                <a:ln w="38100">
                  <a:solidFill>
                    <a:srgbClr val="00B050"/>
                  </a:solidFill>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8FD4CBCA-4BE5-79E1-26B7-2B6B68F1F58E}"/>
                    </a:ext>
                  </a:extLst>
                </p:cNvPr>
                <p:cNvCxnSpPr>
                  <a:cxnSpLocks/>
                </p:cNvCxnSpPr>
                <p:nvPr/>
              </p:nvCxnSpPr>
              <p:spPr>
                <a:xfrm>
                  <a:off x="3134753" y="3413975"/>
                  <a:ext cx="1350572" cy="649311"/>
                </a:xfrm>
                <a:prstGeom prst="line">
                  <a:avLst/>
                </a:prstGeom>
                <a:ln w="38100">
                  <a:solidFill>
                    <a:srgbClr val="00B050"/>
                  </a:solidFill>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cxnSp>
          <p:nvCxnSpPr>
            <p:cNvPr id="5" name="直線コネクタ 4">
              <a:extLst>
                <a:ext uri="{FF2B5EF4-FFF2-40B4-BE49-F238E27FC236}">
                  <a16:creationId xmlns:a16="http://schemas.microsoft.com/office/drawing/2014/main" id="{48A5A78A-C567-E8AF-075F-E3543C6F0054}"/>
                </a:ext>
              </a:extLst>
            </p:cNvPr>
            <p:cNvCxnSpPr/>
            <p:nvPr/>
          </p:nvCxnSpPr>
          <p:spPr>
            <a:xfrm>
              <a:off x="1189776" y="929747"/>
              <a:ext cx="3030996" cy="1565597"/>
            </a:xfrm>
            <a:prstGeom prst="line">
              <a:avLst/>
            </a:prstGeom>
            <a:ln w="28575">
              <a:solidFill>
                <a:srgbClr val="0432FF"/>
              </a:solidFill>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971578BD-F086-C051-862F-076D011DB56A}"/>
                </a:ext>
              </a:extLst>
            </p:cNvPr>
            <p:cNvSpPr txBox="1"/>
            <p:nvPr/>
          </p:nvSpPr>
          <p:spPr>
            <a:xfrm>
              <a:off x="2916810" y="1128028"/>
              <a:ext cx="1133644" cy="369332"/>
            </a:xfrm>
            <a:prstGeom prst="rect">
              <a:avLst/>
            </a:prstGeom>
            <a:solidFill>
              <a:schemeClr val="bg1"/>
            </a:solidFill>
          </p:spPr>
          <p:txBody>
            <a:bodyPr wrap="none" rtlCol="0">
              <a:spAutoFit/>
            </a:bodyPr>
            <a:lstStyle/>
            <a:p>
              <a:r>
                <a:rPr kumimoji="1" lang="en-US" altLang="ja-JP" dirty="0">
                  <a:solidFill>
                    <a:srgbClr val="0432FF"/>
                  </a:solidFill>
                </a:rPr>
                <a:t>Swift/BAT</a:t>
              </a:r>
              <a:endParaRPr kumimoji="1" lang="ja-JP" altLang="en-US">
                <a:solidFill>
                  <a:srgbClr val="0432FF"/>
                </a:solidFill>
              </a:endParaRPr>
            </a:p>
          </p:txBody>
        </p:sp>
        <p:sp>
          <p:nvSpPr>
            <p:cNvPr id="7" name="テキスト ボックス 6">
              <a:extLst>
                <a:ext uri="{FF2B5EF4-FFF2-40B4-BE49-F238E27FC236}">
                  <a16:creationId xmlns:a16="http://schemas.microsoft.com/office/drawing/2014/main" id="{F4AC0C81-F007-7E50-31B0-9A30192543A2}"/>
                </a:ext>
              </a:extLst>
            </p:cNvPr>
            <p:cNvSpPr txBox="1"/>
            <p:nvPr/>
          </p:nvSpPr>
          <p:spPr>
            <a:xfrm>
              <a:off x="2400382" y="3508578"/>
              <a:ext cx="1554080" cy="369332"/>
            </a:xfrm>
            <a:prstGeom prst="rect">
              <a:avLst/>
            </a:prstGeom>
            <a:noFill/>
          </p:spPr>
          <p:txBody>
            <a:bodyPr wrap="none" rtlCol="0">
              <a:spAutoFit/>
            </a:bodyPr>
            <a:lstStyle/>
            <a:p>
              <a:r>
                <a:rPr kumimoji="1" lang="en-US" altLang="ja-JP" dirty="0" err="1">
                  <a:solidFill>
                    <a:srgbClr val="00B050"/>
                  </a:solidFill>
                </a:rPr>
                <a:t>HiZ</a:t>
              </a:r>
              <a:r>
                <a:rPr kumimoji="1" lang="en-US" altLang="ja-JP" dirty="0">
                  <a:solidFill>
                    <a:srgbClr val="00B050"/>
                  </a:solidFill>
                </a:rPr>
                <a:t>-GUNDAM</a:t>
              </a:r>
              <a:endParaRPr kumimoji="1" lang="ja-JP" altLang="en-US">
                <a:solidFill>
                  <a:srgbClr val="00B050"/>
                </a:solidFill>
              </a:endParaRPr>
            </a:p>
          </p:txBody>
        </p:sp>
        <p:sp>
          <p:nvSpPr>
            <p:cNvPr id="23" name="テキスト ボックス 22">
              <a:extLst>
                <a:ext uri="{FF2B5EF4-FFF2-40B4-BE49-F238E27FC236}">
                  <a16:creationId xmlns:a16="http://schemas.microsoft.com/office/drawing/2014/main" id="{ED1A291E-BD8E-AC44-5954-DE6847A0869E}"/>
                </a:ext>
              </a:extLst>
            </p:cNvPr>
            <p:cNvSpPr txBox="1"/>
            <p:nvPr/>
          </p:nvSpPr>
          <p:spPr>
            <a:xfrm rot="16200000">
              <a:off x="-868578" y="2146744"/>
              <a:ext cx="3042243" cy="338554"/>
            </a:xfrm>
            <a:prstGeom prst="rect">
              <a:avLst/>
            </a:prstGeom>
            <a:solidFill>
              <a:schemeClr val="bg1"/>
            </a:solidFill>
          </p:spPr>
          <p:txBody>
            <a:bodyPr wrap="none" rtlCol="0">
              <a:spAutoFit/>
            </a:bodyPr>
            <a:lstStyle/>
            <a:p>
              <a:r>
                <a:rPr kumimoji="1" lang="en-US" altLang="ja-JP" sz="1600" dirty="0"/>
                <a:t>   Flux Sensitivity  (erg/cm</a:t>
              </a:r>
              <a:r>
                <a:rPr kumimoji="1" lang="en-US" altLang="ja-JP" sz="1600" baseline="30000" dirty="0"/>
                <a:t>2</a:t>
              </a:r>
              <a:r>
                <a:rPr kumimoji="1" lang="en-US" altLang="ja-JP" sz="1600" dirty="0"/>
                <a:t>/s)   </a:t>
              </a:r>
              <a:r>
                <a:rPr kumimoji="1" lang="ja-JP" altLang="en-US" sz="1600" dirty="0"/>
                <a:t>　</a:t>
              </a:r>
              <a:r>
                <a:rPr kumimoji="1" lang="en-US" altLang="ja-JP" sz="1600" dirty="0"/>
                <a:t> </a:t>
              </a:r>
              <a:endParaRPr kumimoji="1" lang="ja-JP" altLang="en-US" sz="1600" dirty="0"/>
            </a:p>
          </p:txBody>
        </p:sp>
      </p:grpSp>
      <p:sp>
        <p:nvSpPr>
          <p:cNvPr id="26" name="テキスト ボックス 25">
            <a:extLst>
              <a:ext uri="{FF2B5EF4-FFF2-40B4-BE49-F238E27FC236}">
                <a16:creationId xmlns:a16="http://schemas.microsoft.com/office/drawing/2014/main" id="{3D09B72E-E339-0508-2013-71B7AC72561B}"/>
              </a:ext>
            </a:extLst>
          </p:cNvPr>
          <p:cNvSpPr txBox="1"/>
          <p:nvPr/>
        </p:nvSpPr>
        <p:spPr>
          <a:xfrm>
            <a:off x="9221911" y="3748858"/>
            <a:ext cx="460382" cy="307777"/>
          </a:xfrm>
          <a:prstGeom prst="rect">
            <a:avLst/>
          </a:prstGeom>
          <a:noFill/>
        </p:spPr>
        <p:txBody>
          <a:bodyPr wrap="none" rtlCol="0">
            <a:spAutoFit/>
          </a:bodyPr>
          <a:lstStyle/>
          <a:p>
            <a:r>
              <a:rPr kumimoji="1" lang="en-US" altLang="ja-JP" sz="1400" dirty="0"/>
              <a:t>1</a:t>
            </a:r>
            <a:r>
              <a:rPr kumimoji="1" lang="ja-JP" altLang="en-US" sz="1400"/>
              <a:t>日</a:t>
            </a:r>
          </a:p>
        </p:txBody>
      </p:sp>
      <p:sp>
        <p:nvSpPr>
          <p:cNvPr id="9" name="テキスト ボックス 8">
            <a:extLst>
              <a:ext uri="{FF2B5EF4-FFF2-40B4-BE49-F238E27FC236}">
                <a16:creationId xmlns:a16="http://schemas.microsoft.com/office/drawing/2014/main" id="{B3824186-45B6-2BC7-9AD0-66CFB86B1B0C}"/>
              </a:ext>
            </a:extLst>
          </p:cNvPr>
          <p:cNvSpPr txBox="1"/>
          <p:nvPr/>
        </p:nvSpPr>
        <p:spPr>
          <a:xfrm>
            <a:off x="2666190" y="631773"/>
            <a:ext cx="3975255" cy="369332"/>
          </a:xfrm>
          <a:prstGeom prst="rect">
            <a:avLst/>
          </a:prstGeom>
          <a:noFill/>
        </p:spPr>
        <p:txBody>
          <a:bodyPr wrap="none" rtlCol="0">
            <a:spAutoFit/>
          </a:bodyPr>
          <a:lstStyle/>
          <a:p>
            <a:r>
              <a:rPr kumimoji="1" lang="en-US" altLang="ja-JP" dirty="0"/>
              <a:t>Detection sensitivity of X-ray transient </a:t>
            </a:r>
            <a:endParaRPr kumimoji="1" lang="ja-JP" altLang="en-US" dirty="0"/>
          </a:p>
        </p:txBody>
      </p:sp>
      <p:sp>
        <p:nvSpPr>
          <p:cNvPr id="12" name="テキスト ボックス 11">
            <a:extLst>
              <a:ext uri="{FF2B5EF4-FFF2-40B4-BE49-F238E27FC236}">
                <a16:creationId xmlns:a16="http://schemas.microsoft.com/office/drawing/2014/main" id="{100E1857-01A8-D652-00EE-D1F317F66468}"/>
              </a:ext>
            </a:extLst>
          </p:cNvPr>
          <p:cNvSpPr txBox="1"/>
          <p:nvPr/>
        </p:nvSpPr>
        <p:spPr>
          <a:xfrm>
            <a:off x="181901" y="4062661"/>
            <a:ext cx="2703268" cy="584775"/>
          </a:xfrm>
          <a:prstGeom prst="rect">
            <a:avLst/>
          </a:prstGeom>
          <a:solidFill>
            <a:schemeClr val="bg1">
              <a:lumMod val="95000"/>
            </a:schemeClr>
          </a:solidFill>
        </p:spPr>
        <p:txBody>
          <a:bodyPr wrap="square">
            <a:spAutoFit/>
          </a:bodyPr>
          <a:lstStyle/>
          <a:p>
            <a:r>
              <a:rPr lang="ja-FR" altLang="ja-FR" sz="1600" b="0" i="0" dirty="0">
                <a:solidFill>
                  <a:srgbClr val="242424"/>
                </a:solidFill>
                <a:effectLst/>
                <a:latin typeface="Segoe UI" panose="020B0502040204020203" pitchFamily="34" charset="0"/>
              </a:rPr>
              <a:t>F_lim = 1e-10 erg/cm/s</a:t>
            </a:r>
            <a:br>
              <a:rPr lang="ja-FR" altLang="ja-FR" sz="2800" dirty="0"/>
            </a:br>
            <a:r>
              <a:rPr lang="ja-FR" altLang="ja-FR" sz="1600" b="0" i="0" dirty="0">
                <a:solidFill>
                  <a:srgbClr val="242424"/>
                </a:solidFill>
                <a:effectLst/>
                <a:latin typeface="Segoe UI" panose="020B0502040204020203" pitchFamily="34" charset="0"/>
              </a:rPr>
              <a:t>FoV = 0.</a:t>
            </a:r>
            <a:r>
              <a:rPr lang="en-US" altLang="ja-FR" sz="1600" b="0" i="0" dirty="0">
                <a:solidFill>
                  <a:srgbClr val="242424"/>
                </a:solidFill>
                <a:effectLst/>
                <a:latin typeface="Segoe UI" panose="020B0502040204020203" pitchFamily="34" charset="0"/>
              </a:rPr>
              <a:t>53</a:t>
            </a:r>
            <a:r>
              <a:rPr lang="ja-FR" altLang="ja-FR" sz="1600" b="0" i="0" dirty="0">
                <a:solidFill>
                  <a:srgbClr val="242424"/>
                </a:solidFill>
                <a:effectLst/>
                <a:latin typeface="Segoe UI" panose="020B0502040204020203" pitchFamily="34" charset="0"/>
              </a:rPr>
              <a:t> str (</a:t>
            </a:r>
            <a:r>
              <a:rPr lang="en-US" altLang="ja-FR" sz="1600" dirty="0">
                <a:solidFill>
                  <a:srgbClr val="242424"/>
                </a:solidFill>
                <a:latin typeface="Segoe UI" panose="020B0502040204020203" pitchFamily="34" charset="0"/>
              </a:rPr>
              <a:t>16</a:t>
            </a:r>
            <a:r>
              <a:rPr lang="en-US" altLang="ja-FR" sz="1600" b="0" i="0" dirty="0">
                <a:solidFill>
                  <a:srgbClr val="242424"/>
                </a:solidFill>
                <a:effectLst/>
                <a:latin typeface="Segoe UI" panose="020B0502040204020203" pitchFamily="34" charset="0"/>
              </a:rPr>
              <a:t> module</a:t>
            </a:r>
            <a:r>
              <a:rPr lang="ja-FR" altLang="ja-FR" sz="1600" b="0" i="0" dirty="0">
                <a:solidFill>
                  <a:srgbClr val="242424"/>
                </a:solidFill>
                <a:effectLst/>
                <a:latin typeface="Segoe UI" panose="020B0502040204020203" pitchFamily="34" charset="0"/>
              </a:rPr>
              <a:t>)</a:t>
            </a:r>
            <a:endParaRPr lang="ja-FR" altLang="en-US" sz="2800" dirty="0"/>
          </a:p>
        </p:txBody>
      </p:sp>
      <p:sp>
        <p:nvSpPr>
          <p:cNvPr id="13" name="タイトル 1">
            <a:extLst>
              <a:ext uri="{FF2B5EF4-FFF2-40B4-BE49-F238E27FC236}">
                <a16:creationId xmlns:a16="http://schemas.microsoft.com/office/drawing/2014/main" id="{B8DAB3B8-8481-B594-BAD3-7AA8D95CC026}"/>
              </a:ext>
            </a:extLst>
          </p:cNvPr>
          <p:cNvSpPr txBox="1">
            <a:spLocks/>
          </p:cNvSpPr>
          <p:nvPr/>
        </p:nvSpPr>
        <p:spPr>
          <a:xfrm>
            <a:off x="2730" y="-20813"/>
            <a:ext cx="9634884" cy="647700"/>
          </a:xfrm>
          <a:prstGeom prst="rect">
            <a:avLst/>
          </a:prstGeom>
        </p:spPr>
        <p:txBody>
          <a:bodyPr vert="horz" lIns="91440" tIns="45720" rIns="91440" bIns="45720" anchor="ctr">
            <a:normAutofit/>
          </a:bodyPr>
          <a:lstStyle>
            <a:lvl1pPr algn="ctr" defTabSz="914400">
              <a:lnSpc>
                <a:spcPct val="90000"/>
              </a:lnSpc>
              <a:spcBef>
                <a:spcPct val="0"/>
              </a:spcBef>
              <a:buNone/>
              <a:defRPr sz="6000" kern="1200">
                <a:solidFill>
                  <a:schemeClr val="tx1"/>
                </a:solidFill>
                <a:latin typeface="+mj-lt"/>
                <a:ea typeface="+mj-lt"/>
                <a:cs typeface="+mj-lt"/>
              </a:defRPr>
            </a:lvl1pPr>
          </a:lstStyle>
          <a:p>
            <a:pPr rtl="0">
              <a:defRPr sz="2250" b="0">
                <a:solidFill>
                  <a:srgbClr val="111820"/>
                </a:solidFill>
              </a:defRPr>
            </a:pPr>
            <a:r>
              <a:rPr lang="en-US" sz="3200" b="1" dirty="0">
                <a:solidFill>
                  <a:schemeClr val="tx2">
                    <a:lumMod val="90000"/>
                    <a:lumOff val="10000"/>
                  </a:schemeClr>
                </a:solidFill>
                <a:latin typeface="Bell MT" panose="02020503060305020303" pitchFamily="18" charset="0"/>
                <a:cs typeface="Times New Roman" panose="02020603050405020304" pitchFamily="18" charset="0"/>
              </a:rPr>
              <a:t>Expected detection possibility for various transients</a:t>
            </a:r>
          </a:p>
        </p:txBody>
      </p:sp>
      <p:sp>
        <p:nvSpPr>
          <p:cNvPr id="15" name="正方形/長方形 14">
            <a:extLst>
              <a:ext uri="{FF2B5EF4-FFF2-40B4-BE49-F238E27FC236}">
                <a16:creationId xmlns:a16="http://schemas.microsoft.com/office/drawing/2014/main" id="{DCA15253-C99C-93F1-C3BD-8EE9A1FF6B1D}"/>
              </a:ext>
            </a:extLst>
          </p:cNvPr>
          <p:cNvSpPr/>
          <p:nvPr/>
        </p:nvSpPr>
        <p:spPr>
          <a:xfrm flipV="1">
            <a:off x="-41538" y="555617"/>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Tree>
    <p:extLst>
      <p:ext uri="{BB962C8B-B14F-4D97-AF65-F5344CB8AC3E}">
        <p14:creationId xmlns:p14="http://schemas.microsoft.com/office/powerpoint/2010/main" val="1431131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7B9B091-3B15-F3A5-5FC7-4CD736BF5CA6}"/>
              </a:ext>
            </a:extLst>
          </p:cNvPr>
          <p:cNvPicPr>
            <a:picLocks noChangeAspect="1"/>
          </p:cNvPicPr>
          <p:nvPr/>
        </p:nvPicPr>
        <p:blipFill>
          <a:blip r:embed="rId2"/>
          <a:stretch>
            <a:fillRect/>
          </a:stretch>
        </p:blipFill>
        <p:spPr>
          <a:xfrm>
            <a:off x="0" y="1471562"/>
            <a:ext cx="6430889" cy="3914876"/>
          </a:xfrm>
          <a:prstGeom prst="rect">
            <a:avLst/>
          </a:prstGeom>
        </p:spPr>
      </p:pic>
      <p:sp>
        <p:nvSpPr>
          <p:cNvPr id="11" name="テキスト ボックス 10">
            <a:extLst>
              <a:ext uri="{FF2B5EF4-FFF2-40B4-BE49-F238E27FC236}">
                <a16:creationId xmlns:a16="http://schemas.microsoft.com/office/drawing/2014/main" id="{3D5376BF-FA61-70E9-1961-72A238EB714E}"/>
              </a:ext>
            </a:extLst>
          </p:cNvPr>
          <p:cNvSpPr txBox="1"/>
          <p:nvPr/>
        </p:nvSpPr>
        <p:spPr>
          <a:xfrm>
            <a:off x="87087" y="5404127"/>
            <a:ext cx="7075713" cy="369332"/>
          </a:xfrm>
          <a:prstGeom prst="rect">
            <a:avLst/>
          </a:prstGeom>
          <a:noFill/>
        </p:spPr>
        <p:txBody>
          <a:bodyPr wrap="square">
            <a:spAutoFit/>
          </a:bodyPr>
          <a:lstStyle/>
          <a:p>
            <a:r>
              <a:rPr lang="ja-FR" altLang="ja-FR" b="1" dirty="0"/>
              <a:t>models: Nakar &amp; Sari (2010)</a:t>
            </a:r>
            <a:endParaRPr lang="ja-FR" altLang="en-US" b="1" dirty="0"/>
          </a:p>
        </p:txBody>
      </p:sp>
      <p:sp>
        <p:nvSpPr>
          <p:cNvPr id="12" name="タイトル 1">
            <a:extLst>
              <a:ext uri="{FF2B5EF4-FFF2-40B4-BE49-F238E27FC236}">
                <a16:creationId xmlns:a16="http://schemas.microsoft.com/office/drawing/2014/main" id="{6F4E2B1E-CAB1-E26B-2570-437EB8D03D69}"/>
              </a:ext>
            </a:extLst>
          </p:cNvPr>
          <p:cNvSpPr>
            <a:spLocks noGrp="1"/>
          </p:cNvSpPr>
          <p:nvPr>
            <p:ph type="title"/>
          </p:nvPr>
        </p:nvSpPr>
        <p:spPr>
          <a:xfrm>
            <a:off x="0" y="0"/>
            <a:ext cx="11277600" cy="647700"/>
          </a:xfrm>
        </p:spPr>
        <p:txBody>
          <a:bodyPr anchor="ctr">
            <a:normAutofit/>
          </a:bodyPr>
          <a:lstStyle/>
          <a:p>
            <a:pPr rtl="0">
              <a:defRPr sz="2250" b="0">
                <a:solidFill>
                  <a:srgbClr val="111820"/>
                </a:solidFill>
              </a:defRPr>
            </a:pPr>
            <a:r>
              <a:rPr lang="en-US" altLang="ja-FR" sz="3200" b="1" dirty="0">
                <a:solidFill>
                  <a:schemeClr val="tx2">
                    <a:lumMod val="90000"/>
                    <a:lumOff val="10000"/>
                  </a:schemeClr>
                </a:solidFill>
                <a:latin typeface="Bell MT" panose="02020503060305020303" pitchFamily="18" charset="0"/>
                <a:cs typeface="Times New Roman" panose="02020603050405020304" pitchFamily="18" charset="0"/>
              </a:rPr>
              <a:t>EAGLE spectral response to </a:t>
            </a:r>
            <a:r>
              <a:rPr lang="en-US" sz="3200" b="1" dirty="0">
                <a:solidFill>
                  <a:schemeClr val="tx2">
                    <a:lumMod val="90000"/>
                    <a:lumOff val="10000"/>
                  </a:schemeClr>
                </a:solidFill>
                <a:latin typeface="Bell MT" panose="02020503060305020303" pitchFamily="18" charset="0"/>
                <a:cs typeface="Times New Roman" panose="02020603050405020304" pitchFamily="18" charset="0"/>
              </a:rPr>
              <a:t>SN Shock breakout</a:t>
            </a:r>
            <a:endParaRPr sz="3200" b="1" dirty="0">
              <a:solidFill>
                <a:schemeClr val="tx2">
                  <a:lumMod val="90000"/>
                  <a:lumOff val="10000"/>
                </a:schemeClr>
              </a:solidFill>
              <a:latin typeface="Bell MT" panose="02020503060305020303" pitchFamily="18" charset="0"/>
              <a:cs typeface="Times New Roman" panose="02020603050405020304" pitchFamily="18" charset="0"/>
            </a:endParaRPr>
          </a:p>
        </p:txBody>
      </p:sp>
      <p:sp>
        <p:nvSpPr>
          <p:cNvPr id="13" name="正方形/長方形 12">
            <a:extLst>
              <a:ext uri="{FF2B5EF4-FFF2-40B4-BE49-F238E27FC236}">
                <a16:creationId xmlns:a16="http://schemas.microsoft.com/office/drawing/2014/main" id="{5DBC338D-EC08-9151-DC7A-18A0F2C48901}"/>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4" name="図 13">
            <a:extLst>
              <a:ext uri="{FF2B5EF4-FFF2-40B4-BE49-F238E27FC236}">
                <a16:creationId xmlns:a16="http://schemas.microsoft.com/office/drawing/2014/main" id="{C6611E19-63BD-4155-4104-185F921C2E4F}"/>
              </a:ext>
            </a:extLst>
          </p:cNvPr>
          <p:cNvPicPr>
            <a:picLocks noChangeAspect="1"/>
          </p:cNvPicPr>
          <p:nvPr/>
        </p:nvPicPr>
        <p:blipFill>
          <a:blip r:embed="rId3"/>
          <a:stretch>
            <a:fillRect/>
          </a:stretch>
        </p:blipFill>
        <p:spPr>
          <a:xfrm>
            <a:off x="6561459" y="616858"/>
            <a:ext cx="5543454" cy="5606143"/>
          </a:xfrm>
          <a:prstGeom prst="rect">
            <a:avLst/>
          </a:prstGeom>
        </p:spPr>
      </p:pic>
      <mc:AlternateContent xmlns:mc="http://schemas.openxmlformats.org/markup-compatibility/2006">
        <mc:Choice xmlns:a14="http://schemas.microsoft.com/office/drawing/2010/main" Requires="a14">
          <p:sp>
            <p:nvSpPr>
              <p:cNvPr id="15" name="テキスト ボックス 14">
                <a:extLst>
                  <a:ext uri="{FF2B5EF4-FFF2-40B4-BE49-F238E27FC236}">
                    <a16:creationId xmlns:a16="http://schemas.microsoft.com/office/drawing/2014/main" id="{1913EA45-C57C-55E8-48D5-79EF0552CFB7}"/>
                  </a:ext>
                </a:extLst>
              </p:cNvPr>
              <p:cNvSpPr txBox="1"/>
              <p:nvPr/>
            </p:nvSpPr>
            <p:spPr>
              <a:xfrm>
                <a:off x="239486" y="5773459"/>
                <a:ext cx="7184570" cy="948016"/>
              </a:xfrm>
              <a:prstGeom prst="rect">
                <a:avLst/>
              </a:prstGeom>
              <a:noFill/>
            </p:spPr>
            <p:txBody>
              <a:bodyPr wrap="square">
                <a:spAutoFit/>
              </a:bodyPr>
              <a:lstStyle/>
              <a:p>
                <a:r>
                  <a:rPr lang="ja-FR" altLang="ja-FR" dirty="0"/>
                  <a:t>RSG：thermal spectrum、</a:t>
                </a:r>
                <a14:m>
                  <m:oMath xmlns:m="http://schemas.openxmlformats.org/officeDocument/2006/math">
                    <m:r>
                      <a:rPr lang="ja-FR" altLang="en-US" i="1">
                        <a:latin typeface="Cambria Math" panose="02040503050406030204" pitchFamily="18" charset="0"/>
                      </a:rPr>
                      <m:t>𝑘𝑇</m:t>
                    </m:r>
                    <m:r>
                      <a:rPr lang="en-US" altLang="ja-FR" i="0">
                        <a:latin typeface="Cambria Math" panose="02040503050406030204" pitchFamily="18" charset="0"/>
                      </a:rPr>
                      <m:t>=25</m:t>
                    </m:r>
                  </m:oMath>
                </a14:m>
                <a:r>
                  <a:rPr lang="ja-FR" altLang="ja-FR" dirty="0"/>
                  <a:t> eV、</a:t>
                </a:r>
                <a14:m>
                  <m:oMath xmlns:m="http://schemas.openxmlformats.org/officeDocument/2006/math">
                    <m:sSub>
                      <m:sSubPr>
                        <m:ctrlPr>
                          <a:rPr lang="ja-FR" altLang="en-US" i="1">
                            <a:latin typeface="Cambria Math" panose="02040503050406030204" pitchFamily="18" charset="0"/>
                          </a:rPr>
                        </m:ctrlPr>
                      </m:sSubPr>
                      <m:e>
                        <m:r>
                          <a:rPr lang="ja-FR" altLang="en-US" i="1">
                            <a:latin typeface="Cambria Math" panose="02040503050406030204" pitchFamily="18" charset="0"/>
                          </a:rPr>
                          <m:t>𝐸</m:t>
                        </m:r>
                      </m:e>
                      <m:sub>
                        <m:r>
                          <m:rPr>
                            <m:sty m:val="p"/>
                          </m:rPr>
                          <a:rPr lang="en-US" altLang="ja-FR" i="0">
                            <a:latin typeface="Cambria Math" panose="02040503050406030204" pitchFamily="18" charset="0"/>
                          </a:rPr>
                          <m:t>rad</m:t>
                        </m:r>
                      </m:sub>
                    </m:sSub>
                    <m:r>
                      <a:rPr lang="en-US" altLang="ja-FR" i="0">
                        <a:latin typeface="Cambria Math" panose="02040503050406030204" pitchFamily="18" charset="0"/>
                      </a:rPr>
                      <m:t>=3×</m:t>
                    </m:r>
                    <m:sSup>
                      <m:sSupPr>
                        <m:ctrlPr>
                          <a:rPr lang="ja-FR" altLang="en-US" i="1">
                            <a:latin typeface="Cambria Math" panose="02040503050406030204" pitchFamily="18" charset="0"/>
                          </a:rPr>
                        </m:ctrlPr>
                      </m:sSupPr>
                      <m:e>
                        <m:r>
                          <a:rPr lang="en-US" altLang="ja-FR" i="0">
                            <a:latin typeface="Cambria Math" panose="02040503050406030204" pitchFamily="18" charset="0"/>
                          </a:rPr>
                          <m:t>10</m:t>
                        </m:r>
                      </m:e>
                      <m:sup>
                        <m:r>
                          <a:rPr lang="en-US" altLang="ja-FR" i="0">
                            <a:latin typeface="Cambria Math" panose="02040503050406030204" pitchFamily="18" charset="0"/>
                          </a:rPr>
                          <m:t>46</m:t>
                        </m:r>
                      </m:sup>
                    </m:sSup>
                  </m:oMath>
                </a14:m>
                <a:r>
                  <a:rPr lang="ja-FR" altLang="ja-FR" dirty="0"/>
                  <a:t> erg </a:t>
                </a:r>
                <a:endParaRPr lang="en-US" altLang="ja-FR" dirty="0"/>
              </a:p>
              <a:p>
                <a:r>
                  <a:rPr lang="ja-FR" altLang="ja-FR" dirty="0"/>
                  <a:t>Thermal</a:t>
                </a:r>
                <a:r>
                  <a:rPr lang="en-US" altLang="ja-FR" dirty="0"/>
                  <a:t> </a:t>
                </a:r>
                <a:r>
                  <a:rPr lang="ja-FR" altLang="ja-FR" dirty="0"/>
                  <a:t>BSG：thermal spectrum、</a:t>
                </a:r>
                <a14:m>
                  <m:oMath xmlns:m="http://schemas.openxmlformats.org/officeDocument/2006/math">
                    <m:r>
                      <a:rPr lang="ja-FR" altLang="en-US" i="1">
                        <a:latin typeface="Cambria Math" panose="02040503050406030204" pitchFamily="18" charset="0"/>
                      </a:rPr>
                      <m:t>𝑘𝑇</m:t>
                    </m:r>
                    <m:r>
                      <a:rPr lang="en-US" altLang="ja-FR" i="0">
                        <a:latin typeface="Cambria Math" panose="02040503050406030204" pitchFamily="18" charset="0"/>
                      </a:rPr>
                      <m:t>=80</m:t>
                    </m:r>
                  </m:oMath>
                </a14:m>
                <a:r>
                  <a:rPr lang="ja-FR" altLang="ja-FR" dirty="0"/>
                  <a:t> eV、</a:t>
                </a:r>
                <a14:m>
                  <m:oMath xmlns:m="http://schemas.openxmlformats.org/officeDocument/2006/math">
                    <m:sSub>
                      <m:sSubPr>
                        <m:ctrlPr>
                          <a:rPr lang="ja-FR" altLang="en-US" i="1">
                            <a:latin typeface="Cambria Math" panose="02040503050406030204" pitchFamily="18" charset="0"/>
                          </a:rPr>
                        </m:ctrlPr>
                      </m:sSubPr>
                      <m:e>
                        <m:r>
                          <a:rPr lang="ja-FR" altLang="en-US" i="1">
                            <a:latin typeface="Cambria Math" panose="02040503050406030204" pitchFamily="18" charset="0"/>
                          </a:rPr>
                          <m:t>𝐸</m:t>
                        </m:r>
                      </m:e>
                      <m:sub>
                        <m:r>
                          <m:rPr>
                            <m:sty m:val="p"/>
                          </m:rPr>
                          <a:rPr lang="en-US" altLang="ja-FR" i="0">
                            <a:latin typeface="Cambria Math" panose="02040503050406030204" pitchFamily="18" charset="0"/>
                          </a:rPr>
                          <m:t>rad</m:t>
                        </m:r>
                      </m:sub>
                    </m:sSub>
                    <m:r>
                      <a:rPr lang="en-US" altLang="ja-FR" i="0">
                        <a:latin typeface="Cambria Math" panose="02040503050406030204" pitchFamily="18" charset="0"/>
                      </a:rPr>
                      <m:t>=3×</m:t>
                    </m:r>
                    <m:sSup>
                      <m:sSupPr>
                        <m:ctrlPr>
                          <a:rPr lang="ja-FR" altLang="en-US" i="1">
                            <a:latin typeface="Cambria Math" panose="02040503050406030204" pitchFamily="18" charset="0"/>
                          </a:rPr>
                        </m:ctrlPr>
                      </m:sSupPr>
                      <m:e>
                        <m:r>
                          <a:rPr lang="en-US" altLang="ja-FR" i="0">
                            <a:latin typeface="Cambria Math" panose="02040503050406030204" pitchFamily="18" charset="0"/>
                          </a:rPr>
                          <m:t>10</m:t>
                        </m:r>
                      </m:e>
                      <m:sup>
                        <m:r>
                          <a:rPr lang="en-US" altLang="ja-FR" i="0">
                            <a:latin typeface="Cambria Math" panose="02040503050406030204" pitchFamily="18" charset="0"/>
                          </a:rPr>
                          <m:t>46</m:t>
                        </m:r>
                      </m:sup>
                    </m:sSup>
                  </m:oMath>
                </a14:m>
                <a:r>
                  <a:rPr lang="ja-FR" altLang="ja-FR" dirty="0"/>
                  <a:t> erg </a:t>
                </a:r>
                <a:endParaRPr lang="en-US" altLang="ja-FR" dirty="0"/>
              </a:p>
              <a:p>
                <a:r>
                  <a:rPr lang="ja-FR" altLang="ja-FR" dirty="0"/>
                  <a:t>WR：cutoff power law、</a:t>
                </a:r>
                <a14:m>
                  <m:oMath xmlns:m="http://schemas.openxmlformats.org/officeDocument/2006/math">
                    <m:r>
                      <a:rPr lang="ja-FR" altLang="en-US" i="1">
                        <a:latin typeface="Cambria Math" panose="02040503050406030204" pitchFamily="18" charset="0"/>
                      </a:rPr>
                      <m:t>𝛽</m:t>
                    </m:r>
                    <m:r>
                      <a:rPr lang="en-US" altLang="ja-FR" i="0">
                        <a:latin typeface="Cambria Math" panose="02040503050406030204" pitchFamily="18" charset="0"/>
                      </a:rPr>
                      <m:t>=0.25</m:t>
                    </m:r>
                  </m:oMath>
                </a14:m>
                <a:r>
                  <a:rPr lang="ja-FR" altLang="ja-FR" dirty="0"/>
                  <a:t>、</a:t>
                </a:r>
                <a14:m>
                  <m:oMath xmlns:m="http://schemas.openxmlformats.org/officeDocument/2006/math">
                    <m:sSub>
                      <m:sSubPr>
                        <m:ctrlPr>
                          <a:rPr lang="ja-FR" altLang="en-US" i="1">
                            <a:latin typeface="Cambria Math" panose="02040503050406030204" pitchFamily="18" charset="0"/>
                          </a:rPr>
                        </m:ctrlPr>
                      </m:sSubPr>
                      <m:e>
                        <m:r>
                          <a:rPr lang="ja-FR" altLang="en-US" i="1">
                            <a:latin typeface="Cambria Math" panose="02040503050406030204" pitchFamily="18" charset="0"/>
                          </a:rPr>
                          <m:t>𝐸</m:t>
                        </m:r>
                      </m:e>
                      <m:sub>
                        <m:r>
                          <m:rPr>
                            <m:sty m:val="p"/>
                          </m:rPr>
                          <a:rPr lang="en-US" altLang="ja-FR" i="0">
                            <a:latin typeface="Cambria Math" panose="02040503050406030204" pitchFamily="18" charset="0"/>
                          </a:rPr>
                          <m:t>peak</m:t>
                        </m:r>
                      </m:sub>
                    </m:sSub>
                    <m:r>
                      <a:rPr lang="en-US" altLang="ja-FR" i="0">
                        <a:latin typeface="Cambria Math" panose="02040503050406030204" pitchFamily="18" charset="0"/>
                      </a:rPr>
                      <m:t>=2</m:t>
                    </m:r>
                  </m:oMath>
                </a14:m>
                <a:r>
                  <a:rPr lang="ja-FR" altLang="ja-FR" dirty="0"/>
                  <a:t> keV、</a:t>
                </a:r>
                <a14:m>
                  <m:oMath xmlns:m="http://schemas.openxmlformats.org/officeDocument/2006/math">
                    <m:sSub>
                      <m:sSubPr>
                        <m:ctrlPr>
                          <a:rPr lang="ja-FR" altLang="en-US" i="1">
                            <a:latin typeface="Cambria Math" panose="02040503050406030204" pitchFamily="18" charset="0"/>
                          </a:rPr>
                        </m:ctrlPr>
                      </m:sSubPr>
                      <m:e>
                        <m:r>
                          <a:rPr lang="ja-FR" altLang="en-US" i="1">
                            <a:latin typeface="Cambria Math" panose="02040503050406030204" pitchFamily="18" charset="0"/>
                          </a:rPr>
                          <m:t>𝐸</m:t>
                        </m:r>
                      </m:e>
                      <m:sub>
                        <m:r>
                          <m:rPr>
                            <m:sty m:val="p"/>
                          </m:rPr>
                          <a:rPr lang="en-US" altLang="ja-FR" i="0">
                            <a:latin typeface="Cambria Math" panose="02040503050406030204" pitchFamily="18" charset="0"/>
                          </a:rPr>
                          <m:t>rad</m:t>
                        </m:r>
                      </m:sub>
                    </m:sSub>
                    <m:r>
                      <a:rPr lang="en-US" altLang="ja-FR" i="0">
                        <a:latin typeface="Cambria Math" panose="02040503050406030204" pitchFamily="18" charset="0"/>
                      </a:rPr>
                      <m:t>=</m:t>
                    </m:r>
                    <m:sSup>
                      <m:sSupPr>
                        <m:ctrlPr>
                          <a:rPr lang="ja-FR" altLang="en-US" i="1">
                            <a:latin typeface="Cambria Math" panose="02040503050406030204" pitchFamily="18" charset="0"/>
                          </a:rPr>
                        </m:ctrlPr>
                      </m:sSupPr>
                      <m:e>
                        <m:r>
                          <a:rPr lang="en-US" altLang="ja-FR" i="0">
                            <a:latin typeface="Cambria Math" panose="02040503050406030204" pitchFamily="18" charset="0"/>
                          </a:rPr>
                          <m:t>10</m:t>
                        </m:r>
                      </m:e>
                      <m:sup>
                        <m:r>
                          <a:rPr lang="en-US" altLang="ja-FR" i="0">
                            <a:latin typeface="Cambria Math" panose="02040503050406030204" pitchFamily="18" charset="0"/>
                          </a:rPr>
                          <m:t>45</m:t>
                        </m:r>
                      </m:sup>
                    </m:sSup>
                  </m:oMath>
                </a14:m>
                <a:r>
                  <a:rPr lang="ja-FR" altLang="ja-FR" dirty="0"/>
                  <a:t> erg</a:t>
                </a:r>
                <a:endParaRPr lang="ja-FR" altLang="en-US" dirty="0"/>
              </a:p>
            </p:txBody>
          </p:sp>
        </mc:Choice>
        <mc:Fallback>
          <p:sp>
            <p:nvSpPr>
              <p:cNvPr id="15" name="テキスト ボックス 14">
                <a:extLst>
                  <a:ext uri="{FF2B5EF4-FFF2-40B4-BE49-F238E27FC236}">
                    <a16:creationId xmlns:a16="http://schemas.microsoft.com/office/drawing/2014/main" id="{1913EA45-C57C-55E8-48D5-79EF0552CFB7}"/>
                  </a:ext>
                </a:extLst>
              </p:cNvPr>
              <p:cNvSpPr txBox="1">
                <a:spLocks noRot="1" noChangeAspect="1" noMove="1" noResize="1" noEditPoints="1" noAdjustHandles="1" noChangeArrowheads="1" noChangeShapeType="1" noTextEdit="1"/>
              </p:cNvSpPr>
              <p:nvPr/>
            </p:nvSpPr>
            <p:spPr>
              <a:xfrm>
                <a:off x="239486" y="5773459"/>
                <a:ext cx="7184570" cy="948016"/>
              </a:xfrm>
              <a:prstGeom prst="rect">
                <a:avLst/>
              </a:prstGeom>
              <a:blipFill>
                <a:blip r:embed="rId4"/>
                <a:stretch>
                  <a:fillRect l="-705" t="-2632" b="-7895"/>
                </a:stretch>
              </a:blipFill>
            </p:spPr>
            <p:txBody>
              <a:bodyPr/>
              <a:lstStyle/>
              <a:p>
                <a:r>
                  <a:rPr lang="ja-FR" altLang="en-US">
                    <a:noFill/>
                  </a:rPr>
                  <a:t> </a:t>
                </a:r>
              </a:p>
            </p:txBody>
          </p:sp>
        </mc:Fallback>
      </mc:AlternateContent>
      <p:sp>
        <p:nvSpPr>
          <p:cNvPr id="17" name="テキスト ボックス 16">
            <a:extLst>
              <a:ext uri="{FF2B5EF4-FFF2-40B4-BE49-F238E27FC236}">
                <a16:creationId xmlns:a16="http://schemas.microsoft.com/office/drawing/2014/main" id="{75AE200F-1B90-51C9-0DE1-4C8CCF007C5E}"/>
              </a:ext>
            </a:extLst>
          </p:cNvPr>
          <p:cNvSpPr txBox="1"/>
          <p:nvPr/>
        </p:nvSpPr>
        <p:spPr>
          <a:xfrm>
            <a:off x="87086" y="876548"/>
            <a:ext cx="7184569" cy="646331"/>
          </a:xfrm>
          <a:prstGeom prst="rect">
            <a:avLst/>
          </a:prstGeom>
          <a:noFill/>
        </p:spPr>
        <p:txBody>
          <a:bodyPr wrap="square">
            <a:spAutoFit/>
          </a:bodyPr>
          <a:lstStyle/>
          <a:p>
            <a:r>
              <a:rPr lang="en-US" altLang="ja-FR" sz="1800" dirty="0"/>
              <a:t>SN shock breakout from </a:t>
            </a:r>
            <a:r>
              <a:rPr lang="ja-FR" altLang="ja-FR" sz="1800" dirty="0"/>
              <a:t>RSG (red supergiant), BSG (blue supergiant), </a:t>
            </a:r>
            <a:br>
              <a:rPr lang="en-US" altLang="ja-FR" sz="1800" dirty="0"/>
            </a:br>
            <a:r>
              <a:rPr lang="ja-FR" altLang="ja-FR" sz="1800" dirty="0"/>
              <a:t>and WR (Wolf–Rayet star)</a:t>
            </a:r>
            <a:endParaRPr lang="ja-FR" altLang="en-US" dirty="0"/>
          </a:p>
        </p:txBody>
      </p:sp>
      <p:sp>
        <p:nvSpPr>
          <p:cNvPr id="18" name="フッター プレースホルダー 17">
            <a:extLst>
              <a:ext uri="{FF2B5EF4-FFF2-40B4-BE49-F238E27FC236}">
                <a16:creationId xmlns:a16="http://schemas.microsoft.com/office/drawing/2014/main" id="{D17131CE-C7A0-1A6C-8F50-A38D3B36A102}"/>
              </a:ext>
            </a:extLst>
          </p:cNvPr>
          <p:cNvSpPr>
            <a:spLocks noGrp="1"/>
          </p:cNvSpPr>
          <p:nvPr>
            <p:ph type="ftr" idx="11"/>
          </p:nvPr>
        </p:nvSpPr>
        <p:spPr/>
        <p:txBody>
          <a:bodyPr/>
          <a:lstStyle/>
          <a:p>
            <a:r>
              <a:rPr lang="id-ID"/>
              <a:t>2028/08/30 TeVPA 2026 @Tendo, Yamagata</a:t>
            </a:r>
            <a:endParaRPr lang="id-ID" dirty="0"/>
          </a:p>
        </p:txBody>
      </p:sp>
      <p:sp>
        <p:nvSpPr>
          <p:cNvPr id="19" name="スライド番号プレースホルダー 18">
            <a:extLst>
              <a:ext uri="{FF2B5EF4-FFF2-40B4-BE49-F238E27FC236}">
                <a16:creationId xmlns:a16="http://schemas.microsoft.com/office/drawing/2014/main" id="{F823D6EF-58EB-41A8-C54C-E9DF20CB6F83}"/>
              </a:ext>
            </a:extLst>
          </p:cNvPr>
          <p:cNvSpPr>
            <a:spLocks noGrp="1"/>
          </p:cNvSpPr>
          <p:nvPr>
            <p:ph type="sldNum" idx="12"/>
          </p:nvPr>
        </p:nvSpPr>
        <p:spPr/>
        <p:txBody>
          <a:bodyPr/>
          <a:lstStyle/>
          <a:p>
            <a:fld id="{FC2FC132-48E3-EF4C-881B-428E46D600FB}" type="slidenum">
              <a:rPr lang="en-US" altLang="ja-FR" smtClean="0"/>
              <a:t>35</a:t>
            </a:fld>
            <a:endParaRPr lang="ja-FR" altLang="en-US" dirty="0"/>
          </a:p>
        </p:txBody>
      </p:sp>
    </p:spTree>
    <p:extLst>
      <p:ext uri="{BB962C8B-B14F-4D97-AF65-F5344CB8AC3E}">
        <p14:creationId xmlns:p14="http://schemas.microsoft.com/office/powerpoint/2010/main" val="1384764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FF35D3B-6E29-60F7-8A76-E3D32EE007B6}"/>
              </a:ext>
            </a:extLst>
          </p:cNvPr>
          <p:cNvPicPr>
            <a:picLocks noChangeAspect="1"/>
          </p:cNvPicPr>
          <p:nvPr/>
        </p:nvPicPr>
        <p:blipFill>
          <a:blip r:embed="rId2"/>
          <a:stretch>
            <a:fillRect/>
          </a:stretch>
        </p:blipFill>
        <p:spPr>
          <a:xfrm>
            <a:off x="130628" y="880742"/>
            <a:ext cx="8130090" cy="5109216"/>
          </a:xfrm>
          <a:prstGeom prst="rect">
            <a:avLst/>
          </a:prstGeom>
        </p:spPr>
      </p:pic>
      <p:sp>
        <p:nvSpPr>
          <p:cNvPr id="8" name="タイトル 1">
            <a:extLst>
              <a:ext uri="{FF2B5EF4-FFF2-40B4-BE49-F238E27FC236}">
                <a16:creationId xmlns:a16="http://schemas.microsoft.com/office/drawing/2014/main" id="{416000B0-81DD-5FF4-839E-808ACA674D7A}"/>
              </a:ext>
            </a:extLst>
          </p:cNvPr>
          <p:cNvSpPr>
            <a:spLocks noGrp="1"/>
          </p:cNvSpPr>
          <p:nvPr>
            <p:ph type="title"/>
          </p:nvPr>
        </p:nvSpPr>
        <p:spPr>
          <a:xfrm>
            <a:off x="0" y="0"/>
            <a:ext cx="11277600" cy="647700"/>
          </a:xfrm>
        </p:spPr>
        <p:txBody>
          <a:bodyPr anchor="ctr">
            <a:normAutofit/>
          </a:bodyPr>
          <a:lstStyle/>
          <a:p>
            <a:pPr rtl="0">
              <a:defRPr sz="2250" b="0">
                <a:solidFill>
                  <a:srgbClr val="111820"/>
                </a:solidFill>
              </a:defRPr>
            </a:pPr>
            <a:r>
              <a:rPr lang="en-US" sz="3200" b="1" dirty="0">
                <a:solidFill>
                  <a:schemeClr val="tx2">
                    <a:lumMod val="90000"/>
                    <a:lumOff val="10000"/>
                  </a:schemeClr>
                </a:solidFill>
                <a:latin typeface="Bell MT" panose="02020503060305020303" pitchFamily="18" charset="0"/>
                <a:cs typeface="Times New Roman" panose="02020603050405020304" pitchFamily="18" charset="0"/>
              </a:rPr>
              <a:t>EAGLE detectability </a:t>
            </a:r>
            <a:r>
              <a:rPr lang="en-US" altLang="ja-FR" sz="3200" b="1" dirty="0">
                <a:solidFill>
                  <a:schemeClr val="tx2">
                    <a:lumMod val="90000"/>
                    <a:lumOff val="10000"/>
                  </a:schemeClr>
                </a:solidFill>
                <a:latin typeface="Bell MT" panose="02020503060305020303" pitchFamily="18" charset="0"/>
                <a:cs typeface="Times New Roman" panose="02020603050405020304" pitchFamily="18" charset="0"/>
              </a:rPr>
              <a:t>SN Shock breakout</a:t>
            </a:r>
            <a:r>
              <a:rPr lang="en-US" sz="3200" b="1" dirty="0">
                <a:solidFill>
                  <a:schemeClr val="tx2">
                    <a:lumMod val="90000"/>
                    <a:lumOff val="10000"/>
                  </a:schemeClr>
                </a:solidFill>
                <a:latin typeface="Bell MT" panose="02020503060305020303" pitchFamily="18" charset="0"/>
                <a:cs typeface="Times New Roman" panose="02020603050405020304" pitchFamily="18" charset="0"/>
              </a:rPr>
              <a:t> </a:t>
            </a:r>
            <a:endParaRPr sz="3200" b="1" dirty="0">
              <a:solidFill>
                <a:schemeClr val="tx2">
                  <a:lumMod val="90000"/>
                  <a:lumOff val="10000"/>
                </a:schemeClr>
              </a:solidFill>
              <a:latin typeface="Bell MT" panose="02020503060305020303" pitchFamily="18" charset="0"/>
              <a:cs typeface="Times New Roman" panose="02020603050405020304" pitchFamily="18" charset="0"/>
            </a:endParaRPr>
          </a:p>
        </p:txBody>
      </p:sp>
      <p:sp>
        <p:nvSpPr>
          <p:cNvPr id="9" name="正方形/長方形 8">
            <a:extLst>
              <a:ext uri="{FF2B5EF4-FFF2-40B4-BE49-F238E27FC236}">
                <a16:creationId xmlns:a16="http://schemas.microsoft.com/office/drawing/2014/main" id="{556455F7-69F7-74F4-B24F-C70578058CFF}"/>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0" name="テキスト ボックス 9">
            <a:extLst>
              <a:ext uri="{FF2B5EF4-FFF2-40B4-BE49-F238E27FC236}">
                <a16:creationId xmlns:a16="http://schemas.microsoft.com/office/drawing/2014/main" id="{0A74E81D-510F-15FD-B839-CD30CF434065}"/>
              </a:ext>
            </a:extLst>
          </p:cNvPr>
          <p:cNvSpPr txBox="1"/>
          <p:nvPr/>
        </p:nvSpPr>
        <p:spPr>
          <a:xfrm>
            <a:off x="5127170" y="2486752"/>
            <a:ext cx="6607629" cy="830997"/>
          </a:xfrm>
          <a:prstGeom prst="rect">
            <a:avLst/>
          </a:prstGeom>
          <a:solidFill>
            <a:srgbClr val="FFF698"/>
          </a:solidFill>
        </p:spPr>
        <p:txBody>
          <a:bodyPr wrap="square" rtlCol="0">
            <a:spAutoFit/>
          </a:bodyPr>
          <a:lstStyle/>
          <a:p>
            <a:r>
              <a:rPr kumimoji="1" lang="en-US" altLang="ja-FR" sz="2400" dirty="0">
                <a:solidFill>
                  <a:srgbClr val="C00000"/>
                </a:solidFill>
              </a:rPr>
              <a:t>WR, BSG have enough counts in EAGLE energy band, above EAGLE detection fluence limit.</a:t>
            </a:r>
            <a:endParaRPr kumimoji="1" lang="ja-FR" altLang="en-US" sz="2400" dirty="0">
              <a:solidFill>
                <a:srgbClr val="C00000"/>
              </a:solidFill>
            </a:endParaRPr>
          </a:p>
        </p:txBody>
      </p:sp>
      <p:sp>
        <p:nvSpPr>
          <p:cNvPr id="11" name="テキスト ボックス 10">
            <a:extLst>
              <a:ext uri="{FF2B5EF4-FFF2-40B4-BE49-F238E27FC236}">
                <a16:creationId xmlns:a16="http://schemas.microsoft.com/office/drawing/2014/main" id="{CCDEC318-4F14-EEC6-411A-8DB1C115B352}"/>
              </a:ext>
            </a:extLst>
          </p:cNvPr>
          <p:cNvSpPr txBox="1"/>
          <p:nvPr/>
        </p:nvSpPr>
        <p:spPr>
          <a:xfrm>
            <a:off x="6565685" y="4561787"/>
            <a:ext cx="4430486" cy="461665"/>
          </a:xfrm>
          <a:prstGeom prst="rect">
            <a:avLst/>
          </a:prstGeom>
          <a:solidFill>
            <a:schemeClr val="tx2">
              <a:lumMod val="10000"/>
              <a:lumOff val="90000"/>
            </a:schemeClr>
          </a:solidFill>
        </p:spPr>
        <p:txBody>
          <a:bodyPr wrap="square" rtlCol="0">
            <a:spAutoFit/>
          </a:bodyPr>
          <a:lstStyle/>
          <a:p>
            <a:r>
              <a:rPr kumimoji="1" lang="en-US" altLang="ja-FR" sz="2400" dirty="0">
                <a:solidFill>
                  <a:schemeClr val="accent1"/>
                </a:solidFill>
              </a:rPr>
              <a:t>RSG is very faint in EAGLE band</a:t>
            </a:r>
            <a:endParaRPr kumimoji="1" lang="ja-FR" altLang="en-US" sz="2400" dirty="0">
              <a:solidFill>
                <a:schemeClr val="accent1"/>
              </a:solidFill>
            </a:endParaRPr>
          </a:p>
        </p:txBody>
      </p:sp>
      <p:sp>
        <p:nvSpPr>
          <p:cNvPr id="12" name="テキスト ボックス 11">
            <a:extLst>
              <a:ext uri="{FF2B5EF4-FFF2-40B4-BE49-F238E27FC236}">
                <a16:creationId xmlns:a16="http://schemas.microsoft.com/office/drawing/2014/main" id="{2EBF296D-4629-6685-EAC9-3F7133F51D76}"/>
              </a:ext>
            </a:extLst>
          </p:cNvPr>
          <p:cNvSpPr txBox="1"/>
          <p:nvPr/>
        </p:nvSpPr>
        <p:spPr>
          <a:xfrm rot="20874688">
            <a:off x="1415142" y="2717584"/>
            <a:ext cx="3450772" cy="369332"/>
          </a:xfrm>
          <a:prstGeom prst="rect">
            <a:avLst/>
          </a:prstGeom>
          <a:noFill/>
        </p:spPr>
        <p:txBody>
          <a:bodyPr wrap="square" rtlCol="0">
            <a:spAutoFit/>
          </a:bodyPr>
          <a:lstStyle/>
          <a:p>
            <a:r>
              <a:rPr kumimoji="1" lang="en-US" altLang="ja-FR" dirty="0"/>
              <a:t>EAGLE fluence limit</a:t>
            </a:r>
            <a:endParaRPr kumimoji="1" lang="ja-FR" altLang="en-US" dirty="0"/>
          </a:p>
        </p:txBody>
      </p:sp>
      <p:sp>
        <p:nvSpPr>
          <p:cNvPr id="13" name="フッター プレースホルダー 12">
            <a:extLst>
              <a:ext uri="{FF2B5EF4-FFF2-40B4-BE49-F238E27FC236}">
                <a16:creationId xmlns:a16="http://schemas.microsoft.com/office/drawing/2014/main" id="{D277D0AD-691B-8DFA-54B0-C4E1D3347E42}"/>
              </a:ext>
            </a:extLst>
          </p:cNvPr>
          <p:cNvSpPr>
            <a:spLocks noGrp="1"/>
          </p:cNvSpPr>
          <p:nvPr>
            <p:ph type="ftr" idx="11"/>
          </p:nvPr>
        </p:nvSpPr>
        <p:spPr/>
        <p:txBody>
          <a:bodyPr/>
          <a:lstStyle/>
          <a:p>
            <a:r>
              <a:rPr lang="id-ID"/>
              <a:t>2028/08/30 TeVPA 2026 @Tendo, Yamagata</a:t>
            </a:r>
            <a:endParaRPr lang="id-ID" dirty="0"/>
          </a:p>
        </p:txBody>
      </p:sp>
      <p:sp>
        <p:nvSpPr>
          <p:cNvPr id="14" name="スライド番号プレースホルダー 13">
            <a:extLst>
              <a:ext uri="{FF2B5EF4-FFF2-40B4-BE49-F238E27FC236}">
                <a16:creationId xmlns:a16="http://schemas.microsoft.com/office/drawing/2014/main" id="{D5D8FFDD-6E5D-429E-FDF1-0FD071EB270F}"/>
              </a:ext>
            </a:extLst>
          </p:cNvPr>
          <p:cNvSpPr>
            <a:spLocks noGrp="1"/>
          </p:cNvSpPr>
          <p:nvPr>
            <p:ph type="sldNum" idx="12"/>
          </p:nvPr>
        </p:nvSpPr>
        <p:spPr/>
        <p:txBody>
          <a:bodyPr/>
          <a:lstStyle/>
          <a:p>
            <a:fld id="{FC2FC132-48E3-EF4C-881B-428E46D600FB}" type="slidenum">
              <a:rPr lang="en-US" altLang="ja-FR" smtClean="0"/>
              <a:t>36</a:t>
            </a:fld>
            <a:endParaRPr lang="ja-FR" altLang="en-US" dirty="0"/>
          </a:p>
        </p:txBody>
      </p:sp>
    </p:spTree>
    <p:extLst>
      <p:ext uri="{BB962C8B-B14F-4D97-AF65-F5344CB8AC3E}">
        <p14:creationId xmlns:p14="http://schemas.microsoft.com/office/powerpoint/2010/main" val="508136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5" name="表 4">
                <a:extLst>
                  <a:ext uri="{FF2B5EF4-FFF2-40B4-BE49-F238E27FC236}">
                    <a16:creationId xmlns:a16="http://schemas.microsoft.com/office/drawing/2014/main" id="{B8A8ACC0-7EAD-892D-CC40-CBDE18E54BB8}"/>
                  </a:ext>
                </a:extLst>
              </p:cNvPr>
              <p:cNvGraphicFramePr>
                <a:graphicFrameLocks noGrp="1"/>
              </p:cNvGraphicFramePr>
              <p:nvPr>
                <p:extLst>
                  <p:ext uri="{D42A27DB-BD31-4B8C-83A1-F6EECF244321}">
                    <p14:modId xmlns:p14="http://schemas.microsoft.com/office/powerpoint/2010/main" val="2258615612"/>
                  </p:ext>
                </p:extLst>
              </p:nvPr>
            </p:nvGraphicFramePr>
            <p:xfrm>
              <a:off x="108855" y="1637168"/>
              <a:ext cx="11756573" cy="2577530"/>
            </p:xfrm>
            <a:graphic>
              <a:graphicData uri="http://schemas.openxmlformats.org/drawingml/2006/table">
                <a:tbl>
                  <a:tblPr>
                    <a:tableStyleId>{3C2FFA5D-87B4-456A-9821-1D502468CF0F}</a:tableStyleId>
                  </a:tblPr>
                  <a:tblGrid>
                    <a:gridCol w="1045030">
                      <a:extLst>
                        <a:ext uri="{9D8B030D-6E8A-4147-A177-3AD203B41FA5}">
                          <a16:colId xmlns:a16="http://schemas.microsoft.com/office/drawing/2014/main" val="956520954"/>
                        </a:ext>
                      </a:extLst>
                    </a:gridCol>
                    <a:gridCol w="1295400">
                      <a:extLst>
                        <a:ext uri="{9D8B030D-6E8A-4147-A177-3AD203B41FA5}">
                          <a16:colId xmlns:a16="http://schemas.microsoft.com/office/drawing/2014/main" val="2099170483"/>
                        </a:ext>
                      </a:extLst>
                    </a:gridCol>
                    <a:gridCol w="1240971">
                      <a:extLst>
                        <a:ext uri="{9D8B030D-6E8A-4147-A177-3AD203B41FA5}">
                          <a16:colId xmlns:a16="http://schemas.microsoft.com/office/drawing/2014/main" val="3017920468"/>
                        </a:ext>
                      </a:extLst>
                    </a:gridCol>
                    <a:gridCol w="1488923">
                      <a:extLst>
                        <a:ext uri="{9D8B030D-6E8A-4147-A177-3AD203B41FA5}">
                          <a16:colId xmlns:a16="http://schemas.microsoft.com/office/drawing/2014/main" val="2513474822"/>
                        </a:ext>
                      </a:extLst>
                    </a:gridCol>
                    <a:gridCol w="993020">
                      <a:extLst>
                        <a:ext uri="{9D8B030D-6E8A-4147-A177-3AD203B41FA5}">
                          <a16:colId xmlns:a16="http://schemas.microsoft.com/office/drawing/2014/main" val="1268194187"/>
                        </a:ext>
                      </a:extLst>
                    </a:gridCol>
                    <a:gridCol w="1542142">
                      <a:extLst>
                        <a:ext uri="{9D8B030D-6E8A-4147-A177-3AD203B41FA5}">
                          <a16:colId xmlns:a16="http://schemas.microsoft.com/office/drawing/2014/main" val="1011388898"/>
                        </a:ext>
                      </a:extLst>
                    </a:gridCol>
                    <a:gridCol w="1267581">
                      <a:extLst>
                        <a:ext uri="{9D8B030D-6E8A-4147-A177-3AD203B41FA5}">
                          <a16:colId xmlns:a16="http://schemas.microsoft.com/office/drawing/2014/main" val="843230238"/>
                        </a:ext>
                      </a:extLst>
                    </a:gridCol>
                    <a:gridCol w="1267581">
                      <a:extLst>
                        <a:ext uri="{9D8B030D-6E8A-4147-A177-3AD203B41FA5}">
                          <a16:colId xmlns:a16="http://schemas.microsoft.com/office/drawing/2014/main" val="2546606417"/>
                        </a:ext>
                      </a:extLst>
                    </a:gridCol>
                    <a:gridCol w="1615925">
                      <a:extLst>
                        <a:ext uri="{9D8B030D-6E8A-4147-A177-3AD203B41FA5}">
                          <a16:colId xmlns:a16="http://schemas.microsoft.com/office/drawing/2014/main" val="3588702193"/>
                        </a:ext>
                      </a:extLst>
                    </a:gridCol>
                  </a:tblGrid>
                  <a:tr h="0">
                    <a:tc>
                      <a:txBody>
                        <a:bodyPr/>
                        <a:lstStyle/>
                        <a:p>
                          <a:pPr>
                            <a:buNone/>
                          </a:pPr>
                          <a:r>
                            <a:rPr lang="ja-FR"/>
                            <a:t>Model</a:t>
                          </a:r>
                        </a:p>
                      </a:txBody>
                      <a:tcPr anchor="ctr"/>
                    </a:tc>
                    <a:tc>
                      <a:txBody>
                        <a:bodyPr/>
                        <a:lstStyle/>
                        <a:p>
                          <a:pPr algn="r">
                            <a:buNone/>
                          </a:pPr>
                          <a14:m>
                            <m:oMathPara xmlns:m="http://schemas.openxmlformats.org/officeDocument/2006/math">
                              <m:oMathParaPr>
                                <m:jc m:val="centerGroup"/>
                              </m:oMathParaPr>
                              <m:oMath xmlns:m="http://schemas.openxmlformats.org/officeDocument/2006/math">
                                <m:sSub>
                                  <m:sSubPr>
                                    <m:ctrlPr>
                                      <a:rPr lang="ja-FR" altLang="en-US"/>
                                    </m:ctrlPr>
                                  </m:sSubPr>
                                  <m:e>
                                    <m:r>
                                      <a:rPr lang="ja-FR" altLang="en-US"/>
                                      <m:t>𝑀</m:t>
                                    </m:r>
                                  </m:e>
                                  <m:sub>
                                    <m:r>
                                      <a:rPr lang="ja-FR" altLang="en-US"/>
                                      <m:t>∗</m:t>
                                    </m:r>
                                  </m:sub>
                                </m:sSub>
                              </m:oMath>
                            </m:oMathPara>
                          </a14:m>
                          <a:endParaRPr lang="ja-FR"/>
                        </a:p>
                      </a:txBody>
                      <a:tcPr anchor="ctr"/>
                    </a:tc>
                    <a:tc>
                      <a:txBody>
                        <a:bodyPr/>
                        <a:lstStyle/>
                        <a:p>
                          <a:pPr algn="r">
                            <a:buNone/>
                          </a:pPr>
                          <a14:m>
                            <m:oMathPara xmlns:m="http://schemas.openxmlformats.org/officeDocument/2006/math">
                              <m:oMathParaPr>
                                <m:jc m:val="centerGroup"/>
                              </m:oMathParaPr>
                              <m:oMath xmlns:m="http://schemas.openxmlformats.org/officeDocument/2006/math">
                                <m:sSub>
                                  <m:sSubPr>
                                    <m:ctrlPr>
                                      <a:rPr lang="ja-FR" altLang="en-US"/>
                                    </m:ctrlPr>
                                  </m:sSubPr>
                                  <m:e>
                                    <m:r>
                                      <a:rPr lang="ja-FR" altLang="en-US"/>
                                      <m:t>𝑅</m:t>
                                    </m:r>
                                  </m:e>
                                  <m:sub>
                                    <m:r>
                                      <a:rPr lang="ja-FR" altLang="en-US"/>
                                      <m:t>∗</m:t>
                                    </m:r>
                                  </m:sub>
                                </m:sSub>
                              </m:oMath>
                            </m:oMathPara>
                          </a14:m>
                          <a:endParaRPr lang="ja-FR" dirty="0"/>
                        </a:p>
                      </a:txBody>
                      <a:tcPr anchor="ctr"/>
                    </a:tc>
                    <a:tc>
                      <a:txBody>
                        <a:bodyPr/>
                        <a:lstStyle/>
                        <a:p>
                          <a:pPr algn="r">
                            <a:buNone/>
                          </a:pPr>
                          <a14:m>
                            <m:oMathPara xmlns:m="http://schemas.openxmlformats.org/officeDocument/2006/math">
                              <m:oMathParaPr>
                                <m:jc m:val="centerGroup"/>
                              </m:oMathParaPr>
                              <m:oMath xmlns:m="http://schemas.openxmlformats.org/officeDocument/2006/math">
                                <m:sSub>
                                  <m:sSubPr>
                                    <m:ctrlPr>
                                      <a:rPr lang="ja-FR" altLang="en-US"/>
                                    </m:ctrlPr>
                                  </m:sSubPr>
                                  <m:e>
                                    <m:r>
                                      <a:rPr lang="ja-FR" altLang="en-US"/>
                                      <m:t>𝐸</m:t>
                                    </m:r>
                                  </m:e>
                                  <m:sub>
                                    <m:r>
                                      <m:rPr>
                                        <m:sty m:val="p"/>
                                      </m:rPr>
                                      <a:rPr lang="en-US" altLang="ja-FR"/>
                                      <m:t>exp</m:t>
                                    </m:r>
                                  </m:sub>
                                </m:sSub>
                              </m:oMath>
                            </m:oMathPara>
                          </a14:m>
                          <a:endParaRPr lang="ja-FR"/>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ja-FR" altLang="en-US"/>
                                  <m:t>𝑛</m:t>
                                </m:r>
                              </m:oMath>
                            </m:oMathPara>
                          </a14:m>
                          <a:endParaRPr lang="ja-FR"/>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ja-FR" altLang="en-US"/>
                                  <m:t>𝜅</m:t>
                                </m:r>
                              </m:oMath>
                            </m:oMathPara>
                          </a14:m>
                          <a:endParaRPr lang="ja-FR"/>
                        </a:p>
                      </a:txBody>
                      <a:tcPr anchor="ctr"/>
                    </a:tc>
                    <a:tc>
                      <a:txBody>
                        <a:bodyPr/>
                        <a:lstStyle/>
                        <a:p>
                          <a:pPr algn="r">
                            <a:buNone/>
                          </a:pPr>
                          <a14:m>
                            <m:oMathPara xmlns:m="http://schemas.openxmlformats.org/officeDocument/2006/math">
                              <m:oMathParaPr>
                                <m:jc m:val="centerGroup"/>
                              </m:oMathParaPr>
                              <m:oMath xmlns:m="http://schemas.openxmlformats.org/officeDocument/2006/math">
                                <m:sSub>
                                  <m:sSubPr>
                                    <m:ctrlPr>
                                      <a:rPr lang="ja-FR" altLang="en-US"/>
                                    </m:ctrlPr>
                                  </m:sSubPr>
                                  <m:e>
                                    <m:r>
                                      <a:rPr lang="ja-FR" altLang="en-US"/>
                                      <m:t>𝑅</m:t>
                                    </m:r>
                                  </m:e>
                                  <m:sub>
                                    <m:r>
                                      <a:rPr lang="ja-FR" altLang="en-US"/>
                                      <m:t>∗</m:t>
                                    </m:r>
                                  </m:sub>
                                </m:sSub>
                                <m:r>
                                  <a:rPr lang="en-US" altLang="ja-FR"/>
                                  <m:t>/</m:t>
                                </m:r>
                                <m:r>
                                  <a:rPr lang="ja-FR" altLang="en-US"/>
                                  <m:t>𝑐</m:t>
                                </m:r>
                              </m:oMath>
                            </m:oMathPara>
                          </a14:m>
                          <a:endParaRPr lang="ja-FR"/>
                        </a:p>
                      </a:txBody>
                      <a:tcPr anchor="ctr"/>
                    </a:tc>
                    <a:tc>
                      <a:txBody>
                        <a:bodyPr/>
                        <a:lstStyle/>
                        <a:p>
                          <a:pPr algn="r">
                            <a:buNone/>
                          </a:pPr>
                          <a14:m>
                            <m:oMathPara xmlns:m="http://schemas.openxmlformats.org/officeDocument/2006/math">
                              <m:oMathParaPr>
                                <m:jc m:val="centerGroup"/>
                              </m:oMathParaPr>
                              <m:oMath xmlns:m="http://schemas.openxmlformats.org/officeDocument/2006/math">
                                <m:sSub>
                                  <m:sSubPr>
                                    <m:ctrlPr>
                                      <a:rPr lang="ja-FR" altLang="en-US"/>
                                    </m:ctrlPr>
                                  </m:sSubPr>
                                  <m:e>
                                    <m:r>
                                      <a:rPr lang="ja-FR" altLang="en-US"/>
                                      <m:t>𝑇</m:t>
                                    </m:r>
                                  </m:e>
                                  <m:sub>
                                    <m:r>
                                      <m:rPr>
                                        <m:sty m:val="p"/>
                                      </m:rPr>
                                      <a:rPr lang="en-US" altLang="ja-FR"/>
                                      <m:t>obs</m:t>
                                    </m:r>
                                    <m:r>
                                      <a:rPr lang="en-US" altLang="ja-FR"/>
                                      <m:t>,0</m:t>
                                    </m:r>
                                  </m:sub>
                                </m:sSub>
                              </m:oMath>
                            </m:oMathPara>
                          </a14:m>
                          <a:endParaRPr lang="ja-FR"/>
                        </a:p>
                      </a:txBody>
                      <a:tcPr anchor="ctr"/>
                    </a:tc>
                    <a:tc>
                      <a:txBody>
                        <a:bodyPr/>
                        <a:lstStyle/>
                        <a:p>
                          <a:pPr algn="r">
                            <a:buNone/>
                          </a:pPr>
                          <a:r>
                            <a:rPr lang="ja-FR" dirty="0"/>
                            <a:t>Plot fluence at 10 Mpc</a:t>
                          </a:r>
                        </a:p>
                      </a:txBody>
                      <a:tcPr anchor="ctr"/>
                    </a:tc>
                    <a:extLst>
                      <a:ext uri="{0D108BD9-81ED-4DB2-BD59-A6C34878D82A}">
                        <a16:rowId xmlns:a16="http://schemas.microsoft.com/office/drawing/2014/main" val="3501750431"/>
                      </a:ext>
                    </a:extLst>
                  </a:tr>
                  <a:tr h="0">
                    <a:tc>
                      <a:txBody>
                        <a:bodyPr/>
                        <a:lstStyle/>
                        <a:p>
                          <a:pPr>
                            <a:buNone/>
                          </a:pPr>
                          <a:r>
                            <a:rPr lang="ja-FR"/>
                            <a:t>RSG</a:t>
                          </a:r>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en-US" altLang="ja-FR"/>
                                  <m:t>15</m:t>
                                </m:r>
                                <m:r>
                                  <m:rPr>
                                    <m:nor/>
                                  </m:rPr>
                                  <a:rPr lang="ja-FR" altLang="en-US" b="0"/>
                                  <m:t> </m:t>
                                </m:r>
                                <m:sSub>
                                  <m:sSubPr>
                                    <m:ctrlPr>
                                      <a:rPr lang="ja-FR" altLang="en-US" b="0"/>
                                    </m:ctrlPr>
                                  </m:sSubPr>
                                  <m:e>
                                    <m:r>
                                      <a:rPr lang="ja-FR" altLang="en-US" b="0"/>
                                      <m:t>𝑀</m:t>
                                    </m:r>
                                  </m:e>
                                  <m:sub>
                                    <m:r>
                                      <a:rPr lang="ja-FR" altLang="en-US" b="0" smtClean="0"/>
                                      <m:t>⊙</m:t>
                                    </m:r>
                                  </m:sub>
                                </m:sSub>
                              </m:oMath>
                            </m:oMathPara>
                          </a14:m>
                          <a:endParaRPr lang="ja-FR" dirty="0"/>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en-US" altLang="ja-FR"/>
                                  <m:t>500</m:t>
                                </m:r>
                                <m:r>
                                  <m:rPr>
                                    <m:nor/>
                                  </m:rPr>
                                  <a:rPr lang="ja-FR" altLang="en-US" b="0"/>
                                  <m:t> </m:t>
                                </m:r>
                                <m:sSub>
                                  <m:sSubPr>
                                    <m:ctrlPr>
                                      <a:rPr lang="ja-FR" altLang="en-US" b="0"/>
                                    </m:ctrlPr>
                                  </m:sSubPr>
                                  <m:e>
                                    <m:r>
                                      <a:rPr lang="ja-FR" altLang="en-US" b="0"/>
                                      <m:t>𝑅</m:t>
                                    </m:r>
                                  </m:e>
                                  <m:sub>
                                    <m:r>
                                      <a:rPr lang="ja-FR" altLang="en-US" b="0" smtClean="0"/>
                                      <m:t>⊙</m:t>
                                    </m:r>
                                  </m:sub>
                                </m:sSub>
                              </m:oMath>
                            </m:oMathPara>
                          </a14:m>
                          <a:endParaRPr lang="ja-FR" dirty="0"/>
                        </a:p>
                      </a:txBody>
                      <a:tcPr anchor="ctr"/>
                    </a:tc>
                    <a:tc>
                      <a:txBody>
                        <a:bodyPr/>
                        <a:lstStyle/>
                        <a:p>
                          <a:pPr algn="r">
                            <a:buNone/>
                          </a:pPr>
                          <a14:m>
                            <m:oMath xmlns:m="http://schemas.openxmlformats.org/officeDocument/2006/math">
                              <m:sSup>
                                <m:sSupPr>
                                  <m:ctrlPr>
                                    <a:rPr lang="ja-FR" altLang="en-US"/>
                                  </m:ctrlPr>
                                </m:sSupPr>
                                <m:e>
                                  <m:r>
                                    <a:rPr lang="en-US" altLang="ja-FR"/>
                                    <m:t>10</m:t>
                                  </m:r>
                                </m:e>
                                <m:sup>
                                  <m:r>
                                    <a:rPr lang="en-US" altLang="ja-FR"/>
                                    <m:t>51</m:t>
                                  </m:r>
                                </m:sup>
                              </m:sSup>
                            </m:oMath>
                          </a14:m>
                          <a:r>
                            <a:rPr lang="ja-FR"/>
                            <a:t>erg</a:t>
                          </a:r>
                        </a:p>
                      </a:txBody>
                      <a:tcPr anchor="ctr"/>
                    </a:tc>
                    <a:tc>
                      <a:txBody>
                        <a:bodyPr/>
                        <a:lstStyle/>
                        <a:p>
                          <a:pPr algn="r">
                            <a:buNone/>
                          </a:pPr>
                          <a:r>
                            <a:rPr lang="ja-FR"/>
                            <a:t>1.5</a:t>
                          </a:r>
                        </a:p>
                      </a:txBody>
                      <a:tcPr anchor="ctr"/>
                    </a:tc>
                    <a:tc>
                      <a:txBody>
                        <a:bodyPr/>
                        <a:lstStyle/>
                        <a:p>
                          <a:pPr algn="r">
                            <a:buNone/>
                          </a:pPr>
                          <a:r>
                            <a:rPr lang="ja-FR"/>
                            <a:t>0.34 cm² g⁻¹</a:t>
                          </a:r>
                        </a:p>
                      </a:txBody>
                      <a:tcPr anchor="ctr"/>
                    </a:tc>
                    <a:tc>
                      <a:txBody>
                        <a:bodyPr/>
                        <a:lstStyle/>
                        <a:p>
                          <a:pPr algn="r">
                            <a:buNone/>
                          </a:pPr>
                          <a:r>
                            <a:rPr lang="ja-FR"/>
                            <a:t>~1200 s</a:t>
                          </a:r>
                        </a:p>
                      </a:txBody>
                      <a:tcPr anchor="ctr"/>
                    </a:tc>
                    <a:tc>
                      <a:txBody>
                        <a:bodyPr/>
                        <a:lstStyle/>
                        <a:p>
                          <a:pPr algn="r">
                            <a:buNone/>
                          </a:pPr>
                          <a:r>
                            <a:rPr lang="ja-FR"/>
                            <a:t>~25 eV</a:t>
                          </a:r>
                        </a:p>
                      </a:txBody>
                      <a:tcPr anchor="ctr"/>
                    </a:tc>
                    <a:tc>
                      <a:txBody>
                        <a:bodyPr/>
                        <a:lstStyle/>
                        <a:p>
                          <a:pPr algn="r">
                            <a:buNone/>
                          </a:pPr>
                          <a14:m>
                            <m:oMath xmlns:m="http://schemas.openxmlformats.org/officeDocument/2006/math">
                              <m:r>
                                <a:rPr lang="en-US" altLang="ja-FR"/>
                                <m:t>6.4×</m:t>
                              </m:r>
                              <m:sSup>
                                <m:sSupPr>
                                  <m:ctrlPr>
                                    <a:rPr lang="ja-FR" altLang="en-US"/>
                                  </m:ctrlPr>
                                </m:sSupPr>
                                <m:e>
                                  <m:r>
                                    <a:rPr lang="en-US" altLang="ja-FR"/>
                                    <m:t>10</m:t>
                                  </m:r>
                                </m:e>
                                <m:sup>
                                  <m:r>
                                    <a:rPr lang="ja-FR" altLang="en-US"/>
                                    <m:t>−</m:t>
                                  </m:r>
                                  <m:r>
                                    <a:rPr lang="en-US" altLang="ja-FR"/>
                                    <m:t>9</m:t>
                                  </m:r>
                                </m:sup>
                              </m:sSup>
                            </m:oMath>
                          </a14:m>
                          <a:r>
                            <a:rPr lang="ja-FR"/>
                            <a:t>erg cm⁻²</a:t>
                          </a:r>
                        </a:p>
                      </a:txBody>
                      <a:tcPr anchor="ctr"/>
                    </a:tc>
                    <a:extLst>
                      <a:ext uri="{0D108BD9-81ED-4DB2-BD59-A6C34878D82A}">
                        <a16:rowId xmlns:a16="http://schemas.microsoft.com/office/drawing/2014/main" val="1356893014"/>
                      </a:ext>
                    </a:extLst>
                  </a:tr>
                  <a:tr h="0">
                    <a:tc>
                      <a:txBody>
                        <a:bodyPr/>
                        <a:lstStyle/>
                        <a:p>
                          <a:pPr>
                            <a:buNone/>
                          </a:pPr>
                          <a:r>
                            <a:rPr lang="ja-FR"/>
                            <a:t>Thermal BSG</a:t>
                          </a:r>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en-US" altLang="ja-FR"/>
                                  <m:t>25</m:t>
                                </m:r>
                                <m:r>
                                  <m:rPr>
                                    <m:nor/>
                                  </m:rPr>
                                  <a:rPr lang="ja-FR" altLang="en-US" b="0"/>
                                  <m:t> </m:t>
                                </m:r>
                                <m:sSub>
                                  <m:sSubPr>
                                    <m:ctrlPr>
                                      <a:rPr lang="ja-FR" altLang="en-US" b="0"/>
                                    </m:ctrlPr>
                                  </m:sSubPr>
                                  <m:e>
                                    <m:r>
                                      <a:rPr lang="ja-FR" altLang="en-US" b="0"/>
                                      <m:t>𝑀</m:t>
                                    </m:r>
                                  </m:e>
                                  <m:sub>
                                    <m:r>
                                      <a:rPr lang="ja-FR" altLang="en-US" b="0" smtClean="0"/>
                                      <m:t>⊙</m:t>
                                    </m:r>
                                  </m:sub>
                                </m:sSub>
                              </m:oMath>
                            </m:oMathPara>
                          </a14:m>
                          <a:endParaRPr lang="ja-FR" dirty="0"/>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en-US" altLang="ja-FR"/>
                                  <m:t>70</m:t>
                                </m:r>
                                <m:r>
                                  <m:rPr>
                                    <m:nor/>
                                  </m:rPr>
                                  <a:rPr lang="ja-FR" altLang="en-US" b="0"/>
                                  <m:t> </m:t>
                                </m:r>
                                <m:sSub>
                                  <m:sSubPr>
                                    <m:ctrlPr>
                                      <a:rPr lang="ja-FR" altLang="en-US" b="0"/>
                                    </m:ctrlPr>
                                  </m:sSubPr>
                                  <m:e>
                                    <m:r>
                                      <a:rPr lang="ja-FR" altLang="en-US" b="0"/>
                                      <m:t>𝑅</m:t>
                                    </m:r>
                                  </m:e>
                                  <m:sub>
                                    <m:r>
                                      <a:rPr lang="ja-FR" altLang="en-US" b="0" smtClean="0"/>
                                      <m:t>⊙</m:t>
                                    </m:r>
                                  </m:sub>
                                </m:sSub>
                              </m:oMath>
                            </m:oMathPara>
                          </a14:m>
                          <a:endParaRPr lang="ja-FR" dirty="0"/>
                        </a:p>
                      </a:txBody>
                      <a:tcPr anchor="ctr"/>
                    </a:tc>
                    <a:tc>
                      <a:txBody>
                        <a:bodyPr/>
                        <a:lstStyle/>
                        <a:p>
                          <a:pPr algn="r">
                            <a:buNone/>
                          </a:pPr>
                          <a14:m>
                            <m:oMath xmlns:m="http://schemas.openxmlformats.org/officeDocument/2006/math">
                              <m:sSup>
                                <m:sSupPr>
                                  <m:ctrlPr>
                                    <a:rPr lang="ja-FR" altLang="en-US"/>
                                  </m:ctrlPr>
                                </m:sSupPr>
                                <m:e>
                                  <m:r>
                                    <a:rPr lang="en-US" altLang="ja-FR"/>
                                    <m:t>10</m:t>
                                  </m:r>
                                </m:e>
                                <m:sup>
                                  <m:r>
                                    <a:rPr lang="en-US" altLang="ja-FR"/>
                                    <m:t>51</m:t>
                                  </m:r>
                                </m:sup>
                              </m:sSup>
                            </m:oMath>
                          </a14:m>
                          <a:r>
                            <a:rPr lang="ja-FR"/>
                            <a:t>erg</a:t>
                          </a:r>
                        </a:p>
                      </a:txBody>
                      <a:tcPr anchor="ctr"/>
                    </a:tc>
                    <a:tc>
                      <a:txBody>
                        <a:bodyPr/>
                        <a:lstStyle/>
                        <a:p>
                          <a:pPr algn="r">
                            <a:buNone/>
                          </a:pPr>
                          <a:r>
                            <a:rPr lang="ja-FR"/>
                            <a:t>3</a:t>
                          </a:r>
                        </a:p>
                      </a:txBody>
                      <a:tcPr anchor="ctr"/>
                    </a:tc>
                    <a:tc>
                      <a:txBody>
                        <a:bodyPr/>
                        <a:lstStyle/>
                        <a:p>
                          <a:pPr algn="r">
                            <a:buNone/>
                          </a:pPr>
                          <a:r>
                            <a:rPr lang="ja-FR"/>
                            <a:t>0.34 cm² g⁻¹</a:t>
                          </a:r>
                        </a:p>
                      </a:txBody>
                      <a:tcPr anchor="ctr"/>
                    </a:tc>
                    <a:tc>
                      <a:txBody>
                        <a:bodyPr/>
                        <a:lstStyle/>
                        <a:p>
                          <a:pPr algn="r">
                            <a:buNone/>
                          </a:pPr>
                          <a:r>
                            <a:rPr lang="ja-FR"/>
                            <a:t>~160 s</a:t>
                          </a:r>
                        </a:p>
                      </a:txBody>
                      <a:tcPr anchor="ctr"/>
                    </a:tc>
                    <a:tc>
                      <a:txBody>
                        <a:bodyPr/>
                        <a:lstStyle/>
                        <a:p>
                          <a:pPr algn="r">
                            <a:buNone/>
                          </a:pPr>
                          <a:r>
                            <a:rPr lang="ja-FR"/>
                            <a:t>~80 eV</a:t>
                          </a:r>
                        </a:p>
                      </a:txBody>
                      <a:tcPr anchor="ctr"/>
                    </a:tc>
                    <a:tc>
                      <a:txBody>
                        <a:bodyPr/>
                        <a:lstStyle/>
                        <a:p>
                          <a:pPr algn="r">
                            <a:buNone/>
                          </a:pPr>
                          <a14:m>
                            <m:oMath xmlns:m="http://schemas.openxmlformats.org/officeDocument/2006/math">
                              <m:r>
                                <a:rPr lang="en-US" altLang="ja-FR"/>
                                <m:t>9.0×</m:t>
                              </m:r>
                              <m:sSup>
                                <m:sSupPr>
                                  <m:ctrlPr>
                                    <a:rPr lang="ja-FR" altLang="en-US"/>
                                  </m:ctrlPr>
                                </m:sSupPr>
                                <m:e>
                                  <m:r>
                                    <a:rPr lang="en-US" altLang="ja-FR"/>
                                    <m:t>10</m:t>
                                  </m:r>
                                </m:e>
                                <m:sup>
                                  <m:r>
                                    <a:rPr lang="ja-FR" altLang="en-US"/>
                                    <m:t>−</m:t>
                                  </m:r>
                                  <m:r>
                                    <a:rPr lang="en-US" altLang="ja-FR"/>
                                    <m:t>7</m:t>
                                  </m:r>
                                </m:sup>
                              </m:sSup>
                            </m:oMath>
                          </a14:m>
                          <a:r>
                            <a:rPr lang="ja-FR"/>
                            <a:t>erg cm⁻²</a:t>
                          </a:r>
                        </a:p>
                      </a:txBody>
                      <a:tcPr anchor="ctr"/>
                    </a:tc>
                    <a:extLst>
                      <a:ext uri="{0D108BD9-81ED-4DB2-BD59-A6C34878D82A}">
                        <a16:rowId xmlns:a16="http://schemas.microsoft.com/office/drawing/2014/main" val="2321591835"/>
                      </a:ext>
                    </a:extLst>
                  </a:tr>
                  <a:tr h="0">
                    <a:tc>
                      <a:txBody>
                        <a:bodyPr/>
                        <a:lstStyle/>
                        <a:p>
                          <a:pPr>
                            <a:buNone/>
                          </a:pPr>
                          <a:r>
                            <a:rPr lang="ja-FR"/>
                            <a:t>WR</a:t>
                          </a:r>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en-US" altLang="ja-FR"/>
                                  <m:t>15</m:t>
                                </m:r>
                                <m:r>
                                  <m:rPr>
                                    <m:nor/>
                                  </m:rPr>
                                  <a:rPr lang="ja-FR" altLang="en-US" b="0"/>
                                  <m:t> </m:t>
                                </m:r>
                                <m:sSub>
                                  <m:sSubPr>
                                    <m:ctrlPr>
                                      <a:rPr lang="ja-FR" altLang="en-US" b="0"/>
                                    </m:ctrlPr>
                                  </m:sSubPr>
                                  <m:e>
                                    <m:r>
                                      <a:rPr lang="ja-FR" altLang="en-US" b="0"/>
                                      <m:t>𝑀</m:t>
                                    </m:r>
                                  </m:e>
                                  <m:sub>
                                    <m:r>
                                      <a:rPr lang="ja-FR" altLang="en-US" b="0" smtClean="0"/>
                                      <m:t>⊙</m:t>
                                    </m:r>
                                  </m:sub>
                                </m:sSub>
                              </m:oMath>
                            </m:oMathPara>
                          </a14:m>
                          <a:endParaRPr lang="ja-FR" dirty="0"/>
                        </a:p>
                      </a:txBody>
                      <a:tcPr anchor="ctr"/>
                    </a:tc>
                    <a:tc>
                      <a:txBody>
                        <a:bodyPr/>
                        <a:lstStyle/>
                        <a:p>
                          <a:pPr algn="r">
                            <a:buNone/>
                          </a:pPr>
                          <a14:m>
                            <m:oMathPara xmlns:m="http://schemas.openxmlformats.org/officeDocument/2006/math">
                              <m:oMathParaPr>
                                <m:jc m:val="centerGroup"/>
                              </m:oMathParaPr>
                              <m:oMath xmlns:m="http://schemas.openxmlformats.org/officeDocument/2006/math">
                                <m:r>
                                  <a:rPr lang="en-US" altLang="ja-FR"/>
                                  <m:t>5</m:t>
                                </m:r>
                                <m:r>
                                  <m:rPr>
                                    <m:nor/>
                                  </m:rPr>
                                  <a:rPr lang="ja-FR" altLang="en-US" b="0"/>
                                  <m:t> </m:t>
                                </m:r>
                                <m:sSub>
                                  <m:sSubPr>
                                    <m:ctrlPr>
                                      <a:rPr lang="ja-FR" altLang="en-US" b="0"/>
                                    </m:ctrlPr>
                                  </m:sSubPr>
                                  <m:e>
                                    <m:r>
                                      <a:rPr lang="ja-FR" altLang="en-US" b="0"/>
                                      <m:t>𝑅</m:t>
                                    </m:r>
                                  </m:e>
                                  <m:sub>
                                    <m:r>
                                      <a:rPr lang="ja-FR" altLang="en-US" b="0" smtClean="0"/>
                                      <m:t>⊙</m:t>
                                    </m:r>
                                  </m:sub>
                                </m:sSub>
                              </m:oMath>
                            </m:oMathPara>
                          </a14:m>
                          <a:endParaRPr lang="ja-FR" dirty="0"/>
                        </a:p>
                      </a:txBody>
                      <a:tcPr anchor="ctr"/>
                    </a:tc>
                    <a:tc>
                      <a:txBody>
                        <a:bodyPr/>
                        <a:lstStyle/>
                        <a:p>
                          <a:pPr algn="r">
                            <a:buNone/>
                          </a:pPr>
                          <a14:m>
                            <m:oMath xmlns:m="http://schemas.openxmlformats.org/officeDocument/2006/math">
                              <m:sSup>
                                <m:sSupPr>
                                  <m:ctrlPr>
                                    <a:rPr lang="ja-FR" altLang="en-US"/>
                                  </m:ctrlPr>
                                </m:sSupPr>
                                <m:e>
                                  <m:r>
                                    <a:rPr lang="en-US" altLang="ja-FR"/>
                                    <m:t>10</m:t>
                                  </m:r>
                                </m:e>
                                <m:sup>
                                  <m:r>
                                    <a:rPr lang="en-US" altLang="ja-FR"/>
                                    <m:t>51</m:t>
                                  </m:r>
                                </m:sup>
                              </m:sSup>
                            </m:oMath>
                          </a14:m>
                          <a:r>
                            <a:rPr lang="ja-FR" dirty="0"/>
                            <a:t>erg</a:t>
                          </a:r>
                        </a:p>
                      </a:txBody>
                      <a:tcPr anchor="ctr"/>
                    </a:tc>
                    <a:tc>
                      <a:txBody>
                        <a:bodyPr/>
                        <a:lstStyle/>
                        <a:p>
                          <a:pPr algn="r">
                            <a:buNone/>
                          </a:pPr>
                          <a:r>
                            <a:rPr lang="ja-FR"/>
                            <a:t>3</a:t>
                          </a:r>
                        </a:p>
                      </a:txBody>
                      <a:tcPr anchor="ctr"/>
                    </a:tc>
                    <a:tc>
                      <a:txBody>
                        <a:bodyPr/>
                        <a:lstStyle/>
                        <a:p>
                          <a:pPr algn="r">
                            <a:buNone/>
                          </a:pPr>
                          <a:r>
                            <a:rPr lang="ja-FR"/>
                            <a:t>0.20 cm² g⁻¹</a:t>
                          </a:r>
                        </a:p>
                      </a:txBody>
                      <a:tcPr anchor="ctr"/>
                    </a:tc>
                    <a:tc>
                      <a:txBody>
                        <a:bodyPr/>
                        <a:lstStyle/>
                        <a:p>
                          <a:pPr algn="r">
                            <a:buNone/>
                          </a:pPr>
                          <a:r>
                            <a:rPr lang="ja-FR"/>
                            <a:t>~12 s</a:t>
                          </a:r>
                        </a:p>
                      </a:txBody>
                      <a:tcPr anchor="ctr"/>
                    </a:tc>
                    <a:tc>
                      <a:txBody>
                        <a:bodyPr/>
                        <a:lstStyle/>
                        <a:p>
                          <a:pPr algn="r">
                            <a:buNone/>
                          </a:pPr>
                          <a:r>
                            <a:rPr lang="ja-FR"/>
                            <a:t>~2 keV</a:t>
                          </a:r>
                        </a:p>
                      </a:txBody>
                      <a:tcPr anchor="ctr"/>
                    </a:tc>
                    <a:tc>
                      <a:txBody>
                        <a:bodyPr/>
                        <a:lstStyle/>
                        <a:p>
                          <a:pPr algn="r">
                            <a:buNone/>
                          </a:pPr>
                          <a14:m>
                            <m:oMath xmlns:m="http://schemas.openxmlformats.org/officeDocument/2006/math">
                              <m:r>
                                <a:rPr lang="en-US" altLang="ja-FR"/>
                                <m:t>7.5×</m:t>
                              </m:r>
                              <m:sSup>
                                <m:sSupPr>
                                  <m:ctrlPr>
                                    <a:rPr lang="ja-FR" altLang="en-US"/>
                                  </m:ctrlPr>
                                </m:sSupPr>
                                <m:e>
                                  <m:r>
                                    <a:rPr lang="en-US" altLang="ja-FR"/>
                                    <m:t>10</m:t>
                                  </m:r>
                                </m:e>
                                <m:sup>
                                  <m:r>
                                    <a:rPr lang="ja-FR" altLang="en-US"/>
                                    <m:t>−</m:t>
                                  </m:r>
                                  <m:r>
                                    <a:rPr lang="en-US" altLang="ja-FR"/>
                                    <m:t>8</m:t>
                                  </m:r>
                                </m:sup>
                              </m:sSup>
                            </m:oMath>
                          </a14:m>
                          <a:r>
                            <a:rPr lang="ja-FR" dirty="0"/>
                            <a:t>erg cm⁻²</a:t>
                          </a:r>
                        </a:p>
                      </a:txBody>
                      <a:tcPr anchor="ctr"/>
                    </a:tc>
                    <a:extLst>
                      <a:ext uri="{0D108BD9-81ED-4DB2-BD59-A6C34878D82A}">
                        <a16:rowId xmlns:a16="http://schemas.microsoft.com/office/drawing/2014/main" val="1698265303"/>
                      </a:ext>
                    </a:extLst>
                  </a:tr>
                </a:tbl>
              </a:graphicData>
            </a:graphic>
          </p:graphicFrame>
        </mc:Choice>
        <mc:Fallback>
          <p:graphicFrame>
            <p:nvGraphicFramePr>
              <p:cNvPr id="5" name="表 4">
                <a:extLst>
                  <a:ext uri="{FF2B5EF4-FFF2-40B4-BE49-F238E27FC236}">
                    <a16:creationId xmlns:a16="http://schemas.microsoft.com/office/drawing/2014/main" id="{B8A8ACC0-7EAD-892D-CC40-CBDE18E54BB8}"/>
                  </a:ext>
                </a:extLst>
              </p:cNvPr>
              <p:cNvGraphicFramePr>
                <a:graphicFrameLocks noGrp="1"/>
              </p:cNvGraphicFramePr>
              <p:nvPr>
                <p:extLst>
                  <p:ext uri="{D42A27DB-BD31-4B8C-83A1-F6EECF244321}">
                    <p14:modId xmlns:p14="http://schemas.microsoft.com/office/powerpoint/2010/main" val="2258615612"/>
                  </p:ext>
                </p:extLst>
              </p:nvPr>
            </p:nvGraphicFramePr>
            <p:xfrm>
              <a:off x="108855" y="1637168"/>
              <a:ext cx="11756573" cy="2577530"/>
            </p:xfrm>
            <a:graphic>
              <a:graphicData uri="http://schemas.openxmlformats.org/drawingml/2006/table">
                <a:tbl>
                  <a:tblPr>
                    <a:tableStyleId>{3C2FFA5D-87B4-456A-9821-1D502468CF0F}</a:tableStyleId>
                  </a:tblPr>
                  <a:tblGrid>
                    <a:gridCol w="1045030">
                      <a:extLst>
                        <a:ext uri="{9D8B030D-6E8A-4147-A177-3AD203B41FA5}">
                          <a16:colId xmlns:a16="http://schemas.microsoft.com/office/drawing/2014/main" val="956520954"/>
                        </a:ext>
                      </a:extLst>
                    </a:gridCol>
                    <a:gridCol w="1295400">
                      <a:extLst>
                        <a:ext uri="{9D8B030D-6E8A-4147-A177-3AD203B41FA5}">
                          <a16:colId xmlns:a16="http://schemas.microsoft.com/office/drawing/2014/main" val="2099170483"/>
                        </a:ext>
                      </a:extLst>
                    </a:gridCol>
                    <a:gridCol w="1240971">
                      <a:extLst>
                        <a:ext uri="{9D8B030D-6E8A-4147-A177-3AD203B41FA5}">
                          <a16:colId xmlns:a16="http://schemas.microsoft.com/office/drawing/2014/main" val="3017920468"/>
                        </a:ext>
                      </a:extLst>
                    </a:gridCol>
                    <a:gridCol w="1488923">
                      <a:extLst>
                        <a:ext uri="{9D8B030D-6E8A-4147-A177-3AD203B41FA5}">
                          <a16:colId xmlns:a16="http://schemas.microsoft.com/office/drawing/2014/main" val="2513474822"/>
                        </a:ext>
                      </a:extLst>
                    </a:gridCol>
                    <a:gridCol w="993020">
                      <a:extLst>
                        <a:ext uri="{9D8B030D-6E8A-4147-A177-3AD203B41FA5}">
                          <a16:colId xmlns:a16="http://schemas.microsoft.com/office/drawing/2014/main" val="1268194187"/>
                        </a:ext>
                      </a:extLst>
                    </a:gridCol>
                    <a:gridCol w="1542142">
                      <a:extLst>
                        <a:ext uri="{9D8B030D-6E8A-4147-A177-3AD203B41FA5}">
                          <a16:colId xmlns:a16="http://schemas.microsoft.com/office/drawing/2014/main" val="1011388898"/>
                        </a:ext>
                      </a:extLst>
                    </a:gridCol>
                    <a:gridCol w="1267581">
                      <a:extLst>
                        <a:ext uri="{9D8B030D-6E8A-4147-A177-3AD203B41FA5}">
                          <a16:colId xmlns:a16="http://schemas.microsoft.com/office/drawing/2014/main" val="843230238"/>
                        </a:ext>
                      </a:extLst>
                    </a:gridCol>
                    <a:gridCol w="1267581">
                      <a:extLst>
                        <a:ext uri="{9D8B030D-6E8A-4147-A177-3AD203B41FA5}">
                          <a16:colId xmlns:a16="http://schemas.microsoft.com/office/drawing/2014/main" val="2546606417"/>
                        </a:ext>
                      </a:extLst>
                    </a:gridCol>
                    <a:gridCol w="1615925">
                      <a:extLst>
                        <a:ext uri="{9D8B030D-6E8A-4147-A177-3AD203B41FA5}">
                          <a16:colId xmlns:a16="http://schemas.microsoft.com/office/drawing/2014/main" val="3588702193"/>
                        </a:ext>
                      </a:extLst>
                    </a:gridCol>
                  </a:tblGrid>
                  <a:tr h="640080">
                    <a:tc>
                      <a:txBody>
                        <a:bodyPr/>
                        <a:lstStyle/>
                        <a:p>
                          <a:pPr>
                            <a:buNone/>
                          </a:pPr>
                          <a:r>
                            <a:rPr lang="ja-FR"/>
                            <a:t>Model</a:t>
                          </a:r>
                        </a:p>
                      </a:txBody>
                      <a:tcPr anchor="ctr"/>
                    </a:tc>
                    <a:tc>
                      <a:txBody>
                        <a:bodyPr/>
                        <a:lstStyle/>
                        <a:p>
                          <a:endParaRPr lang="ja-FR"/>
                        </a:p>
                      </a:txBody>
                      <a:tcPr anchor="ctr">
                        <a:blipFill>
                          <a:blip r:embed="rId2"/>
                          <a:stretch>
                            <a:fillRect l="-80583" t="-3922" r="-721359" b="-315686"/>
                          </a:stretch>
                        </a:blipFill>
                      </a:tcPr>
                    </a:tc>
                    <a:tc>
                      <a:txBody>
                        <a:bodyPr/>
                        <a:lstStyle/>
                        <a:p>
                          <a:endParaRPr lang="ja-FR"/>
                        </a:p>
                      </a:txBody>
                      <a:tcPr anchor="ctr">
                        <a:blipFill>
                          <a:blip r:embed="rId2"/>
                          <a:stretch>
                            <a:fillRect l="-191753" t="-3922" r="-665979" b="-315686"/>
                          </a:stretch>
                        </a:blipFill>
                      </a:tcPr>
                    </a:tc>
                    <a:tc>
                      <a:txBody>
                        <a:bodyPr/>
                        <a:lstStyle/>
                        <a:p>
                          <a:endParaRPr lang="ja-FR"/>
                        </a:p>
                      </a:txBody>
                      <a:tcPr anchor="ctr">
                        <a:blipFill>
                          <a:blip r:embed="rId2"/>
                          <a:stretch>
                            <a:fillRect l="-239831" t="-3922" r="-447458" b="-315686"/>
                          </a:stretch>
                        </a:blipFill>
                      </a:tcPr>
                    </a:tc>
                    <a:tc>
                      <a:txBody>
                        <a:bodyPr/>
                        <a:lstStyle/>
                        <a:p>
                          <a:endParaRPr lang="ja-FR"/>
                        </a:p>
                      </a:txBody>
                      <a:tcPr anchor="ctr">
                        <a:blipFill>
                          <a:blip r:embed="rId2"/>
                          <a:stretch>
                            <a:fillRect l="-514103" t="-3922" r="-576923" b="-315686"/>
                          </a:stretch>
                        </a:blipFill>
                      </a:tcPr>
                    </a:tc>
                    <a:tc>
                      <a:txBody>
                        <a:bodyPr/>
                        <a:lstStyle/>
                        <a:p>
                          <a:endParaRPr lang="ja-FR"/>
                        </a:p>
                      </a:txBody>
                      <a:tcPr anchor="ctr">
                        <a:blipFill>
                          <a:blip r:embed="rId2"/>
                          <a:stretch>
                            <a:fillRect l="-392623" t="-3922" r="-268852" b="-315686"/>
                          </a:stretch>
                        </a:blipFill>
                      </a:tcPr>
                    </a:tc>
                    <a:tc>
                      <a:txBody>
                        <a:bodyPr/>
                        <a:lstStyle/>
                        <a:p>
                          <a:endParaRPr lang="ja-FR"/>
                        </a:p>
                      </a:txBody>
                      <a:tcPr anchor="ctr">
                        <a:blipFill>
                          <a:blip r:embed="rId2"/>
                          <a:stretch>
                            <a:fillRect l="-601000" t="-3922" r="-228000" b="-315686"/>
                          </a:stretch>
                        </a:blipFill>
                      </a:tcPr>
                    </a:tc>
                    <a:tc>
                      <a:txBody>
                        <a:bodyPr/>
                        <a:lstStyle/>
                        <a:p>
                          <a:endParaRPr lang="ja-FR"/>
                        </a:p>
                      </a:txBody>
                      <a:tcPr anchor="ctr">
                        <a:blipFill>
                          <a:blip r:embed="rId2"/>
                          <a:stretch>
                            <a:fillRect l="-701000" t="-3922" r="-128000" b="-315686"/>
                          </a:stretch>
                        </a:blipFill>
                      </a:tcPr>
                    </a:tc>
                    <a:tc>
                      <a:txBody>
                        <a:bodyPr/>
                        <a:lstStyle/>
                        <a:p>
                          <a:pPr algn="r">
                            <a:buNone/>
                          </a:pPr>
                          <a:r>
                            <a:rPr lang="ja-FR" dirty="0"/>
                            <a:t>Plot fluence at 10 Mpc</a:t>
                          </a:r>
                        </a:p>
                      </a:txBody>
                      <a:tcPr anchor="ctr"/>
                    </a:tc>
                    <a:extLst>
                      <a:ext uri="{0D108BD9-81ED-4DB2-BD59-A6C34878D82A}">
                        <a16:rowId xmlns:a16="http://schemas.microsoft.com/office/drawing/2014/main" val="3501750431"/>
                      </a:ext>
                    </a:extLst>
                  </a:tr>
                  <a:tr h="646240">
                    <a:tc>
                      <a:txBody>
                        <a:bodyPr/>
                        <a:lstStyle/>
                        <a:p>
                          <a:pPr>
                            <a:buNone/>
                          </a:pPr>
                          <a:r>
                            <a:rPr lang="ja-FR"/>
                            <a:t>RSG</a:t>
                          </a:r>
                        </a:p>
                      </a:txBody>
                      <a:tcPr anchor="ctr"/>
                    </a:tc>
                    <a:tc>
                      <a:txBody>
                        <a:bodyPr/>
                        <a:lstStyle/>
                        <a:p>
                          <a:endParaRPr lang="ja-FR"/>
                        </a:p>
                      </a:txBody>
                      <a:tcPr anchor="ctr">
                        <a:blipFill>
                          <a:blip r:embed="rId2"/>
                          <a:stretch>
                            <a:fillRect l="-80583" t="-103922" r="-721359" b="-215686"/>
                          </a:stretch>
                        </a:blipFill>
                      </a:tcPr>
                    </a:tc>
                    <a:tc>
                      <a:txBody>
                        <a:bodyPr/>
                        <a:lstStyle/>
                        <a:p>
                          <a:endParaRPr lang="ja-FR"/>
                        </a:p>
                      </a:txBody>
                      <a:tcPr anchor="ctr">
                        <a:blipFill>
                          <a:blip r:embed="rId2"/>
                          <a:stretch>
                            <a:fillRect l="-191753" t="-103922" r="-665979" b="-215686"/>
                          </a:stretch>
                        </a:blipFill>
                      </a:tcPr>
                    </a:tc>
                    <a:tc>
                      <a:txBody>
                        <a:bodyPr/>
                        <a:lstStyle/>
                        <a:p>
                          <a:endParaRPr lang="ja-FR"/>
                        </a:p>
                      </a:txBody>
                      <a:tcPr anchor="ctr">
                        <a:blipFill>
                          <a:blip r:embed="rId2"/>
                          <a:stretch>
                            <a:fillRect l="-239831" t="-103922" r="-447458" b="-215686"/>
                          </a:stretch>
                        </a:blipFill>
                      </a:tcPr>
                    </a:tc>
                    <a:tc>
                      <a:txBody>
                        <a:bodyPr/>
                        <a:lstStyle/>
                        <a:p>
                          <a:pPr algn="r">
                            <a:buNone/>
                          </a:pPr>
                          <a:r>
                            <a:rPr lang="ja-FR"/>
                            <a:t>1.5</a:t>
                          </a:r>
                        </a:p>
                      </a:txBody>
                      <a:tcPr anchor="ctr"/>
                    </a:tc>
                    <a:tc>
                      <a:txBody>
                        <a:bodyPr/>
                        <a:lstStyle/>
                        <a:p>
                          <a:pPr algn="r">
                            <a:buNone/>
                          </a:pPr>
                          <a:r>
                            <a:rPr lang="ja-FR"/>
                            <a:t>0.34 cm² g⁻¹</a:t>
                          </a:r>
                        </a:p>
                      </a:txBody>
                      <a:tcPr anchor="ctr"/>
                    </a:tc>
                    <a:tc>
                      <a:txBody>
                        <a:bodyPr/>
                        <a:lstStyle/>
                        <a:p>
                          <a:pPr algn="r">
                            <a:buNone/>
                          </a:pPr>
                          <a:r>
                            <a:rPr lang="ja-FR"/>
                            <a:t>~1200 s</a:t>
                          </a:r>
                        </a:p>
                      </a:txBody>
                      <a:tcPr anchor="ctr"/>
                    </a:tc>
                    <a:tc>
                      <a:txBody>
                        <a:bodyPr/>
                        <a:lstStyle/>
                        <a:p>
                          <a:pPr algn="r">
                            <a:buNone/>
                          </a:pPr>
                          <a:r>
                            <a:rPr lang="ja-FR"/>
                            <a:t>~25 eV</a:t>
                          </a:r>
                        </a:p>
                      </a:txBody>
                      <a:tcPr anchor="ctr"/>
                    </a:tc>
                    <a:tc>
                      <a:txBody>
                        <a:bodyPr/>
                        <a:lstStyle/>
                        <a:p>
                          <a:endParaRPr lang="ja-FR"/>
                        </a:p>
                      </a:txBody>
                      <a:tcPr anchor="ctr">
                        <a:blipFill>
                          <a:blip r:embed="rId2"/>
                          <a:stretch>
                            <a:fillRect l="-630709" t="-103922" r="-787" b="-215686"/>
                          </a:stretch>
                        </a:blipFill>
                      </a:tcPr>
                    </a:tc>
                    <a:extLst>
                      <a:ext uri="{0D108BD9-81ED-4DB2-BD59-A6C34878D82A}">
                        <a16:rowId xmlns:a16="http://schemas.microsoft.com/office/drawing/2014/main" val="1356893014"/>
                      </a:ext>
                    </a:extLst>
                  </a:tr>
                  <a:tr h="644970">
                    <a:tc>
                      <a:txBody>
                        <a:bodyPr/>
                        <a:lstStyle/>
                        <a:p>
                          <a:pPr>
                            <a:buNone/>
                          </a:pPr>
                          <a:r>
                            <a:rPr lang="ja-FR"/>
                            <a:t>Thermal BSG</a:t>
                          </a:r>
                        </a:p>
                      </a:txBody>
                      <a:tcPr anchor="ctr"/>
                    </a:tc>
                    <a:tc>
                      <a:txBody>
                        <a:bodyPr/>
                        <a:lstStyle/>
                        <a:p>
                          <a:endParaRPr lang="ja-FR"/>
                        </a:p>
                      </a:txBody>
                      <a:tcPr anchor="ctr">
                        <a:blipFill>
                          <a:blip r:embed="rId2"/>
                          <a:stretch>
                            <a:fillRect l="-80583" t="-203922" r="-721359" b="-115686"/>
                          </a:stretch>
                        </a:blipFill>
                      </a:tcPr>
                    </a:tc>
                    <a:tc>
                      <a:txBody>
                        <a:bodyPr/>
                        <a:lstStyle/>
                        <a:p>
                          <a:endParaRPr lang="ja-FR"/>
                        </a:p>
                      </a:txBody>
                      <a:tcPr anchor="ctr">
                        <a:blipFill>
                          <a:blip r:embed="rId2"/>
                          <a:stretch>
                            <a:fillRect l="-191753" t="-203922" r="-665979" b="-115686"/>
                          </a:stretch>
                        </a:blipFill>
                      </a:tcPr>
                    </a:tc>
                    <a:tc>
                      <a:txBody>
                        <a:bodyPr/>
                        <a:lstStyle/>
                        <a:p>
                          <a:endParaRPr lang="ja-FR"/>
                        </a:p>
                      </a:txBody>
                      <a:tcPr anchor="ctr">
                        <a:blipFill>
                          <a:blip r:embed="rId2"/>
                          <a:stretch>
                            <a:fillRect l="-239831" t="-203922" r="-447458" b="-115686"/>
                          </a:stretch>
                        </a:blipFill>
                      </a:tcPr>
                    </a:tc>
                    <a:tc>
                      <a:txBody>
                        <a:bodyPr/>
                        <a:lstStyle/>
                        <a:p>
                          <a:pPr algn="r">
                            <a:buNone/>
                          </a:pPr>
                          <a:r>
                            <a:rPr lang="ja-FR"/>
                            <a:t>3</a:t>
                          </a:r>
                        </a:p>
                      </a:txBody>
                      <a:tcPr anchor="ctr"/>
                    </a:tc>
                    <a:tc>
                      <a:txBody>
                        <a:bodyPr/>
                        <a:lstStyle/>
                        <a:p>
                          <a:pPr algn="r">
                            <a:buNone/>
                          </a:pPr>
                          <a:r>
                            <a:rPr lang="ja-FR"/>
                            <a:t>0.34 cm² g⁻¹</a:t>
                          </a:r>
                        </a:p>
                      </a:txBody>
                      <a:tcPr anchor="ctr"/>
                    </a:tc>
                    <a:tc>
                      <a:txBody>
                        <a:bodyPr/>
                        <a:lstStyle/>
                        <a:p>
                          <a:pPr algn="r">
                            <a:buNone/>
                          </a:pPr>
                          <a:r>
                            <a:rPr lang="ja-FR"/>
                            <a:t>~160 s</a:t>
                          </a:r>
                        </a:p>
                      </a:txBody>
                      <a:tcPr anchor="ctr"/>
                    </a:tc>
                    <a:tc>
                      <a:txBody>
                        <a:bodyPr/>
                        <a:lstStyle/>
                        <a:p>
                          <a:pPr algn="r">
                            <a:buNone/>
                          </a:pPr>
                          <a:r>
                            <a:rPr lang="ja-FR"/>
                            <a:t>~80 eV</a:t>
                          </a:r>
                        </a:p>
                      </a:txBody>
                      <a:tcPr anchor="ctr"/>
                    </a:tc>
                    <a:tc>
                      <a:txBody>
                        <a:bodyPr/>
                        <a:lstStyle/>
                        <a:p>
                          <a:endParaRPr lang="ja-FR"/>
                        </a:p>
                      </a:txBody>
                      <a:tcPr anchor="ctr">
                        <a:blipFill>
                          <a:blip r:embed="rId2"/>
                          <a:stretch>
                            <a:fillRect l="-630709" t="-203922" r="-787" b="-115686"/>
                          </a:stretch>
                        </a:blipFill>
                      </a:tcPr>
                    </a:tc>
                    <a:extLst>
                      <a:ext uri="{0D108BD9-81ED-4DB2-BD59-A6C34878D82A}">
                        <a16:rowId xmlns:a16="http://schemas.microsoft.com/office/drawing/2014/main" val="2321591835"/>
                      </a:ext>
                    </a:extLst>
                  </a:tr>
                  <a:tr h="646240">
                    <a:tc>
                      <a:txBody>
                        <a:bodyPr/>
                        <a:lstStyle/>
                        <a:p>
                          <a:pPr>
                            <a:buNone/>
                          </a:pPr>
                          <a:r>
                            <a:rPr lang="ja-FR"/>
                            <a:t>WR</a:t>
                          </a:r>
                        </a:p>
                      </a:txBody>
                      <a:tcPr anchor="ctr"/>
                    </a:tc>
                    <a:tc>
                      <a:txBody>
                        <a:bodyPr/>
                        <a:lstStyle/>
                        <a:p>
                          <a:endParaRPr lang="ja-FR"/>
                        </a:p>
                      </a:txBody>
                      <a:tcPr anchor="ctr">
                        <a:blipFill>
                          <a:blip r:embed="rId2"/>
                          <a:stretch>
                            <a:fillRect l="-80583" t="-303922" r="-721359" b="-15686"/>
                          </a:stretch>
                        </a:blipFill>
                      </a:tcPr>
                    </a:tc>
                    <a:tc>
                      <a:txBody>
                        <a:bodyPr/>
                        <a:lstStyle/>
                        <a:p>
                          <a:endParaRPr lang="ja-FR"/>
                        </a:p>
                      </a:txBody>
                      <a:tcPr anchor="ctr">
                        <a:blipFill>
                          <a:blip r:embed="rId2"/>
                          <a:stretch>
                            <a:fillRect l="-191753" t="-303922" r="-665979" b="-15686"/>
                          </a:stretch>
                        </a:blipFill>
                      </a:tcPr>
                    </a:tc>
                    <a:tc>
                      <a:txBody>
                        <a:bodyPr/>
                        <a:lstStyle/>
                        <a:p>
                          <a:endParaRPr lang="ja-FR"/>
                        </a:p>
                      </a:txBody>
                      <a:tcPr anchor="ctr">
                        <a:blipFill>
                          <a:blip r:embed="rId2"/>
                          <a:stretch>
                            <a:fillRect l="-239831" t="-303922" r="-447458" b="-15686"/>
                          </a:stretch>
                        </a:blipFill>
                      </a:tcPr>
                    </a:tc>
                    <a:tc>
                      <a:txBody>
                        <a:bodyPr/>
                        <a:lstStyle/>
                        <a:p>
                          <a:pPr algn="r">
                            <a:buNone/>
                          </a:pPr>
                          <a:r>
                            <a:rPr lang="ja-FR"/>
                            <a:t>3</a:t>
                          </a:r>
                        </a:p>
                      </a:txBody>
                      <a:tcPr anchor="ctr"/>
                    </a:tc>
                    <a:tc>
                      <a:txBody>
                        <a:bodyPr/>
                        <a:lstStyle/>
                        <a:p>
                          <a:pPr algn="r">
                            <a:buNone/>
                          </a:pPr>
                          <a:r>
                            <a:rPr lang="ja-FR"/>
                            <a:t>0.20 cm² g⁻¹</a:t>
                          </a:r>
                        </a:p>
                      </a:txBody>
                      <a:tcPr anchor="ctr"/>
                    </a:tc>
                    <a:tc>
                      <a:txBody>
                        <a:bodyPr/>
                        <a:lstStyle/>
                        <a:p>
                          <a:pPr algn="r">
                            <a:buNone/>
                          </a:pPr>
                          <a:r>
                            <a:rPr lang="ja-FR"/>
                            <a:t>~12 s</a:t>
                          </a:r>
                        </a:p>
                      </a:txBody>
                      <a:tcPr anchor="ctr"/>
                    </a:tc>
                    <a:tc>
                      <a:txBody>
                        <a:bodyPr/>
                        <a:lstStyle/>
                        <a:p>
                          <a:pPr algn="r">
                            <a:buNone/>
                          </a:pPr>
                          <a:r>
                            <a:rPr lang="ja-FR"/>
                            <a:t>~2 keV</a:t>
                          </a:r>
                        </a:p>
                      </a:txBody>
                      <a:tcPr anchor="ctr"/>
                    </a:tc>
                    <a:tc>
                      <a:txBody>
                        <a:bodyPr/>
                        <a:lstStyle/>
                        <a:p>
                          <a:endParaRPr lang="ja-FR"/>
                        </a:p>
                      </a:txBody>
                      <a:tcPr anchor="ctr">
                        <a:blipFill>
                          <a:blip r:embed="rId2"/>
                          <a:stretch>
                            <a:fillRect l="-630709" t="-303922" r="-787" b="-15686"/>
                          </a:stretch>
                        </a:blipFill>
                      </a:tcPr>
                    </a:tc>
                    <a:extLst>
                      <a:ext uri="{0D108BD9-81ED-4DB2-BD59-A6C34878D82A}">
                        <a16:rowId xmlns:a16="http://schemas.microsoft.com/office/drawing/2014/main" val="1698265303"/>
                      </a:ext>
                    </a:extLst>
                  </a:tr>
                </a:tbl>
              </a:graphicData>
            </a:graphic>
          </p:graphicFrame>
        </mc:Fallback>
      </mc:AlternateContent>
      <mc:AlternateContent xmlns:mc="http://schemas.openxmlformats.org/markup-compatibility/2006">
        <mc:Choice xmlns:a14="http://schemas.microsoft.com/office/drawing/2010/main" Requires="a14">
          <p:sp>
            <p:nvSpPr>
              <p:cNvPr id="7" name="テキスト ボックス 6">
                <a:extLst>
                  <a:ext uri="{FF2B5EF4-FFF2-40B4-BE49-F238E27FC236}">
                    <a16:creationId xmlns:a16="http://schemas.microsoft.com/office/drawing/2014/main" id="{B704AA39-DEBD-7FDA-DFE8-70B73B877F70}"/>
                  </a:ext>
                </a:extLst>
              </p:cNvPr>
              <p:cNvSpPr txBox="1"/>
              <p:nvPr/>
            </p:nvSpPr>
            <p:spPr>
              <a:xfrm>
                <a:off x="293912" y="4598946"/>
                <a:ext cx="10918374" cy="1757404"/>
              </a:xfrm>
              <a:prstGeom prst="rect">
                <a:avLst/>
              </a:prstGeom>
              <a:noFill/>
            </p:spPr>
            <p:txBody>
              <a:bodyPr wrap="square">
                <a:spAutoFit/>
              </a:bodyPr>
              <a:lstStyle/>
              <a:p>
                <a:pPr>
                  <a:buFont typeface="Arial" panose="020B0604020202020204" pitchFamily="34" charset="0"/>
                  <a:buChar char="•"/>
                </a:pPr>
                <a:r>
                  <a:rPr lang="ja-FR" altLang="ja-FR" dirty="0"/>
                  <a:t>We adopt spherical, bare-star shock-breakout models with a canonical explosion energy of </a:t>
                </a:r>
                <a14:m>
                  <m:oMath xmlns:m="http://schemas.openxmlformats.org/officeDocument/2006/math">
                    <m:sSup>
                      <m:sSupPr>
                        <m:ctrlPr>
                          <a:rPr lang="ja-FR" altLang="en-US" i="1">
                            <a:latin typeface="Cambria Math" panose="02040503050406030204" pitchFamily="18" charset="0"/>
                          </a:rPr>
                        </m:ctrlPr>
                      </m:sSupPr>
                      <m:e>
                        <m:r>
                          <a:rPr lang="en-US" altLang="ja-FR">
                            <a:latin typeface="Cambria Math" panose="02040503050406030204" pitchFamily="18" charset="0"/>
                          </a:rPr>
                          <m:t>10</m:t>
                        </m:r>
                      </m:e>
                      <m:sup>
                        <m:r>
                          <a:rPr lang="en-US" altLang="ja-FR" i="0">
                            <a:latin typeface="Cambria Math" panose="02040503050406030204" pitchFamily="18" charset="0"/>
                          </a:rPr>
                          <m:t>51</m:t>
                        </m:r>
                      </m:sup>
                    </m:sSup>
                  </m:oMath>
                </a14:m>
                <a:r>
                  <a:rPr lang="ja-FR" altLang="ja-FR" dirty="0"/>
                  <a:t>erg.</a:t>
                </a:r>
                <a:endParaRPr lang="en-US" altLang="ja-FR" dirty="0"/>
              </a:p>
              <a:p>
                <a:pPr>
                  <a:buFont typeface="Arial" panose="020B0604020202020204" pitchFamily="34" charset="0"/>
                  <a:buChar char="•"/>
                </a:pPr>
                <a:endParaRPr lang="ja-FR" altLang="ja-FR" dirty="0"/>
              </a:p>
              <a:p>
                <a:pPr>
                  <a:buFont typeface="Arial" panose="020B0604020202020204" pitchFamily="34" charset="0"/>
                  <a:buChar char="•"/>
                </a:pPr>
                <a:r>
                  <a:rPr lang="ja-FR" altLang="ja-FR" dirty="0"/>
                  <a:t>The characteristic pulse duration is approximated by the stellar light-crossing time, </a:t>
                </a:r>
                <a14:m>
                  <m:oMath xmlns:m="http://schemas.openxmlformats.org/officeDocument/2006/math">
                    <m:sSub>
                      <m:sSubPr>
                        <m:ctrlPr>
                          <a:rPr lang="ja-FR" altLang="en-US" i="1">
                            <a:latin typeface="Cambria Math" panose="02040503050406030204" pitchFamily="18" charset="0"/>
                          </a:rPr>
                        </m:ctrlPr>
                      </m:sSubPr>
                      <m:e>
                        <m:r>
                          <a:rPr lang="ja-FR" altLang="en-US" i="1">
                            <a:latin typeface="Cambria Math" panose="02040503050406030204" pitchFamily="18" charset="0"/>
                          </a:rPr>
                          <m:t>𝑅</m:t>
                        </m:r>
                      </m:e>
                      <m:sub>
                        <m:r>
                          <a:rPr lang="ja-FR" altLang="en-US" i="0">
                            <a:latin typeface="Cambria Math" panose="02040503050406030204" pitchFamily="18" charset="0"/>
                          </a:rPr>
                          <m:t>∗</m:t>
                        </m:r>
                      </m:sub>
                    </m:sSub>
                    <m:r>
                      <a:rPr lang="en-US" altLang="ja-FR" i="0">
                        <a:latin typeface="Cambria Math" panose="02040503050406030204" pitchFamily="18" charset="0"/>
                      </a:rPr>
                      <m:t>/</m:t>
                    </m:r>
                    <m:r>
                      <a:rPr lang="ja-FR" altLang="en-US" i="1">
                        <a:latin typeface="Cambria Math" panose="02040503050406030204" pitchFamily="18" charset="0"/>
                      </a:rPr>
                      <m:t>𝑐</m:t>
                    </m:r>
                  </m:oMath>
                </a14:m>
                <a:r>
                  <a:rPr lang="ja-FR" altLang="ja-FR" dirty="0"/>
                  <a:t>.</a:t>
                </a:r>
                <a:endParaRPr lang="en-US" altLang="ja-FR" dirty="0"/>
              </a:p>
              <a:p>
                <a:pPr>
                  <a:buFont typeface="Arial" panose="020B0604020202020204" pitchFamily="34" charset="0"/>
                  <a:buChar char="•"/>
                </a:pPr>
                <a:endParaRPr lang="ja-FR" altLang="ja-FR" dirty="0"/>
              </a:p>
              <a:p>
                <a:pPr>
                  <a:buFont typeface="Arial" panose="020B0604020202020204" pitchFamily="34" charset="0"/>
                  <a:buChar char="•"/>
                </a:pPr>
                <a:r>
                  <a:rPr lang="ja-FR" altLang="ja-FR" dirty="0"/>
                  <a:t>The progenitor radius and envelope structure determine the duration, temperature, and spectral hardness of the breakout emission.</a:t>
                </a:r>
                <a:endParaRPr lang="en-US" altLang="ja-FR" dirty="0"/>
              </a:p>
            </p:txBody>
          </p:sp>
        </mc:Choice>
        <mc:Fallback>
          <p:sp>
            <p:nvSpPr>
              <p:cNvPr id="7" name="テキスト ボックス 6">
                <a:extLst>
                  <a:ext uri="{FF2B5EF4-FFF2-40B4-BE49-F238E27FC236}">
                    <a16:creationId xmlns:a16="http://schemas.microsoft.com/office/drawing/2014/main" id="{B704AA39-DEBD-7FDA-DFE8-70B73B877F70}"/>
                  </a:ext>
                </a:extLst>
              </p:cNvPr>
              <p:cNvSpPr txBox="1">
                <a:spLocks noRot="1" noChangeAspect="1" noMove="1" noResize="1" noEditPoints="1" noAdjustHandles="1" noChangeArrowheads="1" noChangeShapeType="1" noTextEdit="1"/>
              </p:cNvSpPr>
              <p:nvPr/>
            </p:nvSpPr>
            <p:spPr>
              <a:xfrm>
                <a:off x="293912" y="4598946"/>
                <a:ext cx="10918374" cy="1757404"/>
              </a:xfrm>
              <a:prstGeom prst="rect">
                <a:avLst/>
              </a:prstGeom>
              <a:blipFill>
                <a:blip r:embed="rId3"/>
                <a:stretch>
                  <a:fillRect l="-465" t="-714" b="-4286"/>
                </a:stretch>
              </a:blipFill>
            </p:spPr>
            <p:txBody>
              <a:bodyPr/>
              <a:lstStyle/>
              <a:p>
                <a:r>
                  <a:rPr lang="ja-FR" altLang="en-US">
                    <a:noFill/>
                  </a:rPr>
                  <a:t> </a:t>
                </a:r>
              </a:p>
            </p:txBody>
          </p:sp>
        </mc:Fallback>
      </mc:AlternateContent>
      <p:sp>
        <p:nvSpPr>
          <p:cNvPr id="8" name="タイトル 1">
            <a:extLst>
              <a:ext uri="{FF2B5EF4-FFF2-40B4-BE49-F238E27FC236}">
                <a16:creationId xmlns:a16="http://schemas.microsoft.com/office/drawing/2014/main" id="{65B00384-5EA3-C01B-BF40-CF5656B02C82}"/>
              </a:ext>
            </a:extLst>
          </p:cNvPr>
          <p:cNvSpPr>
            <a:spLocks noGrp="1"/>
          </p:cNvSpPr>
          <p:nvPr>
            <p:ph type="title"/>
          </p:nvPr>
        </p:nvSpPr>
        <p:spPr>
          <a:xfrm>
            <a:off x="0" y="0"/>
            <a:ext cx="11277600" cy="647700"/>
          </a:xfrm>
        </p:spPr>
        <p:txBody>
          <a:bodyPr anchor="ctr">
            <a:normAutofit/>
          </a:bodyPr>
          <a:lstStyle/>
          <a:p>
            <a:pPr rtl="0">
              <a:defRPr sz="2250" b="0">
                <a:solidFill>
                  <a:srgbClr val="111820"/>
                </a:solidFill>
              </a:defRPr>
            </a:pPr>
            <a:r>
              <a:rPr lang="en-US" sz="3200" b="1" dirty="0">
                <a:solidFill>
                  <a:schemeClr val="tx2">
                    <a:lumMod val="90000"/>
                    <a:lumOff val="10000"/>
                  </a:schemeClr>
                </a:solidFill>
                <a:latin typeface="Bell MT" panose="02020503060305020303" pitchFamily="18" charset="0"/>
                <a:cs typeface="Times New Roman" panose="02020603050405020304" pitchFamily="18" charset="0"/>
              </a:rPr>
              <a:t>Details of spectral model of SN shock breakout</a:t>
            </a:r>
            <a:endParaRPr sz="3200" b="1" dirty="0">
              <a:solidFill>
                <a:schemeClr val="tx2">
                  <a:lumMod val="90000"/>
                  <a:lumOff val="10000"/>
                </a:schemeClr>
              </a:solidFill>
              <a:latin typeface="Bell MT" panose="02020503060305020303" pitchFamily="18" charset="0"/>
              <a:cs typeface="Times New Roman" panose="02020603050405020304" pitchFamily="18" charset="0"/>
            </a:endParaRPr>
          </a:p>
        </p:txBody>
      </p:sp>
      <p:sp>
        <p:nvSpPr>
          <p:cNvPr id="9" name="正方形/長方形 8">
            <a:extLst>
              <a:ext uri="{FF2B5EF4-FFF2-40B4-BE49-F238E27FC236}">
                <a16:creationId xmlns:a16="http://schemas.microsoft.com/office/drawing/2014/main" id="{527D9E7C-8117-01EA-3970-B3F915CE2540}"/>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0" name="テキスト ボックス 9">
            <a:extLst>
              <a:ext uri="{FF2B5EF4-FFF2-40B4-BE49-F238E27FC236}">
                <a16:creationId xmlns:a16="http://schemas.microsoft.com/office/drawing/2014/main" id="{936BD134-10F9-B6A3-1A25-15139CA63FAC}"/>
              </a:ext>
            </a:extLst>
          </p:cNvPr>
          <p:cNvSpPr txBox="1"/>
          <p:nvPr/>
        </p:nvSpPr>
        <p:spPr>
          <a:xfrm>
            <a:off x="0" y="1105775"/>
            <a:ext cx="7075713" cy="369332"/>
          </a:xfrm>
          <a:prstGeom prst="rect">
            <a:avLst/>
          </a:prstGeom>
          <a:noFill/>
        </p:spPr>
        <p:txBody>
          <a:bodyPr wrap="square">
            <a:spAutoFit/>
          </a:bodyPr>
          <a:lstStyle/>
          <a:p>
            <a:r>
              <a:rPr lang="ja-FR" altLang="ja-FR" b="1" dirty="0"/>
              <a:t>model</a:t>
            </a:r>
            <a:r>
              <a:rPr lang="en-US" altLang="ja-FR" b="1" dirty="0"/>
              <a:t> details adopted from</a:t>
            </a:r>
            <a:r>
              <a:rPr lang="ja-FR" altLang="ja-FR" b="1" dirty="0"/>
              <a:t>: Nakar &amp; Sari (2010)</a:t>
            </a:r>
            <a:endParaRPr lang="ja-FR" altLang="en-US" b="1" dirty="0"/>
          </a:p>
        </p:txBody>
      </p:sp>
      <p:sp>
        <p:nvSpPr>
          <p:cNvPr id="11" name="フッター プレースホルダー 10">
            <a:extLst>
              <a:ext uri="{FF2B5EF4-FFF2-40B4-BE49-F238E27FC236}">
                <a16:creationId xmlns:a16="http://schemas.microsoft.com/office/drawing/2014/main" id="{B4138909-3DDE-1CD1-CF4F-89FCF0BF5BBC}"/>
              </a:ext>
            </a:extLst>
          </p:cNvPr>
          <p:cNvSpPr>
            <a:spLocks noGrp="1"/>
          </p:cNvSpPr>
          <p:nvPr>
            <p:ph type="ftr" idx="11"/>
          </p:nvPr>
        </p:nvSpPr>
        <p:spPr/>
        <p:txBody>
          <a:bodyPr/>
          <a:lstStyle/>
          <a:p>
            <a:r>
              <a:rPr lang="id-ID"/>
              <a:t>2028/08/30 TeVPA 2026 @Tendo, Yamagata</a:t>
            </a:r>
            <a:endParaRPr lang="id-ID" dirty="0"/>
          </a:p>
        </p:txBody>
      </p:sp>
      <p:sp>
        <p:nvSpPr>
          <p:cNvPr id="12" name="スライド番号プレースホルダー 11">
            <a:extLst>
              <a:ext uri="{FF2B5EF4-FFF2-40B4-BE49-F238E27FC236}">
                <a16:creationId xmlns:a16="http://schemas.microsoft.com/office/drawing/2014/main" id="{AD41B11D-4239-1C5F-18C9-D3AAA5B26647}"/>
              </a:ext>
            </a:extLst>
          </p:cNvPr>
          <p:cNvSpPr>
            <a:spLocks noGrp="1"/>
          </p:cNvSpPr>
          <p:nvPr>
            <p:ph type="sldNum" idx="12"/>
          </p:nvPr>
        </p:nvSpPr>
        <p:spPr/>
        <p:txBody>
          <a:bodyPr/>
          <a:lstStyle/>
          <a:p>
            <a:fld id="{FC2FC132-48E3-EF4C-881B-428E46D600FB}" type="slidenum">
              <a:rPr lang="en-US" altLang="ja-FR" smtClean="0"/>
              <a:t>37</a:t>
            </a:fld>
            <a:endParaRPr lang="ja-FR" altLang="en-US" dirty="0"/>
          </a:p>
        </p:txBody>
      </p:sp>
    </p:spTree>
    <p:extLst>
      <p:ext uri="{BB962C8B-B14F-4D97-AF65-F5344CB8AC3E}">
        <p14:creationId xmlns:p14="http://schemas.microsoft.com/office/powerpoint/2010/main" val="12317019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B4CD4D2F-CB43-16C3-C85B-38B4A7869884}"/>
              </a:ext>
            </a:extLst>
          </p:cNvPr>
          <p:cNvSpPr txBox="1"/>
          <p:nvPr/>
        </p:nvSpPr>
        <p:spPr>
          <a:xfrm>
            <a:off x="7908471" y="1091613"/>
            <a:ext cx="4517572" cy="1477328"/>
          </a:xfrm>
          <a:prstGeom prst="rect">
            <a:avLst/>
          </a:prstGeom>
          <a:noFill/>
        </p:spPr>
        <p:txBody>
          <a:bodyPr wrap="square">
            <a:spAutoFit/>
          </a:bodyPr>
          <a:lstStyle/>
          <a:p>
            <a:pPr>
              <a:buNone/>
            </a:pPr>
            <a:r>
              <a:rPr lang="ja-FR" altLang="ja-FR" b="1" dirty="0"/>
              <a:t>Assumptions for the detectability plot</a:t>
            </a:r>
            <a:endParaRPr lang="ja-FR" altLang="ja-FR" dirty="0"/>
          </a:p>
          <a:p>
            <a:pPr>
              <a:buFont typeface="Arial" panose="020B0604020202020204" pitchFamily="34" charset="0"/>
              <a:buChar char="•"/>
            </a:pPr>
            <a:r>
              <a:rPr lang="ja-FR" altLang="ja-FR" dirty="0"/>
              <a:t>Distance: 10 Mpc</a:t>
            </a:r>
          </a:p>
          <a:p>
            <a:pPr>
              <a:buFont typeface="Arial" panose="020B0604020202020204" pitchFamily="34" charset="0"/>
              <a:buChar char="•"/>
            </a:pPr>
            <a:r>
              <a:rPr lang="ja-FR" altLang="ja-FR" dirty="0"/>
              <a:t>Unabsorbed 0.4–4.0 keV fluence</a:t>
            </a:r>
          </a:p>
          <a:p>
            <a:pPr>
              <a:buFont typeface="Arial" panose="020B0604020202020204" pitchFamily="34" charset="0"/>
              <a:buChar char="•"/>
            </a:pPr>
            <a:r>
              <a:rPr lang="ja-FR" altLang="ja-FR" dirty="0"/>
              <a:t>Simple spectral band-fraction estimates</a:t>
            </a:r>
          </a:p>
          <a:p>
            <a:pPr>
              <a:buFont typeface="Arial" panose="020B0604020202020204" pitchFamily="34" charset="0"/>
              <a:buChar char="•"/>
            </a:pPr>
            <a:r>
              <a:rPr lang="ja-FR" altLang="ja-FR" dirty="0"/>
              <a:t>No detector-response folding</a:t>
            </a:r>
          </a:p>
        </p:txBody>
      </p:sp>
      <p:grpSp>
        <p:nvGrpSpPr>
          <p:cNvPr id="9" name="グループ化 8">
            <a:extLst>
              <a:ext uri="{FF2B5EF4-FFF2-40B4-BE49-F238E27FC236}">
                <a16:creationId xmlns:a16="http://schemas.microsoft.com/office/drawing/2014/main" id="{5ADCE291-4BAE-C655-F9ED-F656E3314A75}"/>
              </a:ext>
            </a:extLst>
          </p:cNvPr>
          <p:cNvGrpSpPr/>
          <p:nvPr/>
        </p:nvGrpSpPr>
        <p:grpSpPr>
          <a:xfrm>
            <a:off x="136071" y="697234"/>
            <a:ext cx="7636329" cy="4413332"/>
            <a:chOff x="136071" y="1219200"/>
            <a:chExt cx="7772400" cy="4666569"/>
          </a:xfrm>
        </p:grpSpPr>
        <p:pic>
          <p:nvPicPr>
            <p:cNvPr id="7" name="図 6">
              <a:extLst>
                <a:ext uri="{FF2B5EF4-FFF2-40B4-BE49-F238E27FC236}">
                  <a16:creationId xmlns:a16="http://schemas.microsoft.com/office/drawing/2014/main" id="{C8D03E93-0322-1300-2C04-81B0166B133D}"/>
                </a:ext>
              </a:extLst>
            </p:cNvPr>
            <p:cNvPicPr>
              <a:picLocks noChangeAspect="1"/>
            </p:cNvPicPr>
            <p:nvPr/>
          </p:nvPicPr>
          <p:blipFill>
            <a:blip r:embed="rId2"/>
            <a:stretch>
              <a:fillRect/>
            </a:stretch>
          </p:blipFill>
          <p:spPr>
            <a:xfrm>
              <a:off x="136071" y="1236418"/>
              <a:ext cx="7772400" cy="4649351"/>
            </a:xfrm>
            <a:prstGeom prst="rect">
              <a:avLst/>
            </a:prstGeom>
          </p:spPr>
        </p:pic>
        <p:sp>
          <p:nvSpPr>
            <p:cNvPr id="8" name="正方形/長方形 7">
              <a:extLst>
                <a:ext uri="{FF2B5EF4-FFF2-40B4-BE49-F238E27FC236}">
                  <a16:creationId xmlns:a16="http://schemas.microsoft.com/office/drawing/2014/main" id="{58D835E9-315E-99FF-3011-788BFA22171D}"/>
                </a:ext>
              </a:extLst>
            </p:cNvPr>
            <p:cNvSpPr/>
            <p:nvPr/>
          </p:nvSpPr>
          <p:spPr>
            <a:xfrm>
              <a:off x="1055914" y="1219200"/>
              <a:ext cx="6433457" cy="2394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pSp>
      <p:pic>
        <p:nvPicPr>
          <p:cNvPr id="12" name="図 11">
            <a:extLst>
              <a:ext uri="{FF2B5EF4-FFF2-40B4-BE49-F238E27FC236}">
                <a16:creationId xmlns:a16="http://schemas.microsoft.com/office/drawing/2014/main" id="{B5AEF1E3-3BA2-2AF7-670B-A71E0BC283E2}"/>
              </a:ext>
            </a:extLst>
          </p:cNvPr>
          <p:cNvPicPr>
            <a:picLocks noChangeAspect="1"/>
          </p:cNvPicPr>
          <p:nvPr/>
        </p:nvPicPr>
        <p:blipFill>
          <a:blip r:embed="rId3"/>
          <a:stretch>
            <a:fillRect/>
          </a:stretch>
        </p:blipFill>
        <p:spPr>
          <a:xfrm>
            <a:off x="8140700" y="2723183"/>
            <a:ext cx="2743200" cy="1279437"/>
          </a:xfrm>
          <a:prstGeom prst="rect">
            <a:avLst/>
          </a:prstGeom>
        </p:spPr>
      </p:pic>
      <mc:AlternateContent xmlns:mc="http://schemas.openxmlformats.org/markup-compatibility/2006">
        <mc:Choice xmlns:a14="http://schemas.microsoft.com/office/drawing/2010/main" Requires="a14">
          <p:graphicFrame>
            <p:nvGraphicFramePr>
              <p:cNvPr id="13" name="表 12">
                <a:extLst>
                  <a:ext uri="{FF2B5EF4-FFF2-40B4-BE49-F238E27FC236}">
                    <a16:creationId xmlns:a16="http://schemas.microsoft.com/office/drawing/2014/main" id="{7F493AFB-9671-A581-3147-6C7414D33D1F}"/>
                  </a:ext>
                </a:extLst>
              </p:cNvPr>
              <p:cNvGraphicFramePr>
                <a:graphicFrameLocks noGrp="1"/>
              </p:cNvGraphicFramePr>
              <p:nvPr>
                <p:extLst>
                  <p:ext uri="{D42A27DB-BD31-4B8C-83A1-F6EECF244321}">
                    <p14:modId xmlns:p14="http://schemas.microsoft.com/office/powerpoint/2010/main" val="3434272592"/>
                  </p:ext>
                </p:extLst>
              </p:nvPr>
            </p:nvGraphicFramePr>
            <p:xfrm>
              <a:off x="838200" y="5178599"/>
              <a:ext cx="10515600" cy="1497902"/>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3794729713"/>
                        </a:ext>
                      </a:extLst>
                    </a:gridCol>
                    <a:gridCol w="3505200">
                      <a:extLst>
                        <a:ext uri="{9D8B030D-6E8A-4147-A177-3AD203B41FA5}">
                          <a16:colId xmlns:a16="http://schemas.microsoft.com/office/drawing/2014/main" val="3766593353"/>
                        </a:ext>
                      </a:extLst>
                    </a:gridCol>
                    <a:gridCol w="3505200">
                      <a:extLst>
                        <a:ext uri="{9D8B030D-6E8A-4147-A177-3AD203B41FA5}">
                          <a16:colId xmlns:a16="http://schemas.microsoft.com/office/drawing/2014/main" val="874623511"/>
                        </a:ext>
                      </a:extLst>
                    </a:gridCol>
                  </a:tblGrid>
                  <a:tr h="0">
                    <a:tc>
                      <a:txBody>
                        <a:bodyPr/>
                        <a:lstStyle/>
                        <a:p>
                          <a:pPr>
                            <a:buNone/>
                          </a:pPr>
                          <a:r>
                            <a:rPr lang="ja-FR"/>
                            <a:t>Progenitor</a:t>
                          </a:r>
                        </a:p>
                      </a:txBody>
                      <a:tcPr anchor="ctr"/>
                    </a:tc>
                    <a:tc>
                      <a:txBody>
                        <a:bodyPr/>
                        <a:lstStyle/>
                        <a:p>
                          <a:pPr>
                            <a:buNone/>
                          </a:pPr>
                          <a:r>
                            <a:rPr lang="en-US" altLang="ja-FR" dirty="0"/>
                            <a:t>Expected spectral model</a:t>
                          </a:r>
                          <a:endParaRPr lang="ja-FR" dirty="0"/>
                        </a:p>
                      </a:txBody>
                      <a:tcPr anchor="ctr"/>
                    </a:tc>
                    <a:tc>
                      <a:txBody>
                        <a:bodyPr/>
                        <a:lstStyle/>
                        <a:p>
                          <a:pPr algn="r">
                            <a:buNone/>
                          </a:pPr>
                          <a:r>
                            <a:rPr lang="en-US" altLang="ja-FR" dirty="0"/>
                            <a:t>counts ratio in </a:t>
                          </a:r>
                          <a:r>
                            <a:rPr lang="ja-FR" dirty="0"/>
                            <a:t>0.4–4 keV</a:t>
                          </a:r>
                        </a:p>
                      </a:txBody>
                      <a:tcPr anchor="ctr"/>
                    </a:tc>
                    <a:extLst>
                      <a:ext uri="{0D108BD9-81ED-4DB2-BD59-A6C34878D82A}">
                        <a16:rowId xmlns:a16="http://schemas.microsoft.com/office/drawing/2014/main" val="2851221231"/>
                      </a:ext>
                    </a:extLst>
                  </a:tr>
                  <a:tr h="0">
                    <a:tc>
                      <a:txBody>
                        <a:bodyPr/>
                        <a:lstStyle/>
                        <a:p>
                          <a:pPr>
                            <a:buNone/>
                          </a:pPr>
                          <a:r>
                            <a:rPr lang="ja-FR"/>
                            <a:t>RSG</a:t>
                          </a:r>
                        </a:p>
                      </a:txBody>
                      <a:tcPr anchor="ctr"/>
                    </a:tc>
                    <a:tc>
                      <a:txBody>
                        <a:bodyPr/>
                        <a:lstStyle/>
                        <a:p>
                          <a:pPr>
                            <a:buNone/>
                          </a:pPr>
                          <a:r>
                            <a:rPr lang="ja-FR"/>
                            <a:t>Blackbody, </a:t>
                          </a:r>
                          <a14:m>
                            <m:oMath xmlns:m="http://schemas.openxmlformats.org/officeDocument/2006/math">
                              <m:r>
                                <a:rPr lang="ja-FR" altLang="en-US"/>
                                <m:t>𝑘𝑇</m:t>
                              </m:r>
                              <m:r>
                                <a:rPr lang="en-US" altLang="ja-FR"/>
                                <m:t>=0.025</m:t>
                              </m:r>
                            </m:oMath>
                          </a14:m>
                          <a:r>
                            <a:rPr lang="ja-FR"/>
                            <a:t>keV</a:t>
                          </a:r>
                        </a:p>
                      </a:txBody>
                      <a:tcPr anchor="ctr"/>
                    </a:tc>
                    <a:tc>
                      <a:txBody>
                        <a:bodyPr/>
                        <a:lstStyle/>
                        <a:p>
                          <a:pPr algn="r">
                            <a:buNone/>
                          </a:pPr>
                          <a14:m>
                            <m:oMath xmlns:m="http://schemas.openxmlformats.org/officeDocument/2006/math">
                              <m:r>
                                <a:rPr lang="en-US" altLang="ja-FR"/>
                                <m:t>8.6×</m:t>
                              </m:r>
                              <m:sSup>
                                <m:sSupPr>
                                  <m:ctrlPr>
                                    <a:rPr lang="ja-FR" altLang="en-US"/>
                                  </m:ctrlPr>
                                </m:sSupPr>
                                <m:e>
                                  <m:r>
                                    <a:rPr lang="en-US" altLang="ja-FR"/>
                                    <m:t>10</m:t>
                                  </m:r>
                                </m:e>
                                <m:sup>
                                  <m:r>
                                    <a:rPr lang="ja-FR" altLang="en-US"/>
                                    <m:t>−</m:t>
                                  </m:r>
                                  <m:r>
                                    <a:rPr lang="en-US" altLang="ja-FR"/>
                                    <m:t>5</m:t>
                                  </m:r>
                                </m:sup>
                              </m:sSup>
                            </m:oMath>
                          </a14:m>
                          <a:r>
                            <a:rPr lang="ja-FR"/>
                            <a:t>（0.0086%）</a:t>
                          </a:r>
                        </a:p>
                      </a:txBody>
                      <a:tcPr anchor="ctr"/>
                    </a:tc>
                    <a:extLst>
                      <a:ext uri="{0D108BD9-81ED-4DB2-BD59-A6C34878D82A}">
                        <a16:rowId xmlns:a16="http://schemas.microsoft.com/office/drawing/2014/main" val="1284914455"/>
                      </a:ext>
                    </a:extLst>
                  </a:tr>
                  <a:tr h="0">
                    <a:tc>
                      <a:txBody>
                        <a:bodyPr/>
                        <a:lstStyle/>
                        <a:p>
                          <a:pPr>
                            <a:buNone/>
                          </a:pPr>
                          <a:r>
                            <a:rPr lang="ja-FR"/>
                            <a:t>BSG</a:t>
                          </a:r>
                        </a:p>
                      </a:txBody>
                      <a:tcPr anchor="ctr"/>
                    </a:tc>
                    <a:tc>
                      <a:txBody>
                        <a:bodyPr/>
                        <a:lstStyle/>
                        <a:p>
                          <a:pPr>
                            <a:buNone/>
                          </a:pPr>
                          <a:r>
                            <a:rPr lang="ja-FR"/>
                            <a:t>Blackbody, </a:t>
                          </a:r>
                          <a14:m>
                            <m:oMath xmlns:m="http://schemas.openxmlformats.org/officeDocument/2006/math">
                              <m:r>
                                <a:rPr lang="ja-FR" altLang="en-US"/>
                                <m:t>𝑘𝑇</m:t>
                              </m:r>
                              <m:r>
                                <a:rPr lang="en-US" altLang="ja-FR"/>
                                <m:t>=0.080</m:t>
                              </m:r>
                            </m:oMath>
                          </a14:m>
                          <a:r>
                            <a:rPr lang="ja-FR"/>
                            <a:t>keV</a:t>
                          </a:r>
                        </a:p>
                      </a:txBody>
                      <a:tcPr anchor="ctr"/>
                    </a:tc>
                    <a:tc>
                      <a:txBody>
                        <a:bodyPr/>
                        <a:lstStyle/>
                        <a:p>
                          <a:pPr algn="r">
                            <a:buNone/>
                          </a:pPr>
                          <a:r>
                            <a:rPr lang="ja-FR"/>
                            <a:t>0.245（24.5%）</a:t>
                          </a:r>
                        </a:p>
                      </a:txBody>
                      <a:tcPr anchor="ctr"/>
                    </a:tc>
                    <a:extLst>
                      <a:ext uri="{0D108BD9-81ED-4DB2-BD59-A6C34878D82A}">
                        <a16:rowId xmlns:a16="http://schemas.microsoft.com/office/drawing/2014/main" val="949664821"/>
                      </a:ext>
                    </a:extLst>
                  </a:tr>
                  <a:tr h="0">
                    <a:tc>
                      <a:txBody>
                        <a:bodyPr/>
                        <a:lstStyle/>
                        <a:p>
                          <a:pPr>
                            <a:buNone/>
                          </a:pPr>
                          <a:r>
                            <a:rPr lang="ja-FR"/>
                            <a:t>WR</a:t>
                          </a:r>
                        </a:p>
                      </a:txBody>
                      <a:tcPr anchor="ctr"/>
                    </a:tc>
                    <a:tc>
                      <a:txBody>
                        <a:bodyPr/>
                        <a:lstStyle/>
                        <a:p>
                          <a:pPr>
                            <a:buNone/>
                          </a:pPr>
                          <a:r>
                            <a:rPr lang="ja-FR" dirty="0"/>
                            <a:t>Cutoff power law, </a:t>
                          </a:r>
                          <a14:m>
                            <m:oMath xmlns:m="http://schemas.openxmlformats.org/officeDocument/2006/math">
                              <m:sSub>
                                <m:sSubPr>
                                  <m:ctrlPr>
                                    <a:rPr lang="ja-FR" altLang="en-US"/>
                                  </m:ctrlPr>
                                </m:sSubPr>
                                <m:e>
                                  <m:r>
                                    <a:rPr lang="ja-FR" altLang="en-US"/>
                                    <m:t>𝐸</m:t>
                                  </m:r>
                                </m:e>
                                <m:sub>
                                  <m:r>
                                    <m:rPr>
                                      <m:sty m:val="p"/>
                                    </m:rPr>
                                    <a:rPr lang="en-US" altLang="ja-FR"/>
                                    <m:t>peak</m:t>
                                  </m:r>
                                </m:sub>
                              </m:sSub>
                              <m:r>
                                <a:rPr lang="en-US" altLang="ja-FR"/>
                                <m:t>=2</m:t>
                              </m:r>
                            </m:oMath>
                          </a14:m>
                          <a:r>
                            <a:rPr lang="ja-FR" dirty="0"/>
                            <a:t>keV</a:t>
                          </a:r>
                        </a:p>
                      </a:txBody>
                      <a:tcPr anchor="ctr"/>
                    </a:tc>
                    <a:tc>
                      <a:txBody>
                        <a:bodyPr/>
                        <a:lstStyle/>
                        <a:p>
                          <a:pPr algn="r">
                            <a:buNone/>
                          </a:pPr>
                          <a:r>
                            <a:rPr lang="ja-FR" dirty="0"/>
                            <a:t>0.606（60.6%）</a:t>
                          </a:r>
                        </a:p>
                      </a:txBody>
                      <a:tcPr anchor="ctr"/>
                    </a:tc>
                    <a:extLst>
                      <a:ext uri="{0D108BD9-81ED-4DB2-BD59-A6C34878D82A}">
                        <a16:rowId xmlns:a16="http://schemas.microsoft.com/office/drawing/2014/main" val="1908799416"/>
                      </a:ext>
                    </a:extLst>
                  </a:tr>
                </a:tbl>
              </a:graphicData>
            </a:graphic>
          </p:graphicFrame>
        </mc:Choice>
        <mc:Fallback>
          <p:graphicFrame>
            <p:nvGraphicFramePr>
              <p:cNvPr id="13" name="表 12">
                <a:extLst>
                  <a:ext uri="{FF2B5EF4-FFF2-40B4-BE49-F238E27FC236}">
                    <a16:creationId xmlns:a16="http://schemas.microsoft.com/office/drawing/2014/main" id="{7F493AFB-9671-A581-3147-6C7414D33D1F}"/>
                  </a:ext>
                </a:extLst>
              </p:cNvPr>
              <p:cNvGraphicFramePr>
                <a:graphicFrameLocks noGrp="1"/>
              </p:cNvGraphicFramePr>
              <p:nvPr>
                <p:extLst>
                  <p:ext uri="{D42A27DB-BD31-4B8C-83A1-F6EECF244321}">
                    <p14:modId xmlns:p14="http://schemas.microsoft.com/office/powerpoint/2010/main" val="3434272592"/>
                  </p:ext>
                </p:extLst>
              </p:nvPr>
            </p:nvGraphicFramePr>
            <p:xfrm>
              <a:off x="838200" y="5178599"/>
              <a:ext cx="10515600" cy="1497902"/>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3794729713"/>
                        </a:ext>
                      </a:extLst>
                    </a:gridCol>
                    <a:gridCol w="3505200">
                      <a:extLst>
                        <a:ext uri="{9D8B030D-6E8A-4147-A177-3AD203B41FA5}">
                          <a16:colId xmlns:a16="http://schemas.microsoft.com/office/drawing/2014/main" val="3766593353"/>
                        </a:ext>
                      </a:extLst>
                    </a:gridCol>
                    <a:gridCol w="3505200">
                      <a:extLst>
                        <a:ext uri="{9D8B030D-6E8A-4147-A177-3AD203B41FA5}">
                          <a16:colId xmlns:a16="http://schemas.microsoft.com/office/drawing/2014/main" val="874623511"/>
                        </a:ext>
                      </a:extLst>
                    </a:gridCol>
                  </a:tblGrid>
                  <a:tr h="365760">
                    <a:tc>
                      <a:txBody>
                        <a:bodyPr/>
                        <a:lstStyle/>
                        <a:p>
                          <a:pPr>
                            <a:buNone/>
                          </a:pPr>
                          <a:r>
                            <a:rPr lang="ja-FR"/>
                            <a:t>Progenitor</a:t>
                          </a:r>
                        </a:p>
                      </a:txBody>
                      <a:tcPr anchor="ctr"/>
                    </a:tc>
                    <a:tc>
                      <a:txBody>
                        <a:bodyPr/>
                        <a:lstStyle/>
                        <a:p>
                          <a:pPr>
                            <a:buNone/>
                          </a:pPr>
                          <a:r>
                            <a:rPr lang="en-US" altLang="ja-FR" dirty="0"/>
                            <a:t>Expected spectral model</a:t>
                          </a:r>
                          <a:endParaRPr lang="ja-FR" dirty="0"/>
                        </a:p>
                      </a:txBody>
                      <a:tcPr anchor="ctr"/>
                    </a:tc>
                    <a:tc>
                      <a:txBody>
                        <a:bodyPr/>
                        <a:lstStyle/>
                        <a:p>
                          <a:pPr algn="r">
                            <a:buNone/>
                          </a:pPr>
                          <a:r>
                            <a:rPr lang="en-US" altLang="ja-FR" dirty="0"/>
                            <a:t>counts ratio in </a:t>
                          </a:r>
                          <a:r>
                            <a:rPr lang="ja-FR" dirty="0"/>
                            <a:t>0.4–4 keV</a:t>
                          </a:r>
                        </a:p>
                      </a:txBody>
                      <a:tcPr anchor="ctr"/>
                    </a:tc>
                    <a:extLst>
                      <a:ext uri="{0D108BD9-81ED-4DB2-BD59-A6C34878D82A}">
                        <a16:rowId xmlns:a16="http://schemas.microsoft.com/office/drawing/2014/main" val="2851221231"/>
                      </a:ext>
                    </a:extLst>
                  </a:tr>
                  <a:tr h="375984">
                    <a:tc>
                      <a:txBody>
                        <a:bodyPr/>
                        <a:lstStyle/>
                        <a:p>
                          <a:pPr>
                            <a:buNone/>
                          </a:pPr>
                          <a:r>
                            <a:rPr lang="ja-FR"/>
                            <a:t>RSG</a:t>
                          </a:r>
                        </a:p>
                      </a:txBody>
                      <a:tcPr anchor="ctr"/>
                    </a:tc>
                    <a:tc>
                      <a:txBody>
                        <a:bodyPr/>
                        <a:lstStyle/>
                        <a:p>
                          <a:endParaRPr lang="ja-FR"/>
                        </a:p>
                      </a:txBody>
                      <a:tcPr anchor="ctr">
                        <a:blipFill>
                          <a:blip r:embed="rId4"/>
                          <a:stretch>
                            <a:fillRect l="-100362" t="-103333" r="-100725" b="-223333"/>
                          </a:stretch>
                        </a:blipFill>
                      </a:tcPr>
                    </a:tc>
                    <a:tc>
                      <a:txBody>
                        <a:bodyPr/>
                        <a:lstStyle/>
                        <a:p>
                          <a:endParaRPr lang="ja-FR"/>
                        </a:p>
                      </a:txBody>
                      <a:tcPr anchor="ctr">
                        <a:blipFill>
                          <a:blip r:embed="rId4"/>
                          <a:stretch>
                            <a:fillRect l="-200362" t="-103333" r="-725" b="-223333"/>
                          </a:stretch>
                        </a:blipFill>
                      </a:tcPr>
                    </a:tc>
                    <a:extLst>
                      <a:ext uri="{0D108BD9-81ED-4DB2-BD59-A6C34878D82A}">
                        <a16:rowId xmlns:a16="http://schemas.microsoft.com/office/drawing/2014/main" val="1284914455"/>
                      </a:ext>
                    </a:extLst>
                  </a:tr>
                  <a:tr h="365760">
                    <a:tc>
                      <a:txBody>
                        <a:bodyPr/>
                        <a:lstStyle/>
                        <a:p>
                          <a:pPr>
                            <a:buNone/>
                          </a:pPr>
                          <a:r>
                            <a:rPr lang="ja-FR"/>
                            <a:t>BSG</a:t>
                          </a:r>
                        </a:p>
                      </a:txBody>
                      <a:tcPr anchor="ctr"/>
                    </a:tc>
                    <a:tc>
                      <a:txBody>
                        <a:bodyPr/>
                        <a:lstStyle/>
                        <a:p>
                          <a:endParaRPr lang="ja-FR"/>
                        </a:p>
                      </a:txBody>
                      <a:tcPr anchor="ctr">
                        <a:blipFill>
                          <a:blip r:embed="rId4"/>
                          <a:stretch>
                            <a:fillRect l="-100362" t="-210345" r="-100725" b="-131034"/>
                          </a:stretch>
                        </a:blipFill>
                      </a:tcPr>
                    </a:tc>
                    <a:tc>
                      <a:txBody>
                        <a:bodyPr/>
                        <a:lstStyle/>
                        <a:p>
                          <a:pPr algn="r">
                            <a:buNone/>
                          </a:pPr>
                          <a:r>
                            <a:rPr lang="ja-FR"/>
                            <a:t>0.245（24.5%）</a:t>
                          </a:r>
                        </a:p>
                      </a:txBody>
                      <a:tcPr anchor="ctr"/>
                    </a:tc>
                    <a:extLst>
                      <a:ext uri="{0D108BD9-81ED-4DB2-BD59-A6C34878D82A}">
                        <a16:rowId xmlns:a16="http://schemas.microsoft.com/office/drawing/2014/main" val="949664821"/>
                      </a:ext>
                    </a:extLst>
                  </a:tr>
                  <a:tr h="390398">
                    <a:tc>
                      <a:txBody>
                        <a:bodyPr/>
                        <a:lstStyle/>
                        <a:p>
                          <a:pPr>
                            <a:buNone/>
                          </a:pPr>
                          <a:r>
                            <a:rPr lang="ja-FR"/>
                            <a:t>WR</a:t>
                          </a:r>
                        </a:p>
                      </a:txBody>
                      <a:tcPr anchor="ctr"/>
                    </a:tc>
                    <a:tc>
                      <a:txBody>
                        <a:bodyPr/>
                        <a:lstStyle/>
                        <a:p>
                          <a:endParaRPr lang="ja-FR"/>
                        </a:p>
                      </a:txBody>
                      <a:tcPr anchor="ctr">
                        <a:blipFill>
                          <a:blip r:embed="rId4"/>
                          <a:stretch>
                            <a:fillRect l="-100362" t="-290323" r="-100725" b="-22581"/>
                          </a:stretch>
                        </a:blipFill>
                      </a:tcPr>
                    </a:tc>
                    <a:tc>
                      <a:txBody>
                        <a:bodyPr/>
                        <a:lstStyle/>
                        <a:p>
                          <a:pPr algn="r">
                            <a:buNone/>
                          </a:pPr>
                          <a:r>
                            <a:rPr lang="ja-FR" dirty="0"/>
                            <a:t>0.606（60.6%）</a:t>
                          </a:r>
                        </a:p>
                      </a:txBody>
                      <a:tcPr anchor="ctr"/>
                    </a:tc>
                    <a:extLst>
                      <a:ext uri="{0D108BD9-81ED-4DB2-BD59-A6C34878D82A}">
                        <a16:rowId xmlns:a16="http://schemas.microsoft.com/office/drawing/2014/main" val="1908799416"/>
                      </a:ext>
                    </a:extLst>
                  </a:tr>
                </a:tbl>
              </a:graphicData>
            </a:graphic>
          </p:graphicFrame>
        </mc:Fallback>
      </mc:AlternateContent>
      <p:sp>
        <p:nvSpPr>
          <p:cNvPr id="14" name="タイトル 1">
            <a:extLst>
              <a:ext uri="{FF2B5EF4-FFF2-40B4-BE49-F238E27FC236}">
                <a16:creationId xmlns:a16="http://schemas.microsoft.com/office/drawing/2014/main" id="{2C905FED-EEA3-AC13-02A7-C02D8378EBA1}"/>
              </a:ext>
            </a:extLst>
          </p:cNvPr>
          <p:cNvSpPr>
            <a:spLocks noGrp="1"/>
          </p:cNvSpPr>
          <p:nvPr>
            <p:ph type="title"/>
          </p:nvPr>
        </p:nvSpPr>
        <p:spPr>
          <a:xfrm>
            <a:off x="0" y="0"/>
            <a:ext cx="11277600" cy="647700"/>
          </a:xfrm>
        </p:spPr>
        <p:txBody>
          <a:bodyPr anchor="ctr">
            <a:normAutofit/>
          </a:bodyPr>
          <a:lstStyle/>
          <a:p>
            <a:pPr rtl="0">
              <a:defRPr sz="2250" b="0">
                <a:solidFill>
                  <a:srgbClr val="111820"/>
                </a:solidFill>
              </a:defRPr>
            </a:pPr>
            <a:r>
              <a:rPr lang="en-US" sz="3200" b="1" dirty="0">
                <a:solidFill>
                  <a:schemeClr val="tx2">
                    <a:lumMod val="90000"/>
                    <a:lumOff val="10000"/>
                  </a:schemeClr>
                </a:solidFill>
                <a:latin typeface="Bell MT" panose="02020503060305020303" pitchFamily="18" charset="0"/>
                <a:cs typeface="Times New Roman" panose="02020603050405020304" pitchFamily="18" charset="0"/>
              </a:rPr>
              <a:t>Simplest comparison without EAGLE spectral </a:t>
            </a:r>
            <a:r>
              <a:rPr lang="en-US" sz="3200" b="1" dirty="0" err="1">
                <a:solidFill>
                  <a:schemeClr val="tx2">
                    <a:lumMod val="90000"/>
                    <a:lumOff val="10000"/>
                  </a:schemeClr>
                </a:solidFill>
                <a:latin typeface="Bell MT" panose="02020503060305020303" pitchFamily="18" charset="0"/>
                <a:cs typeface="Times New Roman" panose="02020603050405020304" pitchFamily="18" charset="0"/>
              </a:rPr>
              <a:t>responce</a:t>
            </a:r>
            <a:endParaRPr sz="3200" b="1" dirty="0">
              <a:solidFill>
                <a:schemeClr val="tx2">
                  <a:lumMod val="90000"/>
                  <a:lumOff val="10000"/>
                </a:schemeClr>
              </a:solidFill>
              <a:latin typeface="Bell MT" panose="02020503060305020303" pitchFamily="18" charset="0"/>
              <a:cs typeface="Times New Roman" panose="02020603050405020304" pitchFamily="18" charset="0"/>
            </a:endParaRPr>
          </a:p>
        </p:txBody>
      </p:sp>
      <p:sp>
        <p:nvSpPr>
          <p:cNvPr id="15" name="正方形/長方形 14">
            <a:extLst>
              <a:ext uri="{FF2B5EF4-FFF2-40B4-BE49-F238E27FC236}">
                <a16:creationId xmlns:a16="http://schemas.microsoft.com/office/drawing/2014/main" id="{ABDC9718-FF82-14C7-FE4A-C444AEC8CA4B}"/>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6" name="テキスト ボックス 15">
            <a:extLst>
              <a:ext uri="{FF2B5EF4-FFF2-40B4-BE49-F238E27FC236}">
                <a16:creationId xmlns:a16="http://schemas.microsoft.com/office/drawing/2014/main" id="{428CE779-748B-278E-BA7B-B4A286C097BA}"/>
              </a:ext>
            </a:extLst>
          </p:cNvPr>
          <p:cNvSpPr txBox="1"/>
          <p:nvPr/>
        </p:nvSpPr>
        <p:spPr>
          <a:xfrm rot="20678211">
            <a:off x="1469570" y="3276049"/>
            <a:ext cx="3450772" cy="369332"/>
          </a:xfrm>
          <a:prstGeom prst="rect">
            <a:avLst/>
          </a:prstGeom>
          <a:noFill/>
        </p:spPr>
        <p:txBody>
          <a:bodyPr wrap="square" rtlCol="0">
            <a:spAutoFit/>
          </a:bodyPr>
          <a:lstStyle/>
          <a:p>
            <a:r>
              <a:rPr kumimoji="1" lang="en-US" altLang="ja-FR" dirty="0">
                <a:solidFill>
                  <a:schemeClr val="accent1"/>
                </a:solidFill>
              </a:rPr>
              <a:t>EAGLE fluence limit</a:t>
            </a:r>
            <a:endParaRPr kumimoji="1" lang="ja-FR" altLang="en-US" dirty="0">
              <a:solidFill>
                <a:schemeClr val="accent1"/>
              </a:solidFill>
            </a:endParaRPr>
          </a:p>
        </p:txBody>
      </p:sp>
      <p:sp>
        <p:nvSpPr>
          <p:cNvPr id="19" name="スライド番号プレースホルダー 18">
            <a:extLst>
              <a:ext uri="{FF2B5EF4-FFF2-40B4-BE49-F238E27FC236}">
                <a16:creationId xmlns:a16="http://schemas.microsoft.com/office/drawing/2014/main" id="{23297322-B3FA-7810-C3E0-13E5B177B600}"/>
              </a:ext>
            </a:extLst>
          </p:cNvPr>
          <p:cNvSpPr>
            <a:spLocks noGrp="1"/>
          </p:cNvSpPr>
          <p:nvPr>
            <p:ph type="sldNum" idx="12"/>
          </p:nvPr>
        </p:nvSpPr>
        <p:spPr/>
        <p:txBody>
          <a:bodyPr/>
          <a:lstStyle/>
          <a:p>
            <a:fld id="{FC2FC132-48E3-EF4C-881B-428E46D600FB}" type="slidenum">
              <a:rPr lang="en-US" altLang="ja-FR" smtClean="0"/>
              <a:t>38</a:t>
            </a:fld>
            <a:endParaRPr lang="ja-FR" altLang="en-US" dirty="0"/>
          </a:p>
        </p:txBody>
      </p:sp>
    </p:spTree>
    <p:extLst>
      <p:ext uri="{BB962C8B-B14F-4D97-AF65-F5344CB8AC3E}">
        <p14:creationId xmlns:p14="http://schemas.microsoft.com/office/powerpoint/2010/main" val="805735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948544" y="28411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graphicFrame>
        <p:nvGraphicFramePr>
          <p:cNvPr id="38" name="表 37">
            <a:extLst>
              <a:ext uri="{FF2B5EF4-FFF2-40B4-BE49-F238E27FC236}">
                <a16:creationId xmlns:a16="http://schemas.microsoft.com/office/drawing/2014/main" id="{836B13A1-AB85-564E-BA55-0BA22B62FC51}"/>
              </a:ext>
            </a:extLst>
          </p:cNvPr>
          <p:cNvGraphicFramePr>
            <a:graphicFrameLocks noGrp="1"/>
          </p:cNvGraphicFramePr>
          <p:nvPr/>
        </p:nvGraphicFramePr>
        <p:xfrm>
          <a:off x="1993115" y="4717417"/>
          <a:ext cx="2870962" cy="1950720"/>
        </p:xfrm>
        <a:graphic>
          <a:graphicData uri="http://schemas.openxmlformats.org/drawingml/2006/table">
            <a:tbl>
              <a:tblPr>
                <a:tableStyleId>{7DF18680-E054-41AD-8BC1-D1AEF772440D}</a:tableStyleId>
              </a:tblPr>
              <a:tblGrid>
                <a:gridCol w="1905161">
                  <a:extLst>
                    <a:ext uri="{9D8B030D-6E8A-4147-A177-3AD203B41FA5}">
                      <a16:colId xmlns:a16="http://schemas.microsoft.com/office/drawing/2014/main" val="1749777833"/>
                    </a:ext>
                  </a:extLst>
                </a:gridCol>
                <a:gridCol w="965801">
                  <a:extLst>
                    <a:ext uri="{9D8B030D-6E8A-4147-A177-3AD203B41FA5}">
                      <a16:colId xmlns:a16="http://schemas.microsoft.com/office/drawing/2014/main" val="2808393141"/>
                    </a:ext>
                  </a:extLst>
                </a:gridCol>
              </a:tblGrid>
              <a:tr h="0">
                <a:tc>
                  <a:txBody>
                    <a:bodyPr/>
                    <a:lstStyle/>
                    <a:p>
                      <a:pPr algn="ctr">
                        <a:spcAft>
                          <a:spcPts val="0"/>
                        </a:spcAft>
                      </a:pPr>
                      <a:r>
                        <a:rPr lang="en-US" altLang="ja-JP" sz="1600" dirty="0">
                          <a:solidFill>
                            <a:srgbClr val="0432FF"/>
                          </a:solidFill>
                          <a:effectLst/>
                          <a:latin typeface="Times New Roman" panose="02020603050405020304" pitchFamily="18" charset="0"/>
                          <a:ea typeface="ＭＳ 明朝" panose="02020609040205080304" pitchFamily="49" charset="-128"/>
                        </a:rPr>
                        <a:t>X-ray</a:t>
                      </a:r>
                      <a:endParaRPr lang="ja-JP" sz="1600" dirty="0">
                        <a:solidFill>
                          <a:srgbClr val="0432FF"/>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spcAft>
                          <a:spcPts val="0"/>
                        </a:spcAft>
                      </a:pPr>
                      <a:r>
                        <a:rPr lang="en-US" altLang="ja-JP" sz="1600" dirty="0">
                          <a:solidFill>
                            <a:schemeClr val="tx1"/>
                          </a:solidFill>
                          <a:effectLst/>
                          <a:latin typeface="+mn-lt"/>
                          <a:ea typeface="ＭＳ 明朝" panose="02020609040205080304" pitchFamily="49" charset="-128"/>
                        </a:rPr>
                        <a:t>event/</a:t>
                      </a:r>
                      <a:r>
                        <a:rPr lang="en-US" altLang="ja-JP" sz="1600" dirty="0" err="1">
                          <a:solidFill>
                            <a:schemeClr val="tx1"/>
                          </a:solidFill>
                          <a:effectLst/>
                          <a:latin typeface="+mn-lt"/>
                          <a:ea typeface="ＭＳ 明朝" panose="02020609040205080304" pitchFamily="49" charset="-128"/>
                        </a:rPr>
                        <a:t>yr</a:t>
                      </a:r>
                      <a:endParaRPr lang="ja-JP" sz="1600" dirty="0">
                        <a:solidFill>
                          <a:schemeClr val="tx1"/>
                        </a:solidFill>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201926"/>
                  </a:ext>
                </a:extLst>
              </a:tr>
              <a:tr h="109194">
                <a:tc>
                  <a:txBody>
                    <a:bodyPr/>
                    <a:lstStyle/>
                    <a:p>
                      <a:pPr algn="ctr">
                        <a:spcAft>
                          <a:spcPts val="0"/>
                        </a:spcAft>
                      </a:pPr>
                      <a:r>
                        <a:rPr lang="en-US" sz="1600" dirty="0">
                          <a:solidFill>
                            <a:srgbClr val="FF0000"/>
                          </a:solidFill>
                          <a:effectLst/>
                        </a:rPr>
                        <a:t>GRB (6&lt;z&lt;12) best</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altLang="ja-JP" sz="1600" dirty="0">
                          <a:solidFill>
                            <a:srgbClr val="FF0000"/>
                          </a:solidFill>
                          <a:effectLst/>
                          <a:latin typeface="Times New Roman" panose="02020603050405020304" pitchFamily="18" charset="0"/>
                          <a:ea typeface="ＭＳ 明朝" panose="02020609040205080304" pitchFamily="49" charset="-128"/>
                        </a:rPr>
                        <a:t>26</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10200919"/>
                  </a:ext>
                </a:extLst>
              </a:tr>
              <a:tr h="109194">
                <a:tc>
                  <a:txBody>
                    <a:bodyPr/>
                    <a:lstStyle/>
                    <a:p>
                      <a:pPr algn="ctr">
                        <a:spcAft>
                          <a:spcPts val="0"/>
                        </a:spcAft>
                      </a:pPr>
                      <a:r>
                        <a:rPr lang="en-US" sz="1600" dirty="0">
                          <a:solidFill>
                            <a:srgbClr val="FF0000"/>
                          </a:solidFill>
                          <a:effectLst/>
                        </a:rPr>
                        <a:t>GW/SGRB prompt</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~8</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16898951"/>
                  </a:ext>
                </a:extLst>
              </a:tr>
              <a:tr h="109194">
                <a:tc>
                  <a:txBody>
                    <a:bodyPr/>
                    <a:lstStyle/>
                    <a:p>
                      <a:pPr algn="ctr">
                        <a:spcAft>
                          <a:spcPts val="0"/>
                        </a:spcAft>
                      </a:pPr>
                      <a:r>
                        <a:rPr lang="en-US" sz="1600" dirty="0">
                          <a:solidFill>
                            <a:srgbClr val="FF0000"/>
                          </a:solidFill>
                          <a:effectLst/>
                        </a:rPr>
                        <a:t>GW/SGRB E.E.</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~8</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7618151"/>
                  </a:ext>
                </a:extLst>
              </a:tr>
              <a:tr h="109194">
                <a:tc>
                  <a:txBody>
                    <a:bodyPr/>
                    <a:lstStyle/>
                    <a:p>
                      <a:pPr algn="ctr">
                        <a:spcAft>
                          <a:spcPts val="0"/>
                        </a:spcAft>
                      </a:pPr>
                      <a:r>
                        <a:rPr lang="en-US" sz="1600" dirty="0">
                          <a:effectLst/>
                        </a:rPr>
                        <a:t>GRB/SGRB</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~700</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2933811"/>
                  </a:ext>
                </a:extLst>
              </a:tr>
              <a:tr h="109194">
                <a:tc>
                  <a:txBody>
                    <a:bodyPr/>
                    <a:lstStyle/>
                    <a:p>
                      <a:pPr algn="ctr">
                        <a:spcAft>
                          <a:spcPts val="0"/>
                        </a:spcAft>
                      </a:pPr>
                      <a:r>
                        <a:rPr lang="en-US" sz="1600" dirty="0">
                          <a:effectLst/>
                        </a:rPr>
                        <a:t>Low-Luminosity GRB</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&gt; 5</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97347461"/>
                  </a:ext>
                </a:extLst>
              </a:tr>
              <a:tr h="109194">
                <a:tc>
                  <a:txBody>
                    <a:bodyPr/>
                    <a:lstStyle/>
                    <a:p>
                      <a:pPr algn="ctr">
                        <a:spcAft>
                          <a:spcPts val="0"/>
                        </a:spcAft>
                      </a:pPr>
                      <a:r>
                        <a:rPr lang="en-US" sz="1600" dirty="0">
                          <a:effectLst/>
                        </a:rPr>
                        <a:t>X-Ray Flash</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en-US" sz="1600" dirty="0">
                          <a:effectLst/>
                        </a:rPr>
                        <a:t>50</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5211572"/>
                  </a:ext>
                </a:extLst>
              </a:tr>
            </a:tbl>
          </a:graphicData>
        </a:graphic>
      </p:graphicFrame>
      <p:graphicFrame>
        <p:nvGraphicFramePr>
          <p:cNvPr id="41" name="表 40">
            <a:extLst>
              <a:ext uri="{FF2B5EF4-FFF2-40B4-BE49-F238E27FC236}">
                <a16:creationId xmlns:a16="http://schemas.microsoft.com/office/drawing/2014/main" id="{6B3FD52C-FE28-3943-AEC7-CCC53F16B577}"/>
              </a:ext>
            </a:extLst>
          </p:cNvPr>
          <p:cNvGraphicFramePr>
            <a:graphicFrameLocks noGrp="1"/>
          </p:cNvGraphicFramePr>
          <p:nvPr/>
        </p:nvGraphicFramePr>
        <p:xfrm>
          <a:off x="4906388" y="4711507"/>
          <a:ext cx="2736304" cy="1706880"/>
        </p:xfrm>
        <a:graphic>
          <a:graphicData uri="http://schemas.openxmlformats.org/drawingml/2006/table">
            <a:tbl>
              <a:tblPr>
                <a:tableStyleId>{7DF18680-E054-41AD-8BC1-D1AEF772440D}</a:tableStyleId>
              </a:tblPr>
              <a:tblGrid>
                <a:gridCol w="1872208">
                  <a:extLst>
                    <a:ext uri="{9D8B030D-6E8A-4147-A177-3AD203B41FA5}">
                      <a16:colId xmlns:a16="http://schemas.microsoft.com/office/drawing/2014/main" val="1749777833"/>
                    </a:ext>
                  </a:extLst>
                </a:gridCol>
                <a:gridCol w="864096">
                  <a:extLst>
                    <a:ext uri="{9D8B030D-6E8A-4147-A177-3AD203B41FA5}">
                      <a16:colId xmlns:a16="http://schemas.microsoft.com/office/drawing/2014/main" val="2808393141"/>
                    </a:ext>
                  </a:extLst>
                </a:gridCol>
              </a:tblGrid>
              <a:tr h="221145">
                <a:tc>
                  <a:txBody>
                    <a:bodyPr/>
                    <a:lstStyle/>
                    <a:p>
                      <a:pPr algn="ctr">
                        <a:spcAft>
                          <a:spcPts val="0"/>
                        </a:spcAft>
                      </a:pPr>
                      <a:r>
                        <a:rPr lang="en-US" altLang="ja-JP" sz="1600" dirty="0">
                          <a:solidFill>
                            <a:srgbClr val="0432FF"/>
                          </a:solidFill>
                          <a:effectLst/>
                          <a:latin typeface="Times New Roman" panose="02020603050405020304" pitchFamily="18" charset="0"/>
                          <a:ea typeface="ＭＳ 明朝" panose="02020609040205080304" pitchFamily="49" charset="-128"/>
                        </a:rPr>
                        <a:t>X-ray</a:t>
                      </a:r>
                      <a:endParaRPr lang="ja-JP" sz="1600" dirty="0">
                        <a:solidFill>
                          <a:srgbClr val="0432FF"/>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spcAft>
                          <a:spcPts val="0"/>
                        </a:spcAft>
                      </a:pPr>
                      <a:r>
                        <a:rPr lang="en-US" altLang="ja-JP" sz="1600" dirty="0">
                          <a:solidFill>
                            <a:schemeClr val="tx1"/>
                          </a:solidFill>
                          <a:effectLst/>
                          <a:latin typeface="+mn-lt"/>
                          <a:ea typeface="ＭＳ 明朝" panose="02020609040205080304" pitchFamily="49" charset="-128"/>
                        </a:rPr>
                        <a:t>event/</a:t>
                      </a:r>
                      <a:r>
                        <a:rPr lang="en-US" altLang="ja-JP" sz="1600" dirty="0" err="1">
                          <a:solidFill>
                            <a:schemeClr val="tx1"/>
                          </a:solidFill>
                          <a:effectLst/>
                          <a:latin typeface="+mn-lt"/>
                          <a:ea typeface="ＭＳ 明朝" panose="02020609040205080304" pitchFamily="49" charset="-128"/>
                        </a:rPr>
                        <a:t>yr</a:t>
                      </a:r>
                      <a:endParaRPr lang="ja-JP" sz="1600" dirty="0">
                        <a:solidFill>
                          <a:schemeClr val="tx1"/>
                        </a:solidFill>
                        <a:effectLst/>
                        <a:latin typeface="+mn-lt"/>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201926"/>
                  </a:ext>
                </a:extLst>
              </a:tr>
              <a:tr h="221145">
                <a:tc>
                  <a:txBody>
                    <a:bodyPr/>
                    <a:lstStyle/>
                    <a:p>
                      <a:pPr algn="ctr">
                        <a:spcAft>
                          <a:spcPts val="0"/>
                        </a:spcAft>
                      </a:pPr>
                      <a:r>
                        <a:rPr lang="en-US" sz="1600" dirty="0">
                          <a:effectLst/>
                        </a:rPr>
                        <a:t>Tidal Disruption</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60</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33614130"/>
                  </a:ext>
                </a:extLst>
              </a:tr>
              <a:tr h="221145">
                <a:tc>
                  <a:txBody>
                    <a:bodyPr/>
                    <a:lstStyle/>
                    <a:p>
                      <a:pPr algn="ctr">
                        <a:spcAft>
                          <a:spcPts val="0"/>
                        </a:spcAft>
                      </a:pPr>
                      <a:r>
                        <a:rPr lang="en-US" sz="1600" dirty="0">
                          <a:effectLst/>
                        </a:rPr>
                        <a:t>SN Shock Breakout</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effectLst/>
                        </a:rPr>
                        <a:t>&gt; 5</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94780736"/>
                  </a:ext>
                </a:extLst>
              </a:tr>
              <a:tr h="221145">
                <a:tc>
                  <a:txBody>
                    <a:bodyPr/>
                    <a:lstStyle/>
                    <a:p>
                      <a:pPr algn="ctr">
                        <a:spcAft>
                          <a:spcPts val="0"/>
                        </a:spcAft>
                      </a:pPr>
                      <a:r>
                        <a:rPr lang="en-US" sz="1600" dirty="0">
                          <a:effectLst/>
                        </a:rPr>
                        <a:t>Stellar Flare</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a:effectLst/>
                        </a:rPr>
                        <a:t>many</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4172082"/>
                  </a:ext>
                </a:extLst>
              </a:tr>
              <a:tr h="221145">
                <a:tc>
                  <a:txBody>
                    <a:bodyPr/>
                    <a:lstStyle/>
                    <a:p>
                      <a:pPr algn="ctr">
                        <a:spcAft>
                          <a:spcPts val="0"/>
                        </a:spcAft>
                      </a:pPr>
                      <a:r>
                        <a:rPr lang="en-US" sz="1600" dirty="0">
                          <a:effectLst/>
                        </a:rPr>
                        <a:t>Direct collapse BH</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a:effectLst/>
                        </a:rPr>
                        <a:t>a few</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41652958"/>
                  </a:ext>
                </a:extLst>
              </a:tr>
              <a:tr h="221145">
                <a:tc>
                  <a:txBody>
                    <a:bodyPr/>
                    <a:lstStyle/>
                    <a:p>
                      <a:pPr algn="ctr">
                        <a:spcAft>
                          <a:spcPts val="0"/>
                        </a:spcAft>
                      </a:pPr>
                      <a:r>
                        <a:rPr lang="en-US" sz="1600" dirty="0">
                          <a:effectLst/>
                        </a:rPr>
                        <a:t>Accretion induced collapse</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en-US" sz="1600" dirty="0">
                          <a:effectLst/>
                        </a:rPr>
                        <a:t>~10</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3360651"/>
                  </a:ext>
                </a:extLst>
              </a:tr>
            </a:tbl>
          </a:graphicData>
        </a:graphic>
      </p:graphicFrame>
      <p:grpSp>
        <p:nvGrpSpPr>
          <p:cNvPr id="29" name="図形グループ 14">
            <a:extLst>
              <a:ext uri="{FF2B5EF4-FFF2-40B4-BE49-F238E27FC236}">
                <a16:creationId xmlns:a16="http://schemas.microsoft.com/office/drawing/2014/main" id="{BF76C48C-5237-DC4D-A447-3343BEC9D181}"/>
              </a:ext>
            </a:extLst>
          </p:cNvPr>
          <p:cNvGrpSpPr/>
          <p:nvPr/>
        </p:nvGrpSpPr>
        <p:grpSpPr>
          <a:xfrm>
            <a:off x="6431736" y="502907"/>
            <a:ext cx="4505581" cy="4158175"/>
            <a:chOff x="4634011" y="2367169"/>
            <a:chExt cx="4505581" cy="4158175"/>
          </a:xfrm>
        </p:grpSpPr>
        <p:grpSp>
          <p:nvGrpSpPr>
            <p:cNvPr id="30" name="図形グループ 28">
              <a:extLst>
                <a:ext uri="{FF2B5EF4-FFF2-40B4-BE49-F238E27FC236}">
                  <a16:creationId xmlns:a16="http://schemas.microsoft.com/office/drawing/2014/main" id="{234273EA-7A56-3042-97C9-39265791B985}"/>
                </a:ext>
              </a:extLst>
            </p:cNvPr>
            <p:cNvGrpSpPr/>
            <p:nvPr/>
          </p:nvGrpSpPr>
          <p:grpSpPr>
            <a:xfrm>
              <a:off x="4634011" y="2367169"/>
              <a:ext cx="4505581" cy="4158175"/>
              <a:chOff x="5498706" y="-603448"/>
              <a:chExt cx="4505581" cy="4158175"/>
            </a:xfrm>
          </p:grpSpPr>
          <p:pic>
            <p:nvPicPr>
              <p:cNvPr id="32" name="図 31">
                <a:extLst>
                  <a:ext uri="{FF2B5EF4-FFF2-40B4-BE49-F238E27FC236}">
                    <a16:creationId xmlns:a16="http://schemas.microsoft.com/office/drawing/2014/main" id="{C01F80BC-5DC9-5C46-8773-B48C44D3B1CB}"/>
                  </a:ext>
                </a:extLst>
              </p:cNvPr>
              <p:cNvPicPr/>
              <p:nvPr/>
            </p:nvPicPr>
            <p:blipFill>
              <a:blip r:embed="rId3"/>
              <a:stretch>
                <a:fillRect/>
              </a:stretch>
            </p:blipFill>
            <p:spPr>
              <a:xfrm>
                <a:off x="5538867" y="-213702"/>
                <a:ext cx="4465420" cy="3768429"/>
              </a:xfrm>
              <a:prstGeom prst="rect">
                <a:avLst/>
              </a:prstGeom>
            </p:spPr>
          </p:pic>
          <p:sp>
            <p:nvSpPr>
              <p:cNvPr id="34" name="テキスト ボックス 33">
                <a:extLst>
                  <a:ext uri="{FF2B5EF4-FFF2-40B4-BE49-F238E27FC236}">
                    <a16:creationId xmlns:a16="http://schemas.microsoft.com/office/drawing/2014/main" id="{E425DD98-83C6-DA49-9AB6-3A3620C92738}"/>
                  </a:ext>
                </a:extLst>
              </p:cNvPr>
              <p:cNvSpPr txBox="1"/>
              <p:nvPr/>
            </p:nvSpPr>
            <p:spPr>
              <a:xfrm rot="16200000">
                <a:off x="3988678" y="1346766"/>
                <a:ext cx="3358612" cy="338554"/>
              </a:xfrm>
              <a:prstGeom prst="rect">
                <a:avLst/>
              </a:prstGeom>
              <a:solidFill>
                <a:schemeClr val="bg1"/>
              </a:solidFill>
            </p:spPr>
            <p:txBody>
              <a:bodyPr wrap="none" rtlCol="0">
                <a:spAutoFit/>
              </a:bodyPr>
              <a:lstStyle/>
              <a:p>
                <a:r>
                  <a:rPr lang="ja-JP" altLang="en-US" sz="1600" dirty="0">
                    <a:latin typeface="+mj-ea"/>
                    <a:ea typeface="+mj-ea"/>
                    <a:cs typeface="Arial Hebrew" charset="-79"/>
                  </a:rPr>
                  <a:t>近赤外線帯の検出限界</a:t>
                </a:r>
                <a:r>
                  <a:rPr kumimoji="1" lang="en-US" altLang="ja-JP" sz="1600" dirty="0">
                    <a:latin typeface="+mj-ea"/>
                    <a:ea typeface="+mj-ea"/>
                    <a:cs typeface="Arial Hebrew" charset="-79"/>
                  </a:rPr>
                  <a:t> (magnitude)</a:t>
                </a:r>
                <a:endParaRPr kumimoji="1" lang="ja-JP" altLang="en-US" sz="1600" dirty="0">
                  <a:latin typeface="+mj-ea"/>
                  <a:ea typeface="+mj-ea"/>
                  <a:cs typeface="Arial Hebrew" charset="-79"/>
                </a:endParaRPr>
              </a:p>
            </p:txBody>
          </p:sp>
          <p:sp>
            <p:nvSpPr>
              <p:cNvPr id="42" name="正方形/長方形 41">
                <a:extLst>
                  <a:ext uri="{FF2B5EF4-FFF2-40B4-BE49-F238E27FC236}">
                    <a16:creationId xmlns:a16="http://schemas.microsoft.com/office/drawing/2014/main" id="{83C0C2E7-3B49-C644-9264-AD555D5177A2}"/>
                  </a:ext>
                </a:extLst>
              </p:cNvPr>
              <p:cNvSpPr/>
              <p:nvPr/>
            </p:nvSpPr>
            <p:spPr>
              <a:xfrm>
                <a:off x="5498706" y="-603448"/>
                <a:ext cx="4505581" cy="3897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081E28EE-3C19-5847-A1DD-4EC9AAEB5C42}"/>
                  </a:ext>
                </a:extLst>
              </p:cNvPr>
              <p:cNvSpPr txBox="1"/>
              <p:nvPr/>
            </p:nvSpPr>
            <p:spPr>
              <a:xfrm>
                <a:off x="6167186" y="-496955"/>
                <a:ext cx="3435621" cy="369332"/>
              </a:xfrm>
              <a:prstGeom prst="rect">
                <a:avLst/>
              </a:prstGeom>
              <a:noFill/>
            </p:spPr>
            <p:txBody>
              <a:bodyPr wrap="none" rtlCol="0">
                <a:spAutoFit/>
              </a:bodyPr>
              <a:lstStyle/>
              <a:p>
                <a:r>
                  <a:rPr kumimoji="1" lang="en-US" altLang="ja-JP" dirty="0"/>
                  <a:t>Detection sensitivity of follow-up</a:t>
                </a:r>
                <a:endParaRPr kumimoji="1" lang="ja-JP" altLang="en-US" dirty="0"/>
              </a:p>
            </p:txBody>
          </p:sp>
        </p:grpSp>
        <p:sp>
          <p:nvSpPr>
            <p:cNvPr id="31" name="テキスト ボックス 30">
              <a:extLst>
                <a:ext uri="{FF2B5EF4-FFF2-40B4-BE49-F238E27FC236}">
                  <a16:creationId xmlns:a16="http://schemas.microsoft.com/office/drawing/2014/main" id="{6E7D3F53-C6F5-9442-A2A6-CE6F5E923D64}"/>
                </a:ext>
              </a:extLst>
            </p:cNvPr>
            <p:cNvSpPr txBox="1"/>
            <p:nvPr/>
          </p:nvSpPr>
          <p:spPr>
            <a:xfrm>
              <a:off x="7339357" y="3571444"/>
              <a:ext cx="1720471" cy="584775"/>
            </a:xfrm>
            <a:prstGeom prst="rect">
              <a:avLst/>
            </a:prstGeom>
            <a:solidFill>
              <a:schemeClr val="bg1"/>
            </a:solidFill>
            <a:ln>
              <a:solidFill>
                <a:srgbClr val="00B050"/>
              </a:solidFill>
            </a:ln>
          </p:spPr>
          <p:txBody>
            <a:bodyPr wrap="none" rtlCol="0">
              <a:spAutoFit/>
            </a:bodyPr>
            <a:lstStyle/>
            <a:p>
              <a:r>
                <a:rPr kumimoji="1" lang="en-US" altLang="ja-JP" sz="1600" dirty="0"/>
                <a:t>Too late</a:t>
              </a:r>
            </a:p>
            <a:p>
              <a:r>
                <a:rPr lang="en-US" altLang="ja-JP" sz="1600" dirty="0"/>
                <a:t>Observation start</a:t>
              </a:r>
              <a:endParaRPr kumimoji="1" lang="ja-JP" altLang="en-US" sz="1600" dirty="0"/>
            </a:p>
          </p:txBody>
        </p:sp>
      </p:grpSp>
      <p:graphicFrame>
        <p:nvGraphicFramePr>
          <p:cNvPr id="44" name="表 43">
            <a:extLst>
              <a:ext uri="{FF2B5EF4-FFF2-40B4-BE49-F238E27FC236}">
                <a16:creationId xmlns:a16="http://schemas.microsoft.com/office/drawing/2014/main" id="{87293E62-7A81-2D4F-BFA3-FAEC347F8A84}"/>
              </a:ext>
            </a:extLst>
          </p:cNvPr>
          <p:cNvGraphicFramePr>
            <a:graphicFrameLocks noGrp="1"/>
          </p:cNvGraphicFramePr>
          <p:nvPr/>
        </p:nvGraphicFramePr>
        <p:xfrm>
          <a:off x="7689224" y="4707041"/>
          <a:ext cx="3367824" cy="1706880"/>
        </p:xfrm>
        <a:graphic>
          <a:graphicData uri="http://schemas.openxmlformats.org/drawingml/2006/table">
            <a:tbl>
              <a:tblPr>
                <a:tableStyleId>{21E4AEA4-8DFA-4A89-87EB-49C32662AFE0}</a:tableStyleId>
              </a:tblPr>
              <a:tblGrid>
                <a:gridCol w="2422507">
                  <a:extLst>
                    <a:ext uri="{9D8B030D-6E8A-4147-A177-3AD203B41FA5}">
                      <a16:colId xmlns:a16="http://schemas.microsoft.com/office/drawing/2014/main" val="2405562624"/>
                    </a:ext>
                  </a:extLst>
                </a:gridCol>
                <a:gridCol w="945317">
                  <a:extLst>
                    <a:ext uri="{9D8B030D-6E8A-4147-A177-3AD203B41FA5}">
                      <a16:colId xmlns:a16="http://schemas.microsoft.com/office/drawing/2014/main" val="3275938082"/>
                    </a:ext>
                  </a:extLst>
                </a:gridCol>
              </a:tblGrid>
              <a:tr h="0">
                <a:tc>
                  <a:txBody>
                    <a:bodyPr/>
                    <a:lstStyle/>
                    <a:p>
                      <a:pPr algn="ctr">
                        <a:spcAft>
                          <a:spcPts val="0"/>
                        </a:spcAft>
                      </a:pPr>
                      <a:r>
                        <a:rPr lang="en-US" altLang="ja-JP" sz="1600" dirty="0">
                          <a:solidFill>
                            <a:srgbClr val="FF0000"/>
                          </a:solidFill>
                          <a:effectLst/>
                          <a:latin typeface="Times New Roman" panose="02020603050405020304" pitchFamily="18" charset="0"/>
                          <a:ea typeface="ＭＳ 明朝" panose="02020609040205080304" pitchFamily="49" charset="-128"/>
                        </a:rPr>
                        <a:t>Near Infrared</a:t>
                      </a:r>
                      <a:endParaRPr lang="ja-JP" sz="16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spcAft>
                          <a:spcPts val="0"/>
                        </a:spcAft>
                      </a:pPr>
                      <a:r>
                        <a:rPr lang="en-US" altLang="ja-JP" sz="1600" dirty="0">
                          <a:solidFill>
                            <a:schemeClr val="tx1"/>
                          </a:solidFill>
                          <a:effectLst/>
                          <a:latin typeface="Times New Roman" panose="02020603050405020304" pitchFamily="18" charset="0"/>
                          <a:ea typeface="ＭＳ 明朝" panose="02020609040205080304" pitchFamily="49" charset="-128"/>
                        </a:rPr>
                        <a:t>event/</a:t>
                      </a:r>
                      <a:r>
                        <a:rPr lang="en-US" altLang="ja-JP" sz="1600" dirty="0" err="1">
                          <a:solidFill>
                            <a:schemeClr val="tx1"/>
                          </a:solidFill>
                          <a:effectLst/>
                          <a:latin typeface="Times New Roman" panose="02020603050405020304" pitchFamily="18" charset="0"/>
                          <a:ea typeface="ＭＳ 明朝" panose="02020609040205080304" pitchFamily="49" charset="-128"/>
                        </a:rPr>
                        <a:t>yr</a:t>
                      </a:r>
                      <a:endParaRPr lang="ja-JP" sz="1600" dirty="0">
                        <a:solidFill>
                          <a:schemeClr val="tx1"/>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9457467"/>
                  </a:ext>
                </a:extLst>
              </a:tr>
              <a:tr h="0">
                <a:tc>
                  <a:txBody>
                    <a:bodyPr/>
                    <a:lstStyle/>
                    <a:p>
                      <a:pPr algn="ctr">
                        <a:spcAft>
                          <a:spcPts val="0"/>
                        </a:spcAft>
                      </a:pPr>
                      <a:r>
                        <a:rPr lang="en-US" sz="1600" dirty="0">
                          <a:solidFill>
                            <a:srgbClr val="FF0000"/>
                          </a:solidFill>
                          <a:effectLst/>
                        </a:rPr>
                        <a:t>afterglow (6&lt;z&lt;12) best</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13</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42001309"/>
                  </a:ext>
                </a:extLst>
              </a:tr>
              <a:tr h="0">
                <a:tc>
                  <a:txBody>
                    <a:bodyPr/>
                    <a:lstStyle/>
                    <a:p>
                      <a:pPr algn="ctr">
                        <a:spcAft>
                          <a:spcPts val="0"/>
                        </a:spcAft>
                      </a:pPr>
                      <a:r>
                        <a:rPr lang="en-US" sz="1600" dirty="0" err="1">
                          <a:solidFill>
                            <a:srgbClr val="FF0000"/>
                          </a:solidFill>
                          <a:effectLst/>
                        </a:rPr>
                        <a:t>macronova</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dirty="0">
                          <a:solidFill>
                            <a:srgbClr val="FF0000"/>
                          </a:solidFill>
                          <a:effectLst/>
                        </a:rPr>
                        <a:t>~8 + </a:t>
                      </a:r>
                      <a:r>
                        <a:rPr lang="en-US" altLang="ja-JP" sz="1600" dirty="0">
                          <a:solidFill>
                            <a:srgbClr val="FF0000"/>
                          </a:solidFill>
                          <a:effectLst/>
                        </a:rPr>
                        <a:t>α</a:t>
                      </a:r>
                      <a:endParaRPr lang="ja-JP" sz="2400" dirty="0">
                        <a:solidFill>
                          <a:srgbClr val="FF0000"/>
                        </a:solidFill>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54114027"/>
                  </a:ext>
                </a:extLst>
              </a:tr>
              <a:tr h="0">
                <a:tc>
                  <a:txBody>
                    <a:bodyPr/>
                    <a:lstStyle/>
                    <a:p>
                      <a:pPr algn="ctr">
                        <a:spcAft>
                          <a:spcPts val="0"/>
                        </a:spcAft>
                      </a:pPr>
                      <a:r>
                        <a:rPr lang="en-US" sz="1600" dirty="0">
                          <a:effectLst/>
                        </a:rPr>
                        <a:t>Supernovae</a:t>
                      </a:r>
                      <a:endParaRPr lang="ja-JP" sz="2400" dirty="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a:effectLst/>
                        </a:rPr>
                        <a:t>40</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376653"/>
                  </a:ext>
                </a:extLst>
              </a:tr>
              <a:tr h="0">
                <a:tc>
                  <a:txBody>
                    <a:bodyPr/>
                    <a:lstStyle/>
                    <a:p>
                      <a:pPr algn="ctr">
                        <a:spcAft>
                          <a:spcPts val="0"/>
                        </a:spcAft>
                      </a:pPr>
                      <a:r>
                        <a:rPr lang="en-US" sz="1600" dirty="0">
                          <a:effectLst/>
                        </a:rPr>
                        <a:t>afterglow of </a:t>
                      </a:r>
                      <a:endParaRPr lang="ja-JP" sz="2400">
                        <a:effectLst/>
                      </a:endParaRPr>
                    </a:p>
                    <a:p>
                      <a:pPr algn="ctr">
                        <a:spcAft>
                          <a:spcPts val="0"/>
                        </a:spcAft>
                      </a:pPr>
                      <a:r>
                        <a:rPr lang="en-US" sz="1600" dirty="0">
                          <a:effectLst/>
                        </a:rPr>
                        <a:t>GRB/SGRB/XRF</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en-US" sz="1600">
                          <a:effectLst/>
                        </a:rPr>
                        <a:t>many</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2914316"/>
                  </a:ext>
                </a:extLst>
              </a:tr>
              <a:tr h="0">
                <a:tc>
                  <a:txBody>
                    <a:bodyPr/>
                    <a:lstStyle/>
                    <a:p>
                      <a:pPr algn="ctr">
                        <a:spcAft>
                          <a:spcPts val="0"/>
                        </a:spcAft>
                      </a:pPr>
                      <a:r>
                        <a:rPr lang="en-US" sz="1600" dirty="0">
                          <a:effectLst/>
                        </a:rPr>
                        <a:t>Variable stars</a:t>
                      </a:r>
                      <a:endParaRPr lang="ja-JP" sz="2400">
                        <a:effectLst/>
                        <a:latin typeface="Times New Roman" panose="02020603050405020304" pitchFamily="18" charset="0"/>
                        <a:ea typeface="ＭＳ 明朝" panose="02020609040205080304" pitchFamily="49" charset="-128"/>
                      </a:endParaRPr>
                    </a:p>
                  </a:txBody>
                  <a:tcPr marL="62865" marR="6286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en-US" sz="1600" dirty="0">
                          <a:effectLst/>
                        </a:rPr>
                        <a:t>many</a:t>
                      </a:r>
                      <a:endParaRPr lang="ja-JP" sz="2400">
                        <a:effectLst/>
                        <a:latin typeface="Times New Roman" panose="02020603050405020304" pitchFamily="18" charset="0"/>
                        <a:ea typeface="ＭＳ 明朝" panose="02020609040205080304" pitchFamily="49" charset="-128"/>
                      </a:endParaRPr>
                    </a:p>
                  </a:txBody>
                  <a:tcPr marL="62865" marR="6286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199109"/>
                  </a:ext>
                </a:extLst>
              </a:tr>
            </a:tbl>
          </a:graphicData>
        </a:graphic>
      </p:graphicFrame>
      <p:grpSp>
        <p:nvGrpSpPr>
          <p:cNvPr id="14" name="グループ化 13">
            <a:extLst>
              <a:ext uri="{FF2B5EF4-FFF2-40B4-BE49-F238E27FC236}">
                <a16:creationId xmlns:a16="http://schemas.microsoft.com/office/drawing/2014/main" id="{A9C960DB-D725-1147-8008-30B37A545835}"/>
              </a:ext>
            </a:extLst>
          </p:cNvPr>
          <p:cNvGrpSpPr/>
          <p:nvPr/>
        </p:nvGrpSpPr>
        <p:grpSpPr>
          <a:xfrm>
            <a:off x="2431807" y="768343"/>
            <a:ext cx="3976662" cy="3840622"/>
            <a:chOff x="483263" y="528856"/>
            <a:chExt cx="3976662" cy="3840622"/>
          </a:xfrm>
        </p:grpSpPr>
        <p:sp>
          <p:nvSpPr>
            <p:cNvPr id="21" name="テキスト ボックス 20"/>
            <p:cNvSpPr txBox="1"/>
            <p:nvPr/>
          </p:nvSpPr>
          <p:spPr>
            <a:xfrm>
              <a:off x="2639621" y="3638546"/>
              <a:ext cx="1235979" cy="307777"/>
            </a:xfrm>
            <a:prstGeom prst="rect">
              <a:avLst/>
            </a:prstGeom>
            <a:solidFill>
              <a:schemeClr val="bg1"/>
            </a:solidFill>
            <a:ln>
              <a:solidFill>
                <a:srgbClr val="92D050"/>
              </a:solidFill>
            </a:ln>
          </p:spPr>
          <p:txBody>
            <a:bodyPr wrap="none" rtlCol="0">
              <a:spAutoFit/>
            </a:bodyPr>
            <a:lstStyle/>
            <a:p>
              <a:r>
                <a:rPr lang="en-US" altLang="ja-JP" sz="1400" dirty="0">
                  <a:solidFill>
                    <a:srgbClr val="00B050"/>
                  </a:solidFill>
                </a:rPr>
                <a:t>12% of all sky</a:t>
              </a:r>
              <a:endParaRPr kumimoji="1" lang="ja-JP" altLang="en-US" sz="1400" dirty="0">
                <a:solidFill>
                  <a:srgbClr val="00B050"/>
                </a:solidFill>
              </a:endParaRPr>
            </a:p>
          </p:txBody>
        </p:sp>
        <p:sp>
          <p:nvSpPr>
            <p:cNvPr id="22" name="テキスト ボックス 21"/>
            <p:cNvSpPr txBox="1"/>
            <p:nvPr/>
          </p:nvSpPr>
          <p:spPr>
            <a:xfrm>
              <a:off x="1180494" y="2376937"/>
              <a:ext cx="1139799" cy="307777"/>
            </a:xfrm>
            <a:prstGeom prst="rect">
              <a:avLst/>
            </a:prstGeom>
            <a:solidFill>
              <a:schemeClr val="bg1"/>
            </a:solidFill>
            <a:ln>
              <a:solidFill>
                <a:srgbClr val="7030A0"/>
              </a:solidFill>
            </a:ln>
          </p:spPr>
          <p:txBody>
            <a:bodyPr wrap="none" rtlCol="0">
              <a:spAutoFit/>
            </a:bodyPr>
            <a:lstStyle/>
            <a:p>
              <a:r>
                <a:rPr lang="en-US" altLang="ja-JP" sz="1400">
                  <a:solidFill>
                    <a:srgbClr val="7030A0"/>
                  </a:solidFill>
                </a:rPr>
                <a:t>2% of all sky</a:t>
              </a:r>
              <a:endParaRPr kumimoji="1" lang="ja-JP" altLang="en-US" sz="1400" dirty="0">
                <a:solidFill>
                  <a:srgbClr val="7030A0"/>
                </a:solidFill>
              </a:endParaRPr>
            </a:p>
          </p:txBody>
        </p:sp>
        <p:grpSp>
          <p:nvGrpSpPr>
            <p:cNvPr id="35" name="グループ化 34">
              <a:extLst>
                <a:ext uri="{FF2B5EF4-FFF2-40B4-BE49-F238E27FC236}">
                  <a16:creationId xmlns:a16="http://schemas.microsoft.com/office/drawing/2014/main" id="{7DEA2FE0-1094-4849-9E31-7AE015582283}"/>
                </a:ext>
              </a:extLst>
            </p:cNvPr>
            <p:cNvGrpSpPr/>
            <p:nvPr/>
          </p:nvGrpSpPr>
          <p:grpSpPr>
            <a:xfrm>
              <a:off x="513123" y="528856"/>
              <a:ext cx="3946802" cy="3840622"/>
              <a:chOff x="476255" y="619683"/>
              <a:chExt cx="4291927" cy="4176463"/>
            </a:xfrm>
          </p:grpSpPr>
          <p:pic>
            <p:nvPicPr>
              <p:cNvPr id="36" name="図 35">
                <a:extLst>
                  <a:ext uri="{FF2B5EF4-FFF2-40B4-BE49-F238E27FC236}">
                    <a16:creationId xmlns:a16="http://schemas.microsoft.com/office/drawing/2014/main" id="{D9306861-3CE0-1F44-A286-62466C36D7C0}"/>
                  </a:ext>
                </a:extLst>
              </p:cNvPr>
              <p:cNvPicPr>
                <a:picLocks noChangeAspect="1"/>
              </p:cNvPicPr>
              <p:nvPr/>
            </p:nvPicPr>
            <p:blipFill rotWithShape="1">
              <a:blip r:embed="rId4"/>
              <a:srcRect r="50695"/>
              <a:stretch/>
            </p:blipFill>
            <p:spPr>
              <a:xfrm>
                <a:off x="476255" y="619683"/>
                <a:ext cx="4291927" cy="4176463"/>
              </a:xfrm>
              <a:prstGeom prst="rect">
                <a:avLst/>
              </a:prstGeom>
            </p:spPr>
          </p:pic>
          <p:grpSp>
            <p:nvGrpSpPr>
              <p:cNvPr id="37" name="グループ化 36">
                <a:extLst>
                  <a:ext uri="{FF2B5EF4-FFF2-40B4-BE49-F238E27FC236}">
                    <a16:creationId xmlns:a16="http://schemas.microsoft.com/office/drawing/2014/main" id="{992B697E-1F09-344E-BD6D-E341992050A2}"/>
                  </a:ext>
                </a:extLst>
              </p:cNvPr>
              <p:cNvGrpSpPr/>
              <p:nvPr/>
            </p:nvGrpSpPr>
            <p:grpSpPr>
              <a:xfrm>
                <a:off x="1201983" y="1375547"/>
                <a:ext cx="3283342" cy="2687739"/>
                <a:chOff x="1201983" y="1375547"/>
                <a:chExt cx="3283342" cy="2687739"/>
              </a:xfrm>
            </p:grpSpPr>
            <p:cxnSp>
              <p:nvCxnSpPr>
                <p:cNvPr id="39" name="直線コネクタ 38">
                  <a:extLst>
                    <a:ext uri="{FF2B5EF4-FFF2-40B4-BE49-F238E27FC236}">
                      <a16:creationId xmlns:a16="http://schemas.microsoft.com/office/drawing/2014/main" id="{780FCA39-036B-1D47-8E0A-B6510505DE59}"/>
                    </a:ext>
                  </a:extLst>
                </p:cNvPr>
                <p:cNvCxnSpPr>
                  <a:cxnSpLocks/>
                </p:cNvCxnSpPr>
                <p:nvPr/>
              </p:nvCxnSpPr>
              <p:spPr>
                <a:xfrm>
                  <a:off x="1201983" y="1375547"/>
                  <a:ext cx="1946829" cy="2035958"/>
                </a:xfrm>
                <a:prstGeom prst="line">
                  <a:avLst/>
                </a:prstGeom>
                <a:ln w="38100">
                  <a:solidFill>
                    <a:srgbClr val="00B050"/>
                  </a:solidFill>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395F26A1-2DEB-1245-8896-BE81C1CF4826}"/>
                    </a:ext>
                  </a:extLst>
                </p:cNvPr>
                <p:cNvCxnSpPr>
                  <a:cxnSpLocks/>
                </p:cNvCxnSpPr>
                <p:nvPr/>
              </p:nvCxnSpPr>
              <p:spPr>
                <a:xfrm>
                  <a:off x="3134753" y="3413975"/>
                  <a:ext cx="1350572" cy="649311"/>
                </a:xfrm>
                <a:prstGeom prst="line">
                  <a:avLst/>
                </a:prstGeom>
                <a:ln w="38100">
                  <a:solidFill>
                    <a:srgbClr val="00B050"/>
                  </a:solidFill>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cxnSp>
          <p:nvCxnSpPr>
            <p:cNvPr id="5" name="直線コネクタ 4">
              <a:extLst>
                <a:ext uri="{FF2B5EF4-FFF2-40B4-BE49-F238E27FC236}">
                  <a16:creationId xmlns:a16="http://schemas.microsoft.com/office/drawing/2014/main" id="{5739A0D4-F40F-A741-B78D-6D492D4274D0}"/>
                </a:ext>
              </a:extLst>
            </p:cNvPr>
            <p:cNvCxnSpPr/>
            <p:nvPr/>
          </p:nvCxnSpPr>
          <p:spPr>
            <a:xfrm>
              <a:off x="1189776" y="929747"/>
              <a:ext cx="3030996" cy="1565597"/>
            </a:xfrm>
            <a:prstGeom prst="line">
              <a:avLst/>
            </a:prstGeom>
            <a:ln w="28575">
              <a:solidFill>
                <a:srgbClr val="0432FF"/>
              </a:solidFill>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822A6B2B-191C-9A45-96C4-E02191D37E11}"/>
                </a:ext>
              </a:extLst>
            </p:cNvPr>
            <p:cNvSpPr txBox="1"/>
            <p:nvPr/>
          </p:nvSpPr>
          <p:spPr>
            <a:xfrm>
              <a:off x="2916810" y="1128028"/>
              <a:ext cx="1133644" cy="369332"/>
            </a:xfrm>
            <a:prstGeom prst="rect">
              <a:avLst/>
            </a:prstGeom>
            <a:solidFill>
              <a:schemeClr val="bg1"/>
            </a:solidFill>
          </p:spPr>
          <p:txBody>
            <a:bodyPr wrap="none" rtlCol="0">
              <a:spAutoFit/>
            </a:bodyPr>
            <a:lstStyle/>
            <a:p>
              <a:r>
                <a:rPr kumimoji="1" lang="en-US" altLang="ja-JP" dirty="0">
                  <a:solidFill>
                    <a:srgbClr val="0432FF"/>
                  </a:solidFill>
                </a:rPr>
                <a:t>Swift/BAT</a:t>
              </a:r>
              <a:endParaRPr kumimoji="1" lang="ja-JP" altLang="en-US">
                <a:solidFill>
                  <a:srgbClr val="0432FF"/>
                </a:solidFill>
              </a:endParaRPr>
            </a:p>
          </p:txBody>
        </p:sp>
        <p:sp>
          <p:nvSpPr>
            <p:cNvPr id="7" name="テキスト ボックス 6">
              <a:extLst>
                <a:ext uri="{FF2B5EF4-FFF2-40B4-BE49-F238E27FC236}">
                  <a16:creationId xmlns:a16="http://schemas.microsoft.com/office/drawing/2014/main" id="{821EF783-243D-194C-A840-9F005DF58814}"/>
                </a:ext>
              </a:extLst>
            </p:cNvPr>
            <p:cNvSpPr txBox="1"/>
            <p:nvPr/>
          </p:nvSpPr>
          <p:spPr>
            <a:xfrm>
              <a:off x="2400382" y="3508578"/>
              <a:ext cx="1554080" cy="369332"/>
            </a:xfrm>
            <a:prstGeom prst="rect">
              <a:avLst/>
            </a:prstGeom>
            <a:noFill/>
          </p:spPr>
          <p:txBody>
            <a:bodyPr wrap="none" rtlCol="0">
              <a:spAutoFit/>
            </a:bodyPr>
            <a:lstStyle/>
            <a:p>
              <a:r>
                <a:rPr kumimoji="1" lang="en-US" altLang="ja-JP" dirty="0" err="1">
                  <a:solidFill>
                    <a:srgbClr val="00B050"/>
                  </a:solidFill>
                </a:rPr>
                <a:t>HiZ</a:t>
              </a:r>
              <a:r>
                <a:rPr kumimoji="1" lang="en-US" altLang="ja-JP" dirty="0">
                  <a:solidFill>
                    <a:srgbClr val="00B050"/>
                  </a:solidFill>
                </a:rPr>
                <a:t>-GUNDAM</a:t>
              </a:r>
              <a:endParaRPr kumimoji="1" lang="ja-JP" altLang="en-US">
                <a:solidFill>
                  <a:srgbClr val="00B050"/>
                </a:solidFill>
              </a:endParaRPr>
            </a:p>
          </p:txBody>
        </p:sp>
        <p:sp>
          <p:nvSpPr>
            <p:cNvPr id="23" name="テキスト ボックス 22"/>
            <p:cNvSpPr txBox="1"/>
            <p:nvPr/>
          </p:nvSpPr>
          <p:spPr>
            <a:xfrm rot="16200000">
              <a:off x="-725915" y="2146744"/>
              <a:ext cx="2756909" cy="338554"/>
            </a:xfrm>
            <a:prstGeom prst="rect">
              <a:avLst/>
            </a:prstGeom>
            <a:solidFill>
              <a:schemeClr val="bg1"/>
            </a:solidFill>
          </p:spPr>
          <p:txBody>
            <a:bodyPr wrap="none" rtlCol="0">
              <a:spAutoFit/>
            </a:bodyPr>
            <a:lstStyle/>
            <a:p>
              <a:r>
                <a:rPr kumimoji="1" lang="en-US" altLang="ja-JP" sz="1600" dirty="0"/>
                <a:t>    </a:t>
              </a:r>
              <a:r>
                <a:rPr kumimoji="1" lang="ja-JP" altLang="en-US" sz="1600" dirty="0"/>
                <a:t>　検出感度</a:t>
              </a:r>
              <a:r>
                <a:rPr kumimoji="1" lang="en-US" altLang="ja-JP" sz="1600" dirty="0"/>
                <a:t> (erg/cm</a:t>
              </a:r>
              <a:r>
                <a:rPr kumimoji="1" lang="en-US" altLang="ja-JP" sz="1600" baseline="30000" dirty="0"/>
                <a:t>2</a:t>
              </a:r>
              <a:r>
                <a:rPr kumimoji="1" lang="en-US" altLang="ja-JP" sz="1600" dirty="0"/>
                <a:t>/s)   </a:t>
              </a:r>
              <a:r>
                <a:rPr kumimoji="1" lang="ja-JP" altLang="en-US" sz="1600" dirty="0"/>
                <a:t>　</a:t>
              </a:r>
              <a:r>
                <a:rPr kumimoji="1" lang="en-US" altLang="ja-JP" sz="1600" dirty="0"/>
                <a:t> </a:t>
              </a:r>
              <a:endParaRPr kumimoji="1" lang="ja-JP" altLang="en-US" sz="1600" dirty="0"/>
            </a:p>
          </p:txBody>
        </p:sp>
      </p:grpSp>
      <p:sp>
        <p:nvSpPr>
          <p:cNvPr id="26" name="テキスト ボックス 25">
            <a:extLst>
              <a:ext uri="{FF2B5EF4-FFF2-40B4-BE49-F238E27FC236}">
                <a16:creationId xmlns:a16="http://schemas.microsoft.com/office/drawing/2014/main" id="{3238AD8A-1999-B848-93C5-25ED8C2EE014}"/>
              </a:ext>
            </a:extLst>
          </p:cNvPr>
          <p:cNvSpPr txBox="1"/>
          <p:nvPr/>
        </p:nvSpPr>
        <p:spPr>
          <a:xfrm>
            <a:off x="9221911" y="3748858"/>
            <a:ext cx="460382" cy="307777"/>
          </a:xfrm>
          <a:prstGeom prst="rect">
            <a:avLst/>
          </a:prstGeom>
          <a:noFill/>
        </p:spPr>
        <p:txBody>
          <a:bodyPr wrap="none" rtlCol="0">
            <a:spAutoFit/>
          </a:bodyPr>
          <a:lstStyle/>
          <a:p>
            <a:r>
              <a:rPr kumimoji="1" lang="en-US" altLang="ja-JP" sz="1400" dirty="0"/>
              <a:t>1</a:t>
            </a:r>
            <a:r>
              <a:rPr kumimoji="1" lang="ja-JP" altLang="en-US" sz="1400"/>
              <a:t>日</a:t>
            </a:r>
          </a:p>
        </p:txBody>
      </p:sp>
      <p:sp>
        <p:nvSpPr>
          <p:cNvPr id="9" name="テキスト ボックス 8">
            <a:extLst>
              <a:ext uri="{FF2B5EF4-FFF2-40B4-BE49-F238E27FC236}">
                <a16:creationId xmlns:a16="http://schemas.microsoft.com/office/drawing/2014/main" id="{0570DC0D-96B2-785C-08B8-B19FA5803F36}"/>
              </a:ext>
            </a:extLst>
          </p:cNvPr>
          <p:cNvSpPr txBox="1"/>
          <p:nvPr/>
        </p:nvSpPr>
        <p:spPr>
          <a:xfrm>
            <a:off x="2666190" y="631773"/>
            <a:ext cx="3975255" cy="369332"/>
          </a:xfrm>
          <a:prstGeom prst="rect">
            <a:avLst/>
          </a:prstGeom>
          <a:noFill/>
        </p:spPr>
        <p:txBody>
          <a:bodyPr wrap="none" rtlCol="0">
            <a:spAutoFit/>
          </a:bodyPr>
          <a:lstStyle/>
          <a:p>
            <a:r>
              <a:rPr kumimoji="1" lang="en-US" altLang="ja-JP" dirty="0"/>
              <a:t>Detection sensitivity of X-ray transient </a:t>
            </a:r>
            <a:endParaRPr kumimoji="1" lang="ja-JP" altLang="en-US" dirty="0"/>
          </a:p>
        </p:txBody>
      </p:sp>
      <p:sp>
        <p:nvSpPr>
          <p:cNvPr id="12" name="テキスト ボックス 11">
            <a:extLst>
              <a:ext uri="{FF2B5EF4-FFF2-40B4-BE49-F238E27FC236}">
                <a16:creationId xmlns:a16="http://schemas.microsoft.com/office/drawing/2014/main" id="{A32D5409-BB84-6403-765A-05FD4C40D0F9}"/>
              </a:ext>
            </a:extLst>
          </p:cNvPr>
          <p:cNvSpPr txBox="1"/>
          <p:nvPr/>
        </p:nvSpPr>
        <p:spPr>
          <a:xfrm>
            <a:off x="421139" y="4062661"/>
            <a:ext cx="2464029" cy="584775"/>
          </a:xfrm>
          <a:prstGeom prst="rect">
            <a:avLst/>
          </a:prstGeom>
          <a:solidFill>
            <a:schemeClr val="bg1">
              <a:lumMod val="95000"/>
            </a:schemeClr>
          </a:solidFill>
        </p:spPr>
        <p:txBody>
          <a:bodyPr wrap="square">
            <a:spAutoFit/>
          </a:bodyPr>
          <a:lstStyle/>
          <a:p>
            <a:r>
              <a:rPr lang="ja-FR" altLang="ja-FR" sz="1600" b="0" i="0" dirty="0">
                <a:solidFill>
                  <a:srgbClr val="242424"/>
                </a:solidFill>
                <a:effectLst/>
                <a:latin typeface="Segoe UI" panose="020B0502040204020203" pitchFamily="34" charset="0"/>
              </a:rPr>
              <a:t>F_lim = 1e-10 erg/cm/s</a:t>
            </a:r>
            <a:br>
              <a:rPr lang="ja-FR" altLang="ja-FR" sz="2800" dirty="0"/>
            </a:br>
            <a:r>
              <a:rPr lang="ja-FR" altLang="ja-FR" sz="1600" b="0" i="0" dirty="0">
                <a:solidFill>
                  <a:srgbClr val="242424"/>
                </a:solidFill>
                <a:effectLst/>
                <a:latin typeface="Segoe UI" panose="020B0502040204020203" pitchFamily="34" charset="0"/>
              </a:rPr>
              <a:t>FoV = 0.8 str (24</a:t>
            </a:r>
            <a:r>
              <a:rPr lang="en-US" altLang="ja-FR" sz="1600" b="0" i="0" dirty="0">
                <a:solidFill>
                  <a:srgbClr val="242424"/>
                </a:solidFill>
                <a:effectLst/>
                <a:latin typeface="Segoe UI" panose="020B0502040204020203" pitchFamily="34" charset="0"/>
              </a:rPr>
              <a:t> module</a:t>
            </a:r>
            <a:r>
              <a:rPr lang="ja-FR" altLang="ja-FR" sz="1600" b="0" i="0" dirty="0">
                <a:solidFill>
                  <a:srgbClr val="242424"/>
                </a:solidFill>
                <a:effectLst/>
                <a:latin typeface="Segoe UI" panose="020B0502040204020203" pitchFamily="34" charset="0"/>
              </a:rPr>
              <a:t>)</a:t>
            </a:r>
            <a:endParaRPr lang="ja-FR" altLang="en-US" sz="2800" dirty="0"/>
          </a:p>
        </p:txBody>
      </p:sp>
      <p:sp>
        <p:nvSpPr>
          <p:cNvPr id="13" name="タイトル 1">
            <a:extLst>
              <a:ext uri="{FF2B5EF4-FFF2-40B4-BE49-F238E27FC236}">
                <a16:creationId xmlns:a16="http://schemas.microsoft.com/office/drawing/2014/main" id="{D665FCF8-FBEB-2C06-5DF8-5C02B733217A}"/>
              </a:ext>
            </a:extLst>
          </p:cNvPr>
          <p:cNvSpPr txBox="1">
            <a:spLocks/>
          </p:cNvSpPr>
          <p:nvPr/>
        </p:nvSpPr>
        <p:spPr>
          <a:xfrm>
            <a:off x="2730" y="-20813"/>
            <a:ext cx="9634884" cy="647700"/>
          </a:xfrm>
          <a:prstGeom prst="rect">
            <a:avLst/>
          </a:prstGeom>
        </p:spPr>
        <p:txBody>
          <a:bodyPr vert="horz" lIns="91440" tIns="45720" rIns="91440" bIns="45720" anchor="ctr">
            <a:normAutofit/>
          </a:bodyPr>
          <a:lstStyle>
            <a:lvl1pPr algn="ctr" defTabSz="914400">
              <a:lnSpc>
                <a:spcPct val="90000"/>
              </a:lnSpc>
              <a:spcBef>
                <a:spcPct val="0"/>
              </a:spcBef>
              <a:buNone/>
              <a:defRPr sz="6000" kern="1200">
                <a:solidFill>
                  <a:schemeClr val="tx1"/>
                </a:solidFill>
                <a:latin typeface="+mj-lt"/>
                <a:ea typeface="+mj-lt"/>
                <a:cs typeface="+mj-lt"/>
              </a:defRPr>
            </a:lvl1pPr>
          </a:lstStyle>
          <a:p>
            <a:pPr rtl="0">
              <a:defRPr sz="2250" b="0">
                <a:solidFill>
                  <a:srgbClr val="111820"/>
                </a:solidFill>
              </a:defRPr>
            </a:pPr>
            <a:r>
              <a:rPr lang="en-US" sz="3200" b="1" dirty="0">
                <a:solidFill>
                  <a:schemeClr val="tx2">
                    <a:lumMod val="90000"/>
                    <a:lumOff val="10000"/>
                  </a:schemeClr>
                </a:solidFill>
                <a:latin typeface="Bell MT" panose="02020503060305020303" pitchFamily="18" charset="0"/>
                <a:cs typeface="Times New Roman" panose="02020603050405020304" pitchFamily="18" charset="0"/>
              </a:rPr>
              <a:t>Expected detection possibility for various transients</a:t>
            </a:r>
          </a:p>
        </p:txBody>
      </p:sp>
      <p:sp>
        <p:nvSpPr>
          <p:cNvPr id="15" name="正方形/長方形 14">
            <a:extLst>
              <a:ext uri="{FF2B5EF4-FFF2-40B4-BE49-F238E27FC236}">
                <a16:creationId xmlns:a16="http://schemas.microsoft.com/office/drawing/2014/main" id="{5B613BD6-4230-C345-7806-B64B6A8A630D}"/>
              </a:ext>
            </a:extLst>
          </p:cNvPr>
          <p:cNvSpPr/>
          <p:nvPr/>
        </p:nvSpPr>
        <p:spPr>
          <a:xfrm flipV="1">
            <a:off x="-41538" y="555617"/>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Tree>
    <p:extLst>
      <p:ext uri="{BB962C8B-B14F-4D97-AF65-F5344CB8AC3E}">
        <p14:creationId xmlns:p14="http://schemas.microsoft.com/office/powerpoint/2010/main" val="3896693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123"/>
        </a:solidFill>
        <a:effectLst/>
      </p:bgPr>
    </p:bg>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1F6ABAB-8FEF-1421-958E-37774030109A}"/>
              </a:ext>
            </a:extLst>
          </p:cNvPr>
          <p:cNvSpPr txBox="1"/>
          <p:nvPr/>
        </p:nvSpPr>
        <p:spPr>
          <a:xfrm>
            <a:off x="170239" y="872132"/>
            <a:ext cx="6100762" cy="892552"/>
          </a:xfrm>
          <a:prstGeom prst="rect">
            <a:avLst/>
          </a:prstGeom>
          <a:noFill/>
        </p:spPr>
        <p:txBody>
          <a:bodyPr wrap="square">
            <a:spAutoFit/>
          </a:bodyPr>
          <a:lstStyle/>
          <a:p>
            <a:r>
              <a:rPr lang="en-US" altLang="ja-FR" sz="2400" kern="100" dirty="0">
                <a:solidFill>
                  <a:schemeClr val="bg1"/>
                </a:solidFill>
                <a:effectLst/>
                <a:latin typeface="Century" panose="02040604050505020304" pitchFamily="18" charset="0"/>
                <a:ea typeface="游明朝" panose="02020400000000000000" pitchFamily="18" charset="-128"/>
                <a:cs typeface="Arial" panose="020B0604020202020204" pitchFamily="34" charset="0"/>
              </a:rPr>
              <a:t>Wide Field soft X-ray Monitor </a:t>
            </a:r>
            <a:br>
              <a:rPr lang="en-US" altLang="ja-FR" sz="2400" kern="100" dirty="0">
                <a:solidFill>
                  <a:schemeClr val="bg1"/>
                </a:solidFill>
                <a:effectLst/>
                <a:latin typeface="Century" panose="02040604050505020304" pitchFamily="18" charset="0"/>
                <a:ea typeface="游明朝" panose="02020400000000000000" pitchFamily="18" charset="-128"/>
                <a:cs typeface="Arial" panose="020B0604020202020204" pitchFamily="34" charset="0"/>
              </a:rPr>
            </a:br>
            <a:r>
              <a:rPr lang="en-US" altLang="ja-FR" sz="2800" i="1" kern="100" dirty="0">
                <a:solidFill>
                  <a:schemeClr val="bg1"/>
                </a:solidFill>
                <a:effectLst/>
                <a:latin typeface="Century" panose="02040604050505020304" pitchFamily="18" charset="0"/>
                <a:ea typeface="游明朝" panose="02020400000000000000" pitchFamily="18" charset="-128"/>
                <a:cs typeface="Arial" panose="020B0604020202020204" pitchFamily="34" charset="0"/>
              </a:rPr>
              <a:t>EAGLE</a:t>
            </a:r>
            <a:endParaRPr lang="ja-FR" altLang="ja-FR" sz="2400" i="1" kern="100" dirty="0">
              <a:solidFill>
                <a:schemeClr val="bg1"/>
              </a:solidFill>
              <a:effectLst/>
              <a:latin typeface="Aptos" panose="020B0004020202020204" pitchFamily="34" charset="0"/>
              <a:ea typeface="游明朝" panose="02020400000000000000" pitchFamily="18" charset="-128"/>
              <a:cs typeface="Arial" panose="020B0604020202020204" pitchFamily="34" charset="0"/>
            </a:endParaRPr>
          </a:p>
        </p:txBody>
      </p:sp>
      <p:sp>
        <p:nvSpPr>
          <p:cNvPr id="10" name="テキスト ボックス 9">
            <a:extLst>
              <a:ext uri="{FF2B5EF4-FFF2-40B4-BE49-F238E27FC236}">
                <a16:creationId xmlns:a16="http://schemas.microsoft.com/office/drawing/2014/main" id="{FE11128D-CAAA-2C2C-7826-769BC4AC529D}"/>
              </a:ext>
            </a:extLst>
          </p:cNvPr>
          <p:cNvSpPr txBox="1"/>
          <p:nvPr/>
        </p:nvSpPr>
        <p:spPr>
          <a:xfrm>
            <a:off x="6386625" y="646331"/>
            <a:ext cx="5191127" cy="800219"/>
          </a:xfrm>
          <a:prstGeom prst="rect">
            <a:avLst/>
          </a:prstGeom>
          <a:noFill/>
        </p:spPr>
        <p:txBody>
          <a:bodyPr wrap="square">
            <a:spAutoFit/>
          </a:bodyPr>
          <a:lstStyle/>
          <a:p>
            <a:r>
              <a:rPr lang="en-US" altLang="ja-FR" sz="1800" dirty="0">
                <a:solidFill>
                  <a:schemeClr val="bg1"/>
                </a:solidFill>
                <a:effectLst/>
                <a:latin typeface="Century" panose="02040604050505020304" pitchFamily="18" charset="0"/>
                <a:ea typeface="游明朝" panose="02020400000000000000" pitchFamily="18" charset="-128"/>
                <a:cs typeface="Arial" panose="020B0604020202020204" pitchFamily="34" charset="0"/>
              </a:rPr>
              <a:t>Optical and Near Infrared Telescope </a:t>
            </a:r>
            <a:r>
              <a:rPr lang="en-US" altLang="ja-FR" sz="2800" i="1" dirty="0">
                <a:solidFill>
                  <a:schemeClr val="bg1"/>
                </a:solidFill>
                <a:effectLst/>
                <a:latin typeface="Century" panose="02040604050505020304" pitchFamily="18" charset="0"/>
                <a:ea typeface="游明朝" panose="02020400000000000000" pitchFamily="18" charset="-128"/>
                <a:cs typeface="Arial" panose="020B0604020202020204" pitchFamily="34" charset="0"/>
              </a:rPr>
              <a:t>MONSTER</a:t>
            </a:r>
            <a:r>
              <a:rPr lang="ja-FR" altLang="ja-FR" sz="2800" i="1" dirty="0">
                <a:solidFill>
                  <a:schemeClr val="bg1"/>
                </a:solidFill>
                <a:effectLst/>
              </a:rPr>
              <a:t> </a:t>
            </a:r>
            <a:endParaRPr lang="ja-FR" altLang="en-US" i="1" dirty="0">
              <a:solidFill>
                <a:schemeClr val="bg1"/>
              </a:solidFill>
            </a:endParaRPr>
          </a:p>
        </p:txBody>
      </p:sp>
      <p:pic>
        <p:nvPicPr>
          <p:cNvPr id="2" name="図 1">
            <a:extLst>
              <a:ext uri="{FF2B5EF4-FFF2-40B4-BE49-F238E27FC236}">
                <a16:creationId xmlns:a16="http://schemas.microsoft.com/office/drawing/2014/main" id="{1888D596-369F-B9D7-99BC-CB45AB37435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rcRect t="20614" b="14365"/>
          <a:stretch/>
        </p:blipFill>
        <p:spPr>
          <a:xfrm>
            <a:off x="296703" y="1703129"/>
            <a:ext cx="7020824" cy="2472726"/>
          </a:xfrm>
          <a:prstGeom prst="rect">
            <a:avLst/>
          </a:prstGeom>
          <a:effectLst>
            <a:outerShdw blurRad="50800" dist="38100" dir="2700000" algn="tl" rotWithShape="0">
              <a:schemeClr val="bg1">
                <a:alpha val="40000"/>
              </a:schemeClr>
            </a:outerShdw>
          </a:effectLst>
        </p:spPr>
      </p:pic>
      <p:grpSp>
        <p:nvGrpSpPr>
          <p:cNvPr id="7" name="グループ化 6">
            <a:extLst>
              <a:ext uri="{FF2B5EF4-FFF2-40B4-BE49-F238E27FC236}">
                <a16:creationId xmlns:a16="http://schemas.microsoft.com/office/drawing/2014/main" id="{B7DBAFA5-684B-DA53-E7B5-39A78C0853DC}"/>
              </a:ext>
            </a:extLst>
          </p:cNvPr>
          <p:cNvGrpSpPr/>
          <p:nvPr/>
        </p:nvGrpSpPr>
        <p:grpSpPr>
          <a:xfrm>
            <a:off x="1" y="0"/>
            <a:ext cx="4710222" cy="646331"/>
            <a:chOff x="0" y="0"/>
            <a:chExt cx="6022803" cy="591205"/>
          </a:xfrm>
        </p:grpSpPr>
        <p:sp>
          <p:nvSpPr>
            <p:cNvPr id="8" name="テキスト ボックス 7">
              <a:extLst>
                <a:ext uri="{FF2B5EF4-FFF2-40B4-BE49-F238E27FC236}">
                  <a16:creationId xmlns:a16="http://schemas.microsoft.com/office/drawing/2014/main" id="{A87AB399-6632-3C7F-445D-4B0CC763EFF0}"/>
                </a:ext>
              </a:extLst>
            </p:cNvPr>
            <p:cNvSpPr txBox="1"/>
            <p:nvPr/>
          </p:nvSpPr>
          <p:spPr>
            <a:xfrm>
              <a:off x="0" y="0"/>
              <a:ext cx="4118098" cy="591205"/>
            </a:xfrm>
            <a:prstGeom prst="rect">
              <a:avLst/>
            </a:prstGeom>
            <a:noFill/>
          </p:spPr>
          <p:txBody>
            <a:bodyPr wrap="none" rtlCol="0">
              <a:spAutoFit/>
            </a:bodyPr>
            <a:lstStyle/>
            <a:p>
              <a:r>
                <a:rPr kumimoji="1" lang="en-US" altLang="ja-FR" sz="3600" i="1" dirty="0">
                  <a:solidFill>
                    <a:schemeClr val="bg1"/>
                  </a:solidFill>
                  <a:latin typeface="Times New Roman" panose="02020603050405020304" pitchFamily="18" charset="0"/>
                  <a:cs typeface="Times New Roman" panose="02020603050405020304" pitchFamily="18" charset="0"/>
                </a:rPr>
                <a:t>HiZ-GUNDAM</a:t>
              </a:r>
              <a:endParaRPr kumimoji="1" lang="ja-FR" altLang="en-US" sz="3600" i="1" dirty="0">
                <a:solidFill>
                  <a:schemeClr val="bg1"/>
                </a:solidFill>
                <a:latin typeface="Times New Roman" panose="02020603050405020304" pitchFamily="18" charset="0"/>
                <a:cs typeface="Times New Roman" panose="02020603050405020304" pitchFamily="18" charset="0"/>
              </a:endParaRPr>
            </a:p>
          </p:txBody>
        </p:sp>
        <p:cxnSp>
          <p:nvCxnSpPr>
            <p:cNvPr id="9" name="直線コネクタ 8">
              <a:extLst>
                <a:ext uri="{FF2B5EF4-FFF2-40B4-BE49-F238E27FC236}">
                  <a16:creationId xmlns:a16="http://schemas.microsoft.com/office/drawing/2014/main" id="{1D6B54D3-6BEC-52A0-9E28-D8075B4CA2D7}"/>
                </a:ext>
              </a:extLst>
            </p:cNvPr>
            <p:cNvCxnSpPr>
              <a:cxnSpLocks/>
            </p:cNvCxnSpPr>
            <p:nvPr/>
          </p:nvCxnSpPr>
          <p:spPr>
            <a:xfrm>
              <a:off x="0" y="584775"/>
              <a:ext cx="602280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12" name="テキスト ボックス 11">
            <a:extLst>
              <a:ext uri="{FF2B5EF4-FFF2-40B4-BE49-F238E27FC236}">
                <a16:creationId xmlns:a16="http://schemas.microsoft.com/office/drawing/2014/main" id="{93F6C815-F87D-7BC0-5BA2-181A61B7B78F}"/>
              </a:ext>
            </a:extLst>
          </p:cNvPr>
          <p:cNvSpPr txBox="1"/>
          <p:nvPr/>
        </p:nvSpPr>
        <p:spPr>
          <a:xfrm>
            <a:off x="3031600" y="161660"/>
            <a:ext cx="1768433" cy="400110"/>
          </a:xfrm>
          <a:prstGeom prst="rect">
            <a:avLst/>
          </a:prstGeom>
          <a:noFill/>
        </p:spPr>
        <p:txBody>
          <a:bodyPr wrap="none" rtlCol="0">
            <a:spAutoFit/>
          </a:bodyPr>
          <a:lstStyle/>
          <a:p>
            <a:r>
              <a:rPr kumimoji="1" lang="en-US" altLang="ja-FR" sz="2000" dirty="0">
                <a:solidFill>
                  <a:schemeClr val="bg1"/>
                </a:solidFill>
                <a:latin typeface="Times New Roman" panose="02020603050405020304" pitchFamily="18" charset="0"/>
                <a:cs typeface="Times New Roman" panose="02020603050405020304" pitchFamily="18" charset="0"/>
              </a:rPr>
              <a:t>(2034~, 3 year)</a:t>
            </a:r>
            <a:endParaRPr kumimoji="1" lang="ja-FR" altLang="en-US" sz="2000">
              <a:solidFill>
                <a:schemeClr val="bg1"/>
              </a:solidFill>
              <a:latin typeface="Times New Roman" panose="02020603050405020304" pitchFamily="18" charset="0"/>
              <a:cs typeface="Times New Roman" panose="02020603050405020304" pitchFamily="18" charset="0"/>
            </a:endParaRPr>
          </a:p>
        </p:txBody>
      </p:sp>
      <p:sp>
        <p:nvSpPr>
          <p:cNvPr id="14" name="テキスト ボックス 13">
            <a:extLst>
              <a:ext uri="{FF2B5EF4-FFF2-40B4-BE49-F238E27FC236}">
                <a16:creationId xmlns:a16="http://schemas.microsoft.com/office/drawing/2014/main" id="{42BCEE2E-4017-6444-1164-9278B89DAA16}"/>
              </a:ext>
            </a:extLst>
          </p:cNvPr>
          <p:cNvSpPr txBox="1"/>
          <p:nvPr/>
        </p:nvSpPr>
        <p:spPr>
          <a:xfrm>
            <a:off x="363217" y="1860929"/>
            <a:ext cx="3075929" cy="707886"/>
          </a:xfrm>
          <a:prstGeom prst="rect">
            <a:avLst/>
          </a:prstGeom>
          <a:noFill/>
        </p:spPr>
        <p:txBody>
          <a:bodyPr wrap="square">
            <a:spAutoFit/>
          </a:bodyPr>
          <a:lstStyle/>
          <a:p>
            <a:r>
              <a:rPr lang="id-ID" altLang="ja-FR" sz="2000" dirty="0">
                <a:solidFill>
                  <a:schemeClr val="accent2"/>
                </a:solidFill>
                <a:effectLst/>
                <a:latin typeface="Helvetica" pitchFamily="2" charset="0"/>
              </a:rPr>
              <a:t>1. Detect &amp; locate GRBs/X-ray transients</a:t>
            </a:r>
          </a:p>
        </p:txBody>
      </p:sp>
      <p:sp>
        <p:nvSpPr>
          <p:cNvPr id="16" name="テキスト ボックス 15">
            <a:extLst>
              <a:ext uri="{FF2B5EF4-FFF2-40B4-BE49-F238E27FC236}">
                <a16:creationId xmlns:a16="http://schemas.microsoft.com/office/drawing/2014/main" id="{D155328D-8EBC-9C85-944D-02CCFAD5A603}"/>
              </a:ext>
            </a:extLst>
          </p:cNvPr>
          <p:cNvSpPr txBox="1"/>
          <p:nvPr/>
        </p:nvSpPr>
        <p:spPr>
          <a:xfrm>
            <a:off x="6904275" y="1558422"/>
            <a:ext cx="4410362" cy="707886"/>
          </a:xfrm>
          <a:prstGeom prst="rect">
            <a:avLst/>
          </a:prstGeom>
          <a:noFill/>
        </p:spPr>
        <p:txBody>
          <a:bodyPr wrap="square">
            <a:spAutoFit/>
          </a:bodyPr>
          <a:lstStyle/>
          <a:p>
            <a:r>
              <a:rPr lang="id-ID" altLang="ja-FR" sz="2000" dirty="0">
                <a:solidFill>
                  <a:schemeClr val="accent2"/>
                </a:solidFill>
                <a:latin typeface="Helvetica" pitchFamily="2" charset="0"/>
              </a:rPr>
              <a:t>2.</a:t>
            </a:r>
            <a:r>
              <a:rPr lang="id-ID" altLang="ja-FR" sz="2000" dirty="0">
                <a:solidFill>
                  <a:schemeClr val="accent2"/>
                </a:solidFill>
                <a:effectLst/>
                <a:latin typeface="Helvetica" pitchFamily="2" charset="0"/>
              </a:rPr>
              <a:t> Identify and measure the redshift of counterpart </a:t>
            </a:r>
          </a:p>
        </p:txBody>
      </p:sp>
      <p:sp>
        <p:nvSpPr>
          <p:cNvPr id="18" name="テキスト ボックス 17">
            <a:extLst>
              <a:ext uri="{FF2B5EF4-FFF2-40B4-BE49-F238E27FC236}">
                <a16:creationId xmlns:a16="http://schemas.microsoft.com/office/drawing/2014/main" id="{2B3D9FEF-9E86-E6F7-C3FE-760F41E32E4C}"/>
              </a:ext>
            </a:extLst>
          </p:cNvPr>
          <p:cNvSpPr txBox="1"/>
          <p:nvPr/>
        </p:nvSpPr>
        <p:spPr>
          <a:xfrm>
            <a:off x="5625338" y="2979860"/>
            <a:ext cx="5952414" cy="923330"/>
          </a:xfrm>
          <a:prstGeom prst="rect">
            <a:avLst/>
          </a:prstGeom>
          <a:noFill/>
        </p:spPr>
        <p:txBody>
          <a:bodyPr wrap="square">
            <a:spAutoFit/>
          </a:bodyPr>
          <a:lstStyle/>
          <a:p>
            <a:pPr>
              <a:buNone/>
            </a:pPr>
            <a:r>
              <a:rPr lang="id-ID" altLang="ja-FR" dirty="0">
                <a:solidFill>
                  <a:srgbClr val="FFC000"/>
                </a:solidFill>
                <a:effectLst/>
                <a:latin typeface="Helvetica" pitchFamily="2" charset="0"/>
              </a:rPr>
              <a:t>3. Alert message (T &lt;&lt; 1 hour)</a:t>
            </a:r>
          </a:p>
          <a:p>
            <a:r>
              <a:rPr lang="id-ID" altLang="ja-FR" dirty="0">
                <a:solidFill>
                  <a:srgbClr val="FFC000"/>
                </a:solidFill>
                <a:effectLst/>
                <a:latin typeface="Helvetica" pitchFamily="2" charset="0"/>
              </a:rPr>
              <a:t>4. Spectroscopic observation with large area telescopes</a:t>
            </a:r>
          </a:p>
          <a:p>
            <a:r>
              <a:rPr lang="id-ID" altLang="ja-FR" dirty="0">
                <a:solidFill>
                  <a:srgbClr val="FFC000"/>
                </a:solidFill>
                <a:latin typeface="Helvetica" pitchFamily="2" charset="0"/>
              </a:rPr>
              <a:t>i.e</a:t>
            </a:r>
            <a:r>
              <a:rPr lang="id-ID" altLang="ja-FR" i="1" dirty="0">
                <a:solidFill>
                  <a:srgbClr val="FFC000"/>
                </a:solidFill>
                <a:latin typeface="Helvetica" pitchFamily="2" charset="0"/>
              </a:rPr>
              <a:t>. JWST, Subaru </a:t>
            </a:r>
            <a:r>
              <a:rPr lang="id-ID" altLang="ja-FR" i="1" dirty="0">
                <a:solidFill>
                  <a:srgbClr val="FFC000"/>
                </a:solidFill>
                <a:effectLst/>
                <a:latin typeface="Helvetica" pitchFamily="2" charset="0"/>
              </a:rPr>
              <a:t> </a:t>
            </a:r>
            <a:r>
              <a:rPr lang="id-ID" altLang="ja-FR" dirty="0">
                <a:solidFill>
                  <a:srgbClr val="FFC000"/>
                </a:solidFill>
                <a:effectLst/>
                <a:latin typeface="Helvetica" pitchFamily="2" charset="0"/>
              </a:rPr>
              <a:t>(T ∼ 1.5 hr)</a:t>
            </a:r>
          </a:p>
        </p:txBody>
      </p:sp>
      <p:sp>
        <p:nvSpPr>
          <p:cNvPr id="20" name="テキスト ボックス 19">
            <a:extLst>
              <a:ext uri="{FF2B5EF4-FFF2-40B4-BE49-F238E27FC236}">
                <a16:creationId xmlns:a16="http://schemas.microsoft.com/office/drawing/2014/main" id="{6C7926CE-B70C-C732-CC2F-6B82E97A9F35}"/>
              </a:ext>
            </a:extLst>
          </p:cNvPr>
          <p:cNvSpPr txBox="1"/>
          <p:nvPr/>
        </p:nvSpPr>
        <p:spPr>
          <a:xfrm>
            <a:off x="295171" y="4395416"/>
            <a:ext cx="10837809" cy="1569660"/>
          </a:xfrm>
          <a:prstGeom prst="rect">
            <a:avLst/>
          </a:prstGeom>
          <a:noFill/>
        </p:spPr>
        <p:txBody>
          <a:bodyPr wrap="square">
            <a:spAutoFit/>
          </a:bodyPr>
          <a:lstStyle/>
          <a:p>
            <a:pPr>
              <a:buNone/>
            </a:pPr>
            <a:r>
              <a:rPr lang="en-US" altLang="ja-FR" sz="3200" b="1" kern="100" dirty="0">
                <a:solidFill>
                  <a:schemeClr val="bg1"/>
                </a:solidFill>
                <a:effectLst>
                  <a:glow rad="228600">
                    <a:schemeClr val="accent3">
                      <a:satMod val="175000"/>
                      <a:alpha val="40000"/>
                    </a:schemeClr>
                  </a:glow>
                </a:effectLst>
                <a:latin typeface="Times New Roman" panose="02020603050405020304" pitchFamily="18" charset="0"/>
                <a:ea typeface="游明朝" panose="02020400000000000000" pitchFamily="18" charset="-128"/>
                <a:cs typeface="Times New Roman" panose="02020603050405020304" pitchFamily="18" charset="0"/>
              </a:rPr>
              <a:t>Science Goals</a:t>
            </a:r>
          </a:p>
          <a:p>
            <a:pPr>
              <a:buNone/>
            </a:pPr>
            <a:r>
              <a:rPr lang="en-US" altLang="ja-FR" sz="3200" kern="100" dirty="0">
                <a:solidFill>
                  <a:schemeClr val="bg1"/>
                </a:solidFill>
                <a:effectLst>
                  <a:glow rad="228600">
                    <a:schemeClr val="accent3">
                      <a:satMod val="175000"/>
                      <a:alpha val="40000"/>
                    </a:schemeClr>
                  </a:glow>
                </a:effectLst>
                <a:latin typeface="Times New Roman" panose="02020603050405020304" pitchFamily="18" charset="0"/>
                <a:ea typeface="游明朝" panose="02020400000000000000" pitchFamily="18" charset="-128"/>
                <a:cs typeface="Times New Roman" panose="02020603050405020304" pitchFamily="18" charset="0"/>
              </a:rPr>
              <a:t>1. </a:t>
            </a:r>
            <a:r>
              <a:rPr lang="id-ID" altLang="ja-FR" sz="3200" dirty="0">
                <a:solidFill>
                  <a:schemeClr val="bg1"/>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Exploration of the early </a:t>
            </a:r>
            <a:r>
              <a:rPr lang="id-ID" altLang="ja-FR" sz="3200" dirty="0" err="1">
                <a:solidFill>
                  <a:schemeClr val="bg1"/>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Universe</a:t>
            </a:r>
            <a:r>
              <a:rPr lang="id-ID" altLang="ja-FR" sz="3200" dirty="0">
                <a:solidFill>
                  <a:schemeClr val="bg1"/>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with GRB</a:t>
            </a:r>
            <a:endParaRPr lang="en-US" altLang="ja-FR" sz="3200" kern="100" dirty="0">
              <a:solidFill>
                <a:schemeClr val="bg1"/>
              </a:solidFill>
              <a:effectLst>
                <a:glow rad="228600">
                  <a:schemeClr val="accent3">
                    <a:satMod val="175000"/>
                    <a:alpha val="40000"/>
                  </a:schemeClr>
                </a:glow>
              </a:effectLst>
              <a:latin typeface="Times New Roman" panose="02020603050405020304" pitchFamily="18" charset="0"/>
              <a:ea typeface="游明朝" panose="02020400000000000000" pitchFamily="18" charset="-128"/>
              <a:cs typeface="Times New Roman" panose="02020603050405020304" pitchFamily="18" charset="0"/>
            </a:endParaRPr>
          </a:p>
          <a:p>
            <a:pPr>
              <a:buNone/>
            </a:pPr>
            <a:r>
              <a:rPr lang="id-ID" altLang="ja-FR" sz="3200" b="1" dirty="0">
                <a:solidFill>
                  <a:schemeClr val="bg1"/>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2. </a:t>
            </a:r>
            <a:r>
              <a:rPr lang="en-US" altLang="ja-FR" sz="3200" b="1" kern="100" dirty="0">
                <a:solidFill>
                  <a:schemeClr val="bg1"/>
                </a:solidFill>
                <a:effectLst>
                  <a:glow rad="228600">
                    <a:schemeClr val="accent3">
                      <a:satMod val="175000"/>
                      <a:alpha val="40000"/>
                    </a:schemeClr>
                  </a:glow>
                </a:effectLst>
                <a:latin typeface="Times New Roman" panose="02020603050405020304" pitchFamily="18" charset="0"/>
                <a:ea typeface="游明朝" panose="02020400000000000000" pitchFamily="18" charset="-128"/>
                <a:cs typeface="Times New Roman" panose="02020603050405020304" pitchFamily="18" charset="0"/>
              </a:rPr>
              <a:t>Timely contribution to Multi-messenger astronomy</a:t>
            </a:r>
            <a:endParaRPr lang="id-ID" altLang="ja-FR" sz="3200" b="1" dirty="0">
              <a:solidFill>
                <a:schemeClr val="bg1"/>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endParaRPr>
          </a:p>
        </p:txBody>
      </p:sp>
      <p:cxnSp>
        <p:nvCxnSpPr>
          <p:cNvPr id="22" name="直線コネクタ 21">
            <a:extLst>
              <a:ext uri="{FF2B5EF4-FFF2-40B4-BE49-F238E27FC236}">
                <a16:creationId xmlns:a16="http://schemas.microsoft.com/office/drawing/2014/main" id="{9EA2E792-2B10-7303-D03B-ED9BF3922949}"/>
              </a:ext>
            </a:extLst>
          </p:cNvPr>
          <p:cNvCxnSpPr>
            <a:cxnSpLocks/>
          </p:cNvCxnSpPr>
          <p:nvPr/>
        </p:nvCxnSpPr>
        <p:spPr>
          <a:xfrm>
            <a:off x="3372787" y="1764684"/>
            <a:ext cx="543029" cy="1398241"/>
          </a:xfrm>
          <a:prstGeom prst="line">
            <a:avLst/>
          </a:prstGeom>
          <a:ln>
            <a:solidFill>
              <a:srgbClr val="FFFFFF"/>
            </a:solidFill>
          </a:ln>
          <a:effectLst>
            <a:glow rad="2286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5" name="直線コネクタ 24">
            <a:extLst>
              <a:ext uri="{FF2B5EF4-FFF2-40B4-BE49-F238E27FC236}">
                <a16:creationId xmlns:a16="http://schemas.microsoft.com/office/drawing/2014/main" id="{70EAB650-EBFA-4C2F-AD64-917BE4760977}"/>
              </a:ext>
            </a:extLst>
          </p:cNvPr>
          <p:cNvCxnSpPr>
            <a:cxnSpLocks/>
          </p:cNvCxnSpPr>
          <p:nvPr/>
        </p:nvCxnSpPr>
        <p:spPr>
          <a:xfrm flipV="1">
            <a:off x="4623442" y="1470299"/>
            <a:ext cx="1647559" cy="2094120"/>
          </a:xfrm>
          <a:prstGeom prst="line">
            <a:avLst/>
          </a:prstGeom>
          <a:ln>
            <a:solidFill>
              <a:srgbClr val="FFFFFF"/>
            </a:solidFill>
          </a:ln>
          <a:effectLst>
            <a:glow rad="2286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B271A513-A94E-7ACE-FD4B-B7262FD836FB}"/>
              </a:ext>
            </a:extLst>
          </p:cNvPr>
          <p:cNvCxnSpPr>
            <a:cxnSpLocks/>
          </p:cNvCxnSpPr>
          <p:nvPr/>
        </p:nvCxnSpPr>
        <p:spPr>
          <a:xfrm flipV="1">
            <a:off x="6272688" y="1451898"/>
            <a:ext cx="3980584" cy="18401"/>
          </a:xfrm>
          <a:prstGeom prst="line">
            <a:avLst/>
          </a:prstGeom>
          <a:ln>
            <a:solidFill>
              <a:srgbClr val="FFFFFF"/>
            </a:solidFill>
          </a:ln>
          <a:effectLst>
            <a:glow rad="2286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cxnSp>
        <p:nvCxnSpPr>
          <p:cNvPr id="30" name="直線コネクタ 29">
            <a:extLst>
              <a:ext uri="{FF2B5EF4-FFF2-40B4-BE49-F238E27FC236}">
                <a16:creationId xmlns:a16="http://schemas.microsoft.com/office/drawing/2014/main" id="{8B5CE55B-44F3-A2D6-475A-C3F9E99CF5D9}"/>
              </a:ext>
            </a:extLst>
          </p:cNvPr>
          <p:cNvCxnSpPr>
            <a:cxnSpLocks/>
          </p:cNvCxnSpPr>
          <p:nvPr/>
        </p:nvCxnSpPr>
        <p:spPr>
          <a:xfrm>
            <a:off x="295171" y="1752076"/>
            <a:ext cx="3075929" cy="12608"/>
          </a:xfrm>
          <a:prstGeom prst="line">
            <a:avLst/>
          </a:prstGeom>
          <a:ln>
            <a:solidFill>
              <a:srgbClr val="FFFFFF"/>
            </a:solidFill>
          </a:ln>
          <a:effectLst>
            <a:glow rad="2286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3" name="正方形/長方形 2">
            <a:extLst>
              <a:ext uri="{FF2B5EF4-FFF2-40B4-BE49-F238E27FC236}">
                <a16:creationId xmlns:a16="http://schemas.microsoft.com/office/drawing/2014/main" id="{3EFFE316-D38A-863C-E46E-64F9915763D6}"/>
              </a:ext>
            </a:extLst>
          </p:cNvPr>
          <p:cNvSpPr/>
          <p:nvPr/>
        </p:nvSpPr>
        <p:spPr>
          <a:xfrm>
            <a:off x="295171" y="5415148"/>
            <a:ext cx="9513847" cy="549928"/>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11" name="フッター プレースホルダー 10">
            <a:extLst>
              <a:ext uri="{FF2B5EF4-FFF2-40B4-BE49-F238E27FC236}">
                <a16:creationId xmlns:a16="http://schemas.microsoft.com/office/drawing/2014/main" id="{3E22B440-0135-03F5-1C74-ECDFECB2EFEA}"/>
              </a:ext>
            </a:extLst>
          </p:cNvPr>
          <p:cNvSpPr>
            <a:spLocks noGrp="1"/>
          </p:cNvSpPr>
          <p:nvPr>
            <p:ph type="ftr" idx="11"/>
          </p:nvPr>
        </p:nvSpPr>
        <p:spPr/>
        <p:txBody>
          <a:bodyPr/>
          <a:lstStyle/>
          <a:p>
            <a:r>
              <a:rPr lang="id-ID"/>
              <a:t>2028/08/30 TeVPA 2026 @Tendo, Yamagata</a:t>
            </a:r>
            <a:endParaRPr lang="id-ID" dirty="0"/>
          </a:p>
        </p:txBody>
      </p:sp>
      <p:sp>
        <p:nvSpPr>
          <p:cNvPr id="13" name="スライド番号プレースホルダー 12">
            <a:extLst>
              <a:ext uri="{FF2B5EF4-FFF2-40B4-BE49-F238E27FC236}">
                <a16:creationId xmlns:a16="http://schemas.microsoft.com/office/drawing/2014/main" id="{D670A4B0-9253-0FCA-3374-604C897DBFE4}"/>
              </a:ext>
            </a:extLst>
          </p:cNvPr>
          <p:cNvSpPr>
            <a:spLocks noGrp="1"/>
          </p:cNvSpPr>
          <p:nvPr>
            <p:ph type="sldNum" idx="12"/>
          </p:nvPr>
        </p:nvSpPr>
        <p:spPr/>
        <p:txBody>
          <a:bodyPr/>
          <a:lstStyle/>
          <a:p>
            <a:fld id="{FC2FC132-48E3-EF4C-881B-428E46D600FB}" type="slidenum">
              <a:rPr lang="en-US" altLang="ja-FR" smtClean="0"/>
              <a:t>4</a:t>
            </a:fld>
            <a:endParaRPr lang="ja-FR" altLang="en-US" dirty="0"/>
          </a:p>
        </p:txBody>
      </p:sp>
    </p:spTree>
    <p:extLst>
      <p:ext uri="{BB962C8B-B14F-4D97-AF65-F5344CB8AC3E}">
        <p14:creationId xmlns:p14="http://schemas.microsoft.com/office/powerpoint/2010/main" val="334925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0"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図 56">
            <a:extLst>
              <a:ext uri="{FF2B5EF4-FFF2-40B4-BE49-F238E27FC236}">
                <a16:creationId xmlns:a16="http://schemas.microsoft.com/office/drawing/2014/main" id="{60B2822E-58B5-1CFA-1062-393A03A4582B}"/>
              </a:ext>
            </a:extLst>
          </p:cNvPr>
          <p:cNvPicPr>
            <a:picLocks noChangeAspect="1"/>
          </p:cNvPicPr>
          <p:nvPr/>
        </p:nvPicPr>
        <p:blipFill rotWithShape="1">
          <a:blip r:embed="rId3"/>
          <a:srcRect l="7476" t="6951" r="6688" b="7314"/>
          <a:stretch/>
        </p:blipFill>
        <p:spPr>
          <a:xfrm>
            <a:off x="8610600" y="3510994"/>
            <a:ext cx="1587142" cy="1188945"/>
          </a:xfrm>
          <a:prstGeom prst="rect">
            <a:avLst/>
          </a:prstGeom>
        </p:spPr>
      </p:pic>
      <p:sp>
        <p:nvSpPr>
          <p:cNvPr id="3" name="コンテンツ プレースホルダー 2">
            <a:extLst>
              <a:ext uri="{FF2B5EF4-FFF2-40B4-BE49-F238E27FC236}">
                <a16:creationId xmlns:a16="http://schemas.microsoft.com/office/drawing/2014/main" id="{CC087009-E8F2-F344-A935-0F8A05404189}"/>
              </a:ext>
            </a:extLst>
          </p:cNvPr>
          <p:cNvSpPr>
            <a:spLocks noGrp="1"/>
          </p:cNvSpPr>
          <p:nvPr>
            <p:ph idx="1"/>
          </p:nvPr>
        </p:nvSpPr>
        <p:spPr>
          <a:xfrm>
            <a:off x="1592531" y="282534"/>
            <a:ext cx="3605601" cy="421270"/>
          </a:xfrm>
        </p:spPr>
        <p:txBody>
          <a:bodyPr>
            <a:normAutofit/>
          </a:bodyPr>
          <a:lstStyle/>
          <a:p>
            <a:pPr marL="0" indent="0">
              <a:buNone/>
            </a:pPr>
            <a:endParaRPr kumimoji="1" lang="en-US" altLang="ja-JP" sz="2000" dirty="0"/>
          </a:p>
          <a:p>
            <a:pPr marL="0" indent="0">
              <a:buNone/>
            </a:pPr>
            <a:endParaRPr lang="en-US" altLang="ja-JP" i="1" dirty="0"/>
          </a:p>
        </p:txBody>
      </p:sp>
      <p:graphicFrame>
        <p:nvGraphicFramePr>
          <p:cNvPr id="77" name="表 77">
            <a:extLst>
              <a:ext uri="{FF2B5EF4-FFF2-40B4-BE49-F238E27FC236}">
                <a16:creationId xmlns:a16="http://schemas.microsoft.com/office/drawing/2014/main" id="{D0A68501-C843-EC44-938D-FD74F7536712}"/>
              </a:ext>
            </a:extLst>
          </p:cNvPr>
          <p:cNvGraphicFramePr>
            <a:graphicFrameLocks noGrp="1"/>
          </p:cNvGraphicFramePr>
          <p:nvPr>
            <p:extLst>
              <p:ext uri="{D42A27DB-BD31-4B8C-83A1-F6EECF244321}">
                <p14:modId xmlns:p14="http://schemas.microsoft.com/office/powerpoint/2010/main" val="3207618277"/>
              </p:ext>
            </p:extLst>
          </p:nvPr>
        </p:nvGraphicFramePr>
        <p:xfrm>
          <a:off x="269937" y="4313555"/>
          <a:ext cx="4638526" cy="2133600"/>
        </p:xfrm>
        <a:graphic>
          <a:graphicData uri="http://schemas.openxmlformats.org/drawingml/2006/table">
            <a:tbl>
              <a:tblPr firstRow="1" bandRow="1">
                <a:tableStyleId>{5FD0F851-EC5A-4D38-B0AD-8093EC10F338}</a:tableStyleId>
              </a:tblPr>
              <a:tblGrid>
                <a:gridCol w="1527272">
                  <a:extLst>
                    <a:ext uri="{9D8B030D-6E8A-4147-A177-3AD203B41FA5}">
                      <a16:colId xmlns:a16="http://schemas.microsoft.com/office/drawing/2014/main" val="3202754688"/>
                    </a:ext>
                  </a:extLst>
                </a:gridCol>
                <a:gridCol w="3111254">
                  <a:extLst>
                    <a:ext uri="{9D8B030D-6E8A-4147-A177-3AD203B41FA5}">
                      <a16:colId xmlns:a16="http://schemas.microsoft.com/office/drawing/2014/main" val="1411125813"/>
                    </a:ext>
                  </a:extLst>
                </a:gridCol>
              </a:tblGrid>
              <a:tr h="523740">
                <a:tc>
                  <a:txBody>
                    <a:bodyPr/>
                    <a:lstStyle/>
                    <a:p>
                      <a:r>
                        <a:rPr lang="en" altLang="ja-JP" sz="1600" b="1" dirty="0">
                          <a:solidFill>
                            <a:schemeClr val="tx1"/>
                          </a:solidFill>
                        </a:rPr>
                        <a:t>Observation energy band</a:t>
                      </a:r>
                      <a:endParaRPr kumimoji="1" lang="ja-JP" altLang="en-US" sz="1600" b="1">
                        <a:solidFill>
                          <a:schemeClr val="tx1"/>
                        </a:solidFill>
                        <a:latin typeface="Meiryo" panose="020B0604030504040204" pitchFamily="34" charset="-128"/>
                        <a:ea typeface="Meiryo" panose="020B0604030504040204" pitchFamily="34"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dirty="0">
                          <a:solidFill>
                            <a:schemeClr val="tx1"/>
                          </a:solidFill>
                        </a:rPr>
                        <a:t>0.4-4 keV</a:t>
                      </a:r>
                      <a:endParaRPr lang="en-US" altLang="ja-JP" sz="1600" b="1" dirty="0">
                        <a:solidFill>
                          <a:schemeClr val="tx1"/>
                        </a:solidFill>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734037727"/>
                  </a:ext>
                </a:extLst>
              </a:tr>
              <a:tr h="308082">
                <a:tc>
                  <a:txBody>
                    <a:bodyPr/>
                    <a:lstStyle/>
                    <a:p>
                      <a:r>
                        <a:rPr lang="en-US" altLang="ja-JP" sz="1600" b="1" dirty="0">
                          <a:solidFill>
                            <a:schemeClr val="tx1">
                              <a:lumMod val="75000"/>
                              <a:lumOff val="25000"/>
                            </a:schemeClr>
                          </a:solidFill>
                        </a:rPr>
                        <a:t>Field of View</a:t>
                      </a:r>
                      <a:endParaRPr kumimoji="1" lang="ja-JP" altLang="en-US" sz="1600" b="1">
                        <a:solidFill>
                          <a:schemeClr val="tx1">
                            <a:lumMod val="75000"/>
                            <a:lumOff val="25000"/>
                          </a:schemeClr>
                        </a:solidFill>
                        <a:latin typeface="Meiryo" panose="020B0604030504040204" pitchFamily="34" charset="-128"/>
                        <a:ea typeface="Meiryo" panose="020B0604030504040204" pitchFamily="34"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dirty="0">
                          <a:solidFill>
                            <a:schemeClr val="tx1">
                              <a:lumMod val="75000"/>
                              <a:lumOff val="25000"/>
                            </a:schemeClr>
                          </a:solidFill>
                        </a:rPr>
                        <a:t>~0.53 str</a:t>
                      </a:r>
                      <a:endParaRPr lang="en-US" altLang="ja-JP" sz="1600" b="1" dirty="0">
                        <a:solidFill>
                          <a:schemeClr val="tx1">
                            <a:lumMod val="75000"/>
                            <a:lumOff val="25000"/>
                          </a:schemeClr>
                        </a:solidFill>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768246196"/>
                  </a:ext>
                </a:extLst>
              </a:tr>
              <a:tr h="308082">
                <a:tc>
                  <a:txBody>
                    <a:bodyPr/>
                    <a:lstStyle/>
                    <a:p>
                      <a:r>
                        <a:rPr kumimoji="1" lang="en-US" altLang="ja-JP" sz="1600" b="1" dirty="0">
                          <a:solidFill>
                            <a:schemeClr val="tx1"/>
                          </a:solidFill>
                        </a:rPr>
                        <a:t>Detection sensitivity</a:t>
                      </a:r>
                      <a:endParaRPr kumimoji="1" lang="ja-JP" altLang="en-US" sz="1600" b="1">
                        <a:solidFill>
                          <a:schemeClr val="tx1"/>
                        </a:solidFill>
                        <a:latin typeface="Meiryo" panose="020B0604030504040204" pitchFamily="34" charset="-128"/>
                        <a:ea typeface="Meiryo" panose="020B0604030504040204" pitchFamily="34" charset="-128"/>
                      </a:endParaRPr>
                    </a:p>
                  </a:txBody>
                  <a:tcPr/>
                </a:tc>
                <a:tc>
                  <a:txBody>
                    <a:bodyPr/>
                    <a:lstStyle/>
                    <a:p>
                      <a:r>
                        <a:rPr kumimoji="1" lang="en-US" altLang="ja-JP" sz="1600" b="1" dirty="0">
                          <a:solidFill>
                            <a:schemeClr val="tx1"/>
                          </a:solidFill>
                        </a:rPr>
                        <a:t>7</a:t>
                      </a:r>
                      <a:r>
                        <a:rPr kumimoji="1" lang="en-US" altLang="ja-FR" sz="1600" b="1" dirty="0">
                          <a:solidFill>
                            <a:schemeClr val="tx1"/>
                          </a:solidFill>
                        </a:rPr>
                        <a:t>×</a:t>
                      </a:r>
                      <a:r>
                        <a:rPr kumimoji="1" lang="en-US" altLang="ja-JP" sz="1600" b="1" dirty="0">
                          <a:solidFill>
                            <a:schemeClr val="tx1"/>
                          </a:solidFill>
                        </a:rPr>
                        <a:t>10</a:t>
                      </a:r>
                      <a:r>
                        <a:rPr kumimoji="1" lang="en-US" altLang="ja-JP" sz="1600" b="1" baseline="30000" dirty="0">
                          <a:solidFill>
                            <a:schemeClr val="tx1"/>
                          </a:solidFill>
                        </a:rPr>
                        <a:t>-10 </a:t>
                      </a:r>
                      <a:r>
                        <a:rPr kumimoji="1" lang="en-US" altLang="ja-JP" sz="1600" b="1" dirty="0">
                          <a:solidFill>
                            <a:schemeClr val="tx1"/>
                          </a:solidFill>
                        </a:rPr>
                        <a:t>erg/cm</a:t>
                      </a:r>
                      <a:r>
                        <a:rPr kumimoji="1" lang="en-US" altLang="ja-JP" sz="1600" b="1" baseline="30000" dirty="0">
                          <a:solidFill>
                            <a:schemeClr val="tx1"/>
                          </a:solidFill>
                        </a:rPr>
                        <a:t>2</a:t>
                      </a:r>
                      <a:r>
                        <a:rPr kumimoji="1" lang="en-US" altLang="ja-JP" sz="1600" b="1" dirty="0">
                          <a:solidFill>
                            <a:schemeClr val="tx1"/>
                          </a:solidFill>
                        </a:rPr>
                        <a:t>/s </a:t>
                      </a:r>
                      <a:br>
                        <a:rPr kumimoji="1" lang="en-US" altLang="ja-JP" sz="1600" b="1" dirty="0">
                          <a:solidFill>
                            <a:schemeClr val="tx1"/>
                          </a:solidFill>
                        </a:rPr>
                      </a:br>
                      <a:r>
                        <a:rPr kumimoji="1" lang="en-US" altLang="ja-JP" sz="1600" b="1" dirty="0">
                          <a:solidFill>
                            <a:schemeClr val="tx1"/>
                          </a:solidFill>
                        </a:rPr>
                        <a:t>(100s exposure)</a:t>
                      </a:r>
                      <a:endParaRPr kumimoji="1" lang="ja-JP" altLang="en-US" sz="1600" b="1">
                        <a:solidFill>
                          <a:schemeClr val="tx1"/>
                        </a:solidFill>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9652110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1" dirty="0">
                          <a:solidFill>
                            <a:srgbClr val="C00000"/>
                          </a:solidFill>
                          <a:latin typeface="+mn-lt"/>
                          <a:ea typeface="Meiryo" panose="020B0604030504040204" pitchFamily="34" charset="-128"/>
                        </a:rPr>
                        <a:t>Positioning accuracy</a:t>
                      </a:r>
                    </a:p>
                  </a:txBody>
                  <a:tcPr/>
                </a:tc>
                <a:tc>
                  <a:txBody>
                    <a:bodyPr/>
                    <a:lstStyle/>
                    <a:p>
                      <a:r>
                        <a:rPr lang="en-US" altLang="ja-JP" sz="1800" b="1" dirty="0">
                          <a:solidFill>
                            <a:srgbClr val="C00000"/>
                          </a:solidFill>
                          <a:latin typeface="+mn-lt"/>
                          <a:ea typeface="Meiryo UI" panose="020B0604030504040204" pitchFamily="34" charset="-128"/>
                        </a:rPr>
                        <a:t>3 arcmin </a:t>
                      </a:r>
                      <a:r>
                        <a:rPr lang="en-US" altLang="ja-JP" sz="1800" b="1">
                          <a:solidFill>
                            <a:srgbClr val="C00000"/>
                          </a:solidFill>
                          <a:latin typeface="+mn-lt"/>
                          <a:ea typeface="Meiryo UI" panose="020B0604030504040204" pitchFamily="34" charset="-128"/>
                        </a:rPr>
                        <a:t>with 1 </a:t>
                      </a:r>
                      <a:r>
                        <a:rPr lang="en-US" altLang="ja-FR" sz="1800" b="1">
                          <a:solidFill>
                            <a:srgbClr val="C00000"/>
                          </a:solidFill>
                          <a:latin typeface="+mn-lt"/>
                          <a:ea typeface="Meiryo UI" panose="020B0604030504040204" pitchFamily="34" charset="-128"/>
                        </a:rPr>
                        <a:t>σ</a:t>
                      </a:r>
                      <a:br>
                        <a:rPr lang="en-US" altLang="ja-JP" sz="1800" b="1" dirty="0">
                          <a:solidFill>
                            <a:srgbClr val="C00000"/>
                          </a:solidFill>
                          <a:latin typeface="+mn-lt"/>
                          <a:ea typeface="Meiryo UI" panose="020B0604030504040204" pitchFamily="34" charset="-128"/>
                        </a:rPr>
                      </a:br>
                      <a:r>
                        <a:rPr lang="en-US" altLang="ja-JP" sz="1800" b="1" dirty="0">
                          <a:solidFill>
                            <a:srgbClr val="C00000"/>
                          </a:solidFill>
                          <a:latin typeface="+mn-lt"/>
                          <a:ea typeface="Meiryo UI" panose="020B0604030504040204" pitchFamily="34" charset="-128"/>
                        </a:rPr>
                        <a:t>( for follow up observation)</a:t>
                      </a:r>
                      <a:endParaRPr kumimoji="1" lang="ja-JP" altLang="en-US" sz="1800" b="1">
                        <a:solidFill>
                          <a:srgbClr val="C00000"/>
                        </a:solidFill>
                        <a:latin typeface="+mn-lt"/>
                        <a:ea typeface="Meiryo UI" panose="020B0604030504040204" pitchFamily="34" charset="-128"/>
                      </a:endParaRPr>
                    </a:p>
                  </a:txBody>
                  <a:tcPr/>
                </a:tc>
                <a:extLst>
                  <a:ext uri="{0D108BD9-81ED-4DB2-BD59-A6C34878D82A}">
                    <a16:rowId xmlns:a16="http://schemas.microsoft.com/office/drawing/2014/main" val="1265657199"/>
                  </a:ext>
                </a:extLst>
              </a:tr>
            </a:tbl>
          </a:graphicData>
        </a:graphic>
      </p:graphicFrame>
      <p:grpSp>
        <p:nvGrpSpPr>
          <p:cNvPr id="36" name="グループ化 35">
            <a:extLst>
              <a:ext uri="{FF2B5EF4-FFF2-40B4-BE49-F238E27FC236}">
                <a16:creationId xmlns:a16="http://schemas.microsoft.com/office/drawing/2014/main" id="{76424DBC-D62E-7C73-E9B7-D1A92D282BCF}"/>
              </a:ext>
            </a:extLst>
          </p:cNvPr>
          <p:cNvGrpSpPr/>
          <p:nvPr/>
        </p:nvGrpSpPr>
        <p:grpSpPr>
          <a:xfrm>
            <a:off x="5430051" y="805993"/>
            <a:ext cx="5829382" cy="5203532"/>
            <a:chOff x="3862023" y="3286623"/>
            <a:chExt cx="4219292" cy="3854617"/>
          </a:xfrm>
        </p:grpSpPr>
        <p:pic>
          <p:nvPicPr>
            <p:cNvPr id="42" name="図 41">
              <a:extLst>
                <a:ext uri="{FF2B5EF4-FFF2-40B4-BE49-F238E27FC236}">
                  <a16:creationId xmlns:a16="http://schemas.microsoft.com/office/drawing/2014/main" id="{F5AF442A-F41A-C2EC-B8E7-12667D8669A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610313" y="3680721"/>
              <a:ext cx="1914029" cy="1159640"/>
            </a:xfrm>
            <a:prstGeom prst="rect">
              <a:avLst/>
            </a:prstGeom>
          </p:spPr>
        </p:pic>
        <p:sp>
          <p:nvSpPr>
            <p:cNvPr id="43" name="テキスト ボックス 42">
              <a:extLst>
                <a:ext uri="{FF2B5EF4-FFF2-40B4-BE49-F238E27FC236}">
                  <a16:creationId xmlns:a16="http://schemas.microsoft.com/office/drawing/2014/main" id="{E21C7E7F-D014-D62D-58FA-A1C55159A612}"/>
                </a:ext>
              </a:extLst>
            </p:cNvPr>
            <p:cNvSpPr txBox="1"/>
            <p:nvPr/>
          </p:nvSpPr>
          <p:spPr>
            <a:xfrm>
              <a:off x="5551704" y="3323435"/>
              <a:ext cx="2529611" cy="387585"/>
            </a:xfrm>
            <a:prstGeom prst="rect">
              <a:avLst/>
            </a:prstGeom>
            <a:solidFill>
              <a:schemeClr val="bg1"/>
            </a:solidFill>
          </p:spPr>
          <p:txBody>
            <a:bodyPr wrap="square" rtlCol="0">
              <a:spAutoFit/>
            </a:bodyPr>
            <a:lstStyle/>
            <a:p>
              <a:r>
                <a:rPr kumimoji="1" lang="en-US" altLang="ja-JP" sz="1600" b="1" u="sng" dirty="0">
                  <a:solidFill>
                    <a:schemeClr val="accent2">
                      <a:lumMod val="50000"/>
                    </a:schemeClr>
                  </a:solidFill>
                  <a:latin typeface="Meiryo" panose="020B0604030504040204" pitchFamily="34" charset="-128"/>
                  <a:ea typeface="Meiryo" panose="020B0604030504040204" pitchFamily="34" charset="-128"/>
                </a:rPr>
                <a:t>Lobster Eye Optics (MPO)</a:t>
              </a:r>
              <a:br>
                <a:rPr kumimoji="1" lang="en-US" altLang="ja-JP" sz="1400" b="1" dirty="0">
                  <a:solidFill>
                    <a:schemeClr val="accent2">
                      <a:lumMod val="50000"/>
                    </a:schemeClr>
                  </a:solidFill>
                  <a:latin typeface="Meiryo" panose="020B0604030504040204" pitchFamily="34" charset="-128"/>
                  <a:ea typeface="Meiryo" panose="020B0604030504040204" pitchFamily="34" charset="-128"/>
                </a:rPr>
              </a:br>
              <a:r>
                <a:rPr kumimoji="1" lang="en-US" altLang="ja-JP" sz="1200" dirty="0">
                  <a:latin typeface="Meiryo" panose="020B0604030504040204" pitchFamily="34" charset="-128"/>
                  <a:ea typeface="Meiryo" panose="020B0604030504040204" pitchFamily="34" charset="-128"/>
                </a:rPr>
                <a:t>Focusing X-ray from transients</a:t>
              </a:r>
              <a:endParaRPr kumimoji="1" lang="en-US" altLang="ja-JP" dirty="0">
                <a:solidFill>
                  <a:schemeClr val="accent1">
                    <a:lumMod val="50000"/>
                  </a:schemeClr>
                </a:solidFill>
                <a:latin typeface="Meiryo" panose="020B0604030504040204" pitchFamily="34" charset="-128"/>
                <a:ea typeface="Meiryo" panose="020B0604030504040204" pitchFamily="34" charset="-128"/>
              </a:endParaRPr>
            </a:p>
          </p:txBody>
        </p:sp>
        <p:pic>
          <p:nvPicPr>
            <p:cNvPr id="44" name="図 43">
              <a:extLst>
                <a:ext uri="{FF2B5EF4-FFF2-40B4-BE49-F238E27FC236}">
                  <a16:creationId xmlns:a16="http://schemas.microsoft.com/office/drawing/2014/main" id="{81A64130-A571-C7EF-3672-5A00354CDB14}"/>
                </a:ext>
              </a:extLst>
            </p:cNvPr>
            <p:cNvPicPr>
              <a:picLocks noChangeAspect="1"/>
            </p:cNvPicPr>
            <p:nvPr/>
          </p:nvPicPr>
          <p:blipFill rotWithShape="1">
            <a:blip r:embed="rId5"/>
            <a:srcRect l="15777"/>
            <a:stretch/>
          </p:blipFill>
          <p:spPr>
            <a:xfrm>
              <a:off x="3862023" y="3286623"/>
              <a:ext cx="1594752" cy="2634760"/>
            </a:xfrm>
            <a:prstGeom prst="rect">
              <a:avLst/>
            </a:prstGeom>
          </p:spPr>
        </p:pic>
        <p:cxnSp>
          <p:nvCxnSpPr>
            <p:cNvPr id="47" name="直線コネクタ 46">
              <a:extLst>
                <a:ext uri="{FF2B5EF4-FFF2-40B4-BE49-F238E27FC236}">
                  <a16:creationId xmlns:a16="http://schemas.microsoft.com/office/drawing/2014/main" id="{249461E4-48CA-7B4E-EDE4-3D321E24C803}"/>
                </a:ext>
              </a:extLst>
            </p:cNvPr>
            <p:cNvCxnSpPr>
              <a:cxnSpLocks/>
              <a:stCxn id="41" idx="1"/>
            </p:cNvCxnSpPr>
            <p:nvPr/>
          </p:nvCxnSpPr>
          <p:spPr>
            <a:xfrm flipH="1">
              <a:off x="4890915" y="5274249"/>
              <a:ext cx="694821" cy="3100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直線コネクタ 47">
              <a:extLst>
                <a:ext uri="{FF2B5EF4-FFF2-40B4-BE49-F238E27FC236}">
                  <a16:creationId xmlns:a16="http://schemas.microsoft.com/office/drawing/2014/main" id="{8817D709-2896-DE1C-856B-61C9D2BD7D60}"/>
                </a:ext>
              </a:extLst>
            </p:cNvPr>
            <p:cNvCxnSpPr>
              <a:cxnSpLocks/>
              <a:stCxn id="43" idx="1"/>
            </p:cNvCxnSpPr>
            <p:nvPr/>
          </p:nvCxnSpPr>
          <p:spPr>
            <a:xfrm flipH="1">
              <a:off x="5294153" y="3517227"/>
              <a:ext cx="257551" cy="407478"/>
            </a:xfrm>
            <a:prstGeom prst="line">
              <a:avLst/>
            </a:prstGeom>
            <a:ln w="19050">
              <a:solidFill>
                <a:srgbClr val="002060"/>
              </a:solidFill>
            </a:ln>
          </p:spPr>
          <p:style>
            <a:lnRef idx="1">
              <a:schemeClr val="dk1"/>
            </a:lnRef>
            <a:fillRef idx="0">
              <a:schemeClr val="dk1"/>
            </a:fillRef>
            <a:effectRef idx="0">
              <a:schemeClr val="dk1"/>
            </a:effectRef>
            <a:fontRef idx="minor">
              <a:schemeClr val="tx1"/>
            </a:fontRef>
          </p:style>
        </p:cxnSp>
        <p:cxnSp>
          <p:nvCxnSpPr>
            <p:cNvPr id="49" name="直線矢印コネクタ 48">
              <a:extLst>
                <a:ext uri="{FF2B5EF4-FFF2-40B4-BE49-F238E27FC236}">
                  <a16:creationId xmlns:a16="http://schemas.microsoft.com/office/drawing/2014/main" id="{C82AEC2D-0D83-8200-50C7-45FFBA823944}"/>
                </a:ext>
              </a:extLst>
            </p:cNvPr>
            <p:cNvCxnSpPr>
              <a:cxnSpLocks/>
            </p:cNvCxnSpPr>
            <p:nvPr/>
          </p:nvCxnSpPr>
          <p:spPr>
            <a:xfrm>
              <a:off x="3956951" y="3633659"/>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F8E2998E-6678-B57B-730F-BE654DC96340}"/>
                </a:ext>
              </a:extLst>
            </p:cNvPr>
            <p:cNvCxnSpPr>
              <a:cxnSpLocks/>
            </p:cNvCxnSpPr>
            <p:nvPr/>
          </p:nvCxnSpPr>
          <p:spPr>
            <a:xfrm>
              <a:off x="4372341" y="3569469"/>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1A2F665F-C408-14F0-6002-721679A229C5}"/>
                </a:ext>
              </a:extLst>
            </p:cNvPr>
            <p:cNvCxnSpPr>
              <a:cxnSpLocks/>
            </p:cNvCxnSpPr>
            <p:nvPr/>
          </p:nvCxnSpPr>
          <p:spPr>
            <a:xfrm>
              <a:off x="4771199" y="3564237"/>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5D8BB591-0BB4-1EA8-91B2-2E04D696995C}"/>
                </a:ext>
              </a:extLst>
            </p:cNvPr>
            <p:cNvCxnSpPr>
              <a:cxnSpLocks/>
            </p:cNvCxnSpPr>
            <p:nvPr/>
          </p:nvCxnSpPr>
          <p:spPr>
            <a:xfrm>
              <a:off x="5196802" y="3633658"/>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9CDE763D-5749-CE8C-8CAE-9CD7EF05471D}"/>
                </a:ext>
              </a:extLst>
            </p:cNvPr>
            <p:cNvCxnSpPr>
              <a:cxnSpLocks/>
            </p:cNvCxnSpPr>
            <p:nvPr/>
          </p:nvCxnSpPr>
          <p:spPr>
            <a:xfrm flipH="1">
              <a:off x="4572000" y="3925928"/>
              <a:ext cx="717816" cy="1685239"/>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AC52B927-F24D-2F61-5CF5-8657DED9D5C9}"/>
                </a:ext>
              </a:extLst>
            </p:cNvPr>
            <p:cNvCxnSpPr>
              <a:cxnSpLocks/>
            </p:cNvCxnSpPr>
            <p:nvPr/>
          </p:nvCxnSpPr>
          <p:spPr>
            <a:xfrm flipH="1">
              <a:off x="4584152" y="3855282"/>
              <a:ext cx="294611" cy="175588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00E64968-DC70-B3C4-2062-8298BFF3FCB2}"/>
                </a:ext>
              </a:extLst>
            </p:cNvPr>
            <p:cNvCxnSpPr>
              <a:cxnSpLocks/>
            </p:cNvCxnSpPr>
            <p:nvPr/>
          </p:nvCxnSpPr>
          <p:spPr>
            <a:xfrm>
              <a:off x="4480382" y="3855282"/>
              <a:ext cx="103770" cy="175588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1244FF5F-5729-1743-1218-10C6E50E856C}"/>
                </a:ext>
              </a:extLst>
            </p:cNvPr>
            <p:cNvCxnSpPr>
              <a:cxnSpLocks/>
            </p:cNvCxnSpPr>
            <p:nvPr/>
          </p:nvCxnSpPr>
          <p:spPr>
            <a:xfrm>
              <a:off x="4068852" y="3924703"/>
              <a:ext cx="527452" cy="1686464"/>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4EF507FE-DE19-8C12-E40E-CB36994B44CF}"/>
                </a:ext>
              </a:extLst>
            </p:cNvPr>
            <p:cNvSpPr txBox="1"/>
            <p:nvPr/>
          </p:nvSpPr>
          <p:spPr>
            <a:xfrm>
              <a:off x="5585736" y="5091855"/>
              <a:ext cx="2331758" cy="364787"/>
            </a:xfrm>
            <a:prstGeom prst="rect">
              <a:avLst/>
            </a:prstGeom>
            <a:noFill/>
          </p:spPr>
          <p:txBody>
            <a:bodyPr wrap="square" rtlCol="0">
              <a:spAutoFit/>
            </a:bodyPr>
            <a:lstStyle/>
            <a:p>
              <a:r>
                <a:rPr kumimoji="1" lang="en-US" altLang="ja-JP" sz="1400" b="1" u="sng" dirty="0">
                  <a:solidFill>
                    <a:schemeClr val="accent2">
                      <a:lumMod val="50000"/>
                    </a:schemeClr>
                  </a:solidFill>
                  <a:latin typeface="Meiryo" panose="020B0604030504040204" pitchFamily="34" charset="-128"/>
                  <a:ea typeface="Meiryo" panose="020B0604030504040204" pitchFamily="34" charset="-128"/>
                </a:rPr>
                <a:t>pnCCD image sensor</a:t>
              </a:r>
              <a:br>
                <a:rPr kumimoji="1" lang="en-US" altLang="ja-JP" sz="1200" dirty="0">
                  <a:latin typeface="Meiryo" panose="020B0604030504040204" pitchFamily="34" charset="-128"/>
                  <a:ea typeface="Meiryo" panose="020B0604030504040204" pitchFamily="34" charset="-128"/>
                </a:rPr>
              </a:br>
              <a:endParaRPr kumimoji="1" lang="en-US" altLang="ja-JP" sz="1200" dirty="0">
                <a:latin typeface="Meiryo" panose="020B0604030504040204" pitchFamily="34" charset="-128"/>
                <a:ea typeface="Meiryo" panose="020B0604030504040204" pitchFamily="34" charset="-128"/>
              </a:endParaRPr>
            </a:p>
          </p:txBody>
        </p:sp>
        <p:pic>
          <p:nvPicPr>
            <p:cNvPr id="40" name="図 39">
              <a:extLst>
                <a:ext uri="{FF2B5EF4-FFF2-40B4-BE49-F238E27FC236}">
                  <a16:creationId xmlns:a16="http://schemas.microsoft.com/office/drawing/2014/main" id="{7D5A0C2D-17D0-FA9B-1CFC-D888F868B8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03572" y="5970990"/>
              <a:ext cx="1194169" cy="1170250"/>
            </a:xfrm>
            <a:prstGeom prst="rect">
              <a:avLst/>
            </a:prstGeom>
          </p:spPr>
        </p:pic>
        <p:sp>
          <p:nvSpPr>
            <p:cNvPr id="61" name="テキスト ボックス 60">
              <a:extLst>
                <a:ext uri="{FF2B5EF4-FFF2-40B4-BE49-F238E27FC236}">
                  <a16:creationId xmlns:a16="http://schemas.microsoft.com/office/drawing/2014/main" id="{F0DFB57C-FF09-EDD8-561C-981862AC78AA}"/>
                </a:ext>
              </a:extLst>
            </p:cNvPr>
            <p:cNvSpPr txBox="1"/>
            <p:nvPr/>
          </p:nvSpPr>
          <p:spPr>
            <a:xfrm>
              <a:off x="5196018" y="6001386"/>
              <a:ext cx="1194169" cy="193793"/>
            </a:xfrm>
            <a:prstGeom prst="rect">
              <a:avLst/>
            </a:prstGeom>
            <a:solidFill>
              <a:srgbClr val="002060">
                <a:alpha val="51373"/>
              </a:srgbClr>
            </a:solidFill>
          </p:spPr>
          <p:txBody>
            <a:bodyPr wrap="square" rtlCol="0" anchor="ctr">
              <a:spAutoFit/>
            </a:bodyPr>
            <a:lstStyle/>
            <a:p>
              <a:r>
                <a:rPr kumimoji="1" lang="en-US" altLang="ja-JP" sz="1100" dirty="0">
                  <a:solidFill>
                    <a:schemeClr val="bg1"/>
                  </a:solidFill>
                  <a:latin typeface="Meiryo" panose="020B0604030504040204" pitchFamily="34" charset="-128"/>
                  <a:ea typeface="Meiryo" panose="020B0604030504040204" pitchFamily="34" charset="-128"/>
                </a:rPr>
                <a:t>Focused X-ray image </a:t>
              </a:r>
              <a:endParaRPr kumimoji="1" lang="ja-JP" altLang="en-US" sz="1100">
                <a:solidFill>
                  <a:schemeClr val="bg1"/>
                </a:solidFill>
                <a:latin typeface="Meiryo" panose="020B0604030504040204" pitchFamily="34" charset="-128"/>
                <a:ea typeface="Meiryo" panose="020B0604030504040204" pitchFamily="34" charset="-128"/>
              </a:endParaRPr>
            </a:p>
          </p:txBody>
        </p:sp>
      </p:grpSp>
      <p:cxnSp>
        <p:nvCxnSpPr>
          <p:cNvPr id="63" name="直線矢印コネクタ 62">
            <a:extLst>
              <a:ext uri="{FF2B5EF4-FFF2-40B4-BE49-F238E27FC236}">
                <a16:creationId xmlns:a16="http://schemas.microsoft.com/office/drawing/2014/main" id="{BE6C3EC8-25D1-3BC3-BB0E-6DDD3176D3B9}"/>
              </a:ext>
            </a:extLst>
          </p:cNvPr>
          <p:cNvCxnSpPr>
            <a:cxnSpLocks/>
          </p:cNvCxnSpPr>
          <p:nvPr/>
        </p:nvCxnSpPr>
        <p:spPr>
          <a:xfrm>
            <a:off x="6563456" y="3944006"/>
            <a:ext cx="1455125" cy="120440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5" name="正方形/長方形 64">
            <a:extLst>
              <a:ext uri="{FF2B5EF4-FFF2-40B4-BE49-F238E27FC236}">
                <a16:creationId xmlns:a16="http://schemas.microsoft.com/office/drawing/2014/main" id="{48E9298C-1B85-5770-75EB-CED4AA9536EB}"/>
              </a:ext>
            </a:extLst>
          </p:cNvPr>
          <p:cNvSpPr/>
          <p:nvPr/>
        </p:nvSpPr>
        <p:spPr>
          <a:xfrm>
            <a:off x="5779368" y="902151"/>
            <a:ext cx="1870192" cy="275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accent2">
                    <a:lumMod val="50000"/>
                  </a:schemeClr>
                </a:solidFill>
                <a:latin typeface="Meiryo" panose="020B0604030504040204" pitchFamily="34" charset="-128"/>
                <a:ea typeface="Meiryo" panose="020B0604030504040204" pitchFamily="34" charset="-128"/>
              </a:rPr>
              <a:t>X-ray from transient source</a:t>
            </a:r>
            <a:endParaRPr kumimoji="1" lang="ja-JP" altLang="en-US" sz="1100" b="1">
              <a:solidFill>
                <a:schemeClr val="accent2">
                  <a:lumMod val="50000"/>
                </a:schemeClr>
              </a:solidFill>
              <a:latin typeface="Meiryo" panose="020B0604030504040204" pitchFamily="34" charset="-128"/>
              <a:ea typeface="Meiryo" panose="020B0604030504040204" pitchFamily="34" charset="-128"/>
            </a:endParaRPr>
          </a:p>
        </p:txBody>
      </p:sp>
      <p:pic>
        <p:nvPicPr>
          <p:cNvPr id="1026" name="Picture 2">
            <a:extLst>
              <a:ext uri="{FF2B5EF4-FFF2-40B4-BE49-F238E27FC236}">
                <a16:creationId xmlns:a16="http://schemas.microsoft.com/office/drawing/2014/main" id="{531087C3-2266-A907-F6B8-25462CD9C6C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4867" t="8675"/>
          <a:stretch/>
        </p:blipFill>
        <p:spPr bwMode="auto">
          <a:xfrm>
            <a:off x="1804701" y="1030055"/>
            <a:ext cx="2679065" cy="278202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06BF0BB9-3D32-D14E-A079-BD817E159B70}"/>
              </a:ext>
            </a:extLst>
          </p:cNvPr>
          <p:cNvSpPr txBox="1"/>
          <p:nvPr/>
        </p:nvSpPr>
        <p:spPr>
          <a:xfrm>
            <a:off x="269938" y="3920599"/>
            <a:ext cx="1804259" cy="369332"/>
          </a:xfrm>
          <a:prstGeom prst="rect">
            <a:avLst/>
          </a:prstGeom>
          <a:solidFill>
            <a:schemeClr val="accent1">
              <a:lumMod val="20000"/>
              <a:lumOff val="80000"/>
            </a:schemeClr>
          </a:solidFill>
        </p:spPr>
        <p:txBody>
          <a:bodyPr wrap="square" rtlCol="0">
            <a:spAutoFit/>
          </a:bodyPr>
          <a:lstStyle/>
          <a:p>
            <a:r>
              <a:rPr kumimoji="1" lang="en-US" altLang="ja-JP" b="1" dirty="0">
                <a:solidFill>
                  <a:schemeClr val="accent1">
                    <a:lumMod val="50000"/>
                  </a:schemeClr>
                </a:solidFill>
                <a:latin typeface="Meiryo UI" panose="020B0604030504040204" pitchFamily="34" charset="-128"/>
                <a:ea typeface="Meiryo UI" panose="020B0604030504040204" pitchFamily="34" charset="-128"/>
              </a:rPr>
              <a:t>Performance</a:t>
            </a:r>
            <a:endParaRPr kumimoji="1" lang="ja-JP" altLang="en-US" b="1">
              <a:solidFill>
                <a:schemeClr val="accent1">
                  <a:lumMod val="50000"/>
                </a:schemeClr>
              </a:solidFill>
              <a:latin typeface="Meiryo UI" panose="020B0604030504040204" pitchFamily="34" charset="-128"/>
              <a:ea typeface="Meiryo UI" panose="020B0604030504040204" pitchFamily="34" charset="-128"/>
            </a:endParaRPr>
          </a:p>
        </p:txBody>
      </p:sp>
      <p:sp>
        <p:nvSpPr>
          <p:cNvPr id="81" name="テキスト ボックス 80">
            <a:extLst>
              <a:ext uri="{FF2B5EF4-FFF2-40B4-BE49-F238E27FC236}">
                <a16:creationId xmlns:a16="http://schemas.microsoft.com/office/drawing/2014/main" id="{E73F6414-D0BC-3F0D-6375-CEC1B711F5B7}"/>
              </a:ext>
            </a:extLst>
          </p:cNvPr>
          <p:cNvSpPr txBox="1"/>
          <p:nvPr/>
        </p:nvSpPr>
        <p:spPr>
          <a:xfrm>
            <a:off x="2825487" y="2376209"/>
            <a:ext cx="1139687" cy="369332"/>
          </a:xfrm>
          <a:prstGeom prst="rect">
            <a:avLst/>
          </a:prstGeom>
          <a:solidFill>
            <a:srgbClr val="FFFFFF">
              <a:alpha val="70980"/>
            </a:srgbClr>
          </a:solidFill>
        </p:spPr>
        <p:txBody>
          <a:bodyPr wrap="square" rtlCol="0">
            <a:spAutoFit/>
          </a:bodyPr>
          <a:lstStyle/>
          <a:p>
            <a:r>
              <a:rPr kumimoji="1" lang="en-US" altLang="ja-JP" dirty="0"/>
              <a:t>1 module</a:t>
            </a:r>
            <a:endParaRPr kumimoji="1" lang="ja-JP" altLang="en-US"/>
          </a:p>
        </p:txBody>
      </p:sp>
      <p:sp>
        <p:nvSpPr>
          <p:cNvPr id="85" name="正方形/長方形 84">
            <a:extLst>
              <a:ext uri="{FF2B5EF4-FFF2-40B4-BE49-F238E27FC236}">
                <a16:creationId xmlns:a16="http://schemas.microsoft.com/office/drawing/2014/main" id="{FC447AA9-EC5A-BCBD-000B-AE6AFCADB51D}"/>
              </a:ext>
            </a:extLst>
          </p:cNvPr>
          <p:cNvSpPr/>
          <p:nvPr/>
        </p:nvSpPr>
        <p:spPr>
          <a:xfrm rot="3393163">
            <a:off x="9573639" y="2286133"/>
            <a:ext cx="137462" cy="1213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A8F1ED36-4EBB-B972-E3EF-C145F2FD7E25}"/>
              </a:ext>
            </a:extLst>
          </p:cNvPr>
          <p:cNvSpPr/>
          <p:nvPr/>
        </p:nvSpPr>
        <p:spPr>
          <a:xfrm rot="7332621">
            <a:off x="8519928" y="2292393"/>
            <a:ext cx="181347" cy="12173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d</a:t>
            </a:r>
            <a:endParaRPr kumimoji="1" lang="ja-JP" altLang="en-US"/>
          </a:p>
        </p:txBody>
      </p:sp>
      <p:sp>
        <p:nvSpPr>
          <p:cNvPr id="87" name="正方形/長方形 86">
            <a:extLst>
              <a:ext uri="{FF2B5EF4-FFF2-40B4-BE49-F238E27FC236}">
                <a16:creationId xmlns:a16="http://schemas.microsoft.com/office/drawing/2014/main" id="{504BCC27-A120-5F9A-7538-59033175F76D}"/>
              </a:ext>
            </a:extLst>
          </p:cNvPr>
          <p:cNvSpPr/>
          <p:nvPr/>
        </p:nvSpPr>
        <p:spPr>
          <a:xfrm rot="3393163">
            <a:off x="9745225" y="2313240"/>
            <a:ext cx="137462" cy="1213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7E21E0AB-F851-6181-38B1-7BD5655B224A}"/>
              </a:ext>
            </a:extLst>
          </p:cNvPr>
          <p:cNvSpPr/>
          <p:nvPr/>
        </p:nvSpPr>
        <p:spPr>
          <a:xfrm rot="17996035">
            <a:off x="8361972" y="2321774"/>
            <a:ext cx="137462" cy="1213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右矢印 95">
            <a:extLst>
              <a:ext uri="{FF2B5EF4-FFF2-40B4-BE49-F238E27FC236}">
                <a16:creationId xmlns:a16="http://schemas.microsoft.com/office/drawing/2014/main" id="{2984A0E1-ABC8-61B2-1D12-B7FC35B46EE3}"/>
              </a:ext>
            </a:extLst>
          </p:cNvPr>
          <p:cNvSpPr/>
          <p:nvPr/>
        </p:nvSpPr>
        <p:spPr>
          <a:xfrm rot="463411">
            <a:off x="3817181" y="2779144"/>
            <a:ext cx="1682025" cy="6216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CCC26ADD-D814-2A1D-4DBF-91E4486579CD}"/>
              </a:ext>
            </a:extLst>
          </p:cNvPr>
          <p:cNvSpPr/>
          <p:nvPr/>
        </p:nvSpPr>
        <p:spPr>
          <a:xfrm>
            <a:off x="5267552" y="1314840"/>
            <a:ext cx="2616483" cy="554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802ACA7-1063-AFAC-9506-5E6F3847ABC2}"/>
              </a:ext>
            </a:extLst>
          </p:cNvPr>
          <p:cNvSpPr>
            <a:spLocks noGrp="1"/>
          </p:cNvSpPr>
          <p:nvPr>
            <p:ph type="title"/>
          </p:nvPr>
        </p:nvSpPr>
        <p:spPr>
          <a:xfrm>
            <a:off x="0" y="49428"/>
            <a:ext cx="11277600"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a:t>
            </a:r>
            <a:r>
              <a:rPr sz="3600" b="1" dirty="0">
                <a:solidFill>
                  <a:srgbClr val="0B2A3B"/>
                </a:solidFill>
                <a:latin typeface="Bell MT" panose="02020503060305020303" pitchFamily="18" charset="0"/>
              </a:rPr>
              <a:t>EAGLE finds faint and soft transients</a:t>
            </a:r>
          </a:p>
        </p:txBody>
      </p:sp>
      <p:sp>
        <p:nvSpPr>
          <p:cNvPr id="6" name="正方形/長方形 5">
            <a:extLst>
              <a:ext uri="{FF2B5EF4-FFF2-40B4-BE49-F238E27FC236}">
                <a16:creationId xmlns:a16="http://schemas.microsoft.com/office/drawing/2014/main" id="{B649CCB1-CD4F-DDFF-B697-B354D72B862F}"/>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9" name="フッター プレースホルダー 8">
            <a:extLst>
              <a:ext uri="{FF2B5EF4-FFF2-40B4-BE49-F238E27FC236}">
                <a16:creationId xmlns:a16="http://schemas.microsoft.com/office/drawing/2014/main" id="{3F0E453D-5157-41CA-C5E7-DE33306BAD07}"/>
              </a:ext>
            </a:extLst>
          </p:cNvPr>
          <p:cNvSpPr>
            <a:spLocks noGrp="1"/>
          </p:cNvSpPr>
          <p:nvPr>
            <p:ph type="ftr" idx="11"/>
          </p:nvPr>
        </p:nvSpPr>
        <p:spPr/>
        <p:txBody>
          <a:bodyPr/>
          <a:lstStyle/>
          <a:p>
            <a:r>
              <a:rPr lang="id-ID"/>
              <a:t>2028/08/30 TeVPA 2026 @Tendo, Yamagata</a:t>
            </a:r>
            <a:endParaRPr lang="id-ID" dirty="0"/>
          </a:p>
        </p:txBody>
      </p:sp>
      <p:sp>
        <p:nvSpPr>
          <p:cNvPr id="10" name="スライド番号プレースホルダー 9">
            <a:extLst>
              <a:ext uri="{FF2B5EF4-FFF2-40B4-BE49-F238E27FC236}">
                <a16:creationId xmlns:a16="http://schemas.microsoft.com/office/drawing/2014/main" id="{7F7A2FA5-C0F9-900F-ED9C-5BD133A851B7}"/>
              </a:ext>
            </a:extLst>
          </p:cNvPr>
          <p:cNvSpPr>
            <a:spLocks noGrp="1"/>
          </p:cNvSpPr>
          <p:nvPr>
            <p:ph type="sldNum" idx="12"/>
          </p:nvPr>
        </p:nvSpPr>
        <p:spPr/>
        <p:txBody>
          <a:bodyPr/>
          <a:lstStyle/>
          <a:p>
            <a:fld id="{FC2FC132-48E3-EF4C-881B-428E46D600FB}" type="slidenum">
              <a:rPr lang="en-US" altLang="ja-FR" smtClean="0"/>
              <a:t>5</a:t>
            </a:fld>
            <a:endParaRPr lang="ja-FR" altLang="en-US" dirty="0"/>
          </a:p>
        </p:txBody>
      </p:sp>
    </p:spTree>
    <p:extLst>
      <p:ext uri="{BB962C8B-B14F-4D97-AF65-F5344CB8AC3E}">
        <p14:creationId xmlns:p14="http://schemas.microsoft.com/office/powerpoint/2010/main" val="2322303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C7CC-74EE-CAB9-191D-F0B9BBC6A9F1}"/>
            </a:ext>
          </a:extLst>
        </p:cNvPr>
        <p:cNvGrpSpPr/>
        <p:nvPr/>
      </p:nvGrpSpPr>
      <p:grpSpPr>
        <a:xfrm>
          <a:off x="0" y="0"/>
          <a:ext cx="0" cy="0"/>
          <a:chOff x="0" y="0"/>
          <a:chExt cx="0" cy="0"/>
        </a:xfrm>
      </p:grpSpPr>
      <p:pic>
        <p:nvPicPr>
          <p:cNvPr id="57" name="図 56">
            <a:extLst>
              <a:ext uri="{FF2B5EF4-FFF2-40B4-BE49-F238E27FC236}">
                <a16:creationId xmlns:a16="http://schemas.microsoft.com/office/drawing/2014/main" id="{4A56777A-1B07-5C35-BA6C-26052F8750F7}"/>
              </a:ext>
            </a:extLst>
          </p:cNvPr>
          <p:cNvPicPr>
            <a:picLocks noChangeAspect="1"/>
          </p:cNvPicPr>
          <p:nvPr/>
        </p:nvPicPr>
        <p:blipFill rotWithShape="1">
          <a:blip r:embed="rId3"/>
          <a:srcRect l="7476" t="6951" r="6688" b="7314"/>
          <a:stretch/>
        </p:blipFill>
        <p:spPr>
          <a:xfrm>
            <a:off x="8610600" y="3510994"/>
            <a:ext cx="1587142" cy="1188945"/>
          </a:xfrm>
          <a:prstGeom prst="rect">
            <a:avLst/>
          </a:prstGeom>
        </p:spPr>
      </p:pic>
      <p:sp>
        <p:nvSpPr>
          <p:cNvPr id="3" name="コンテンツ プレースホルダー 2">
            <a:extLst>
              <a:ext uri="{FF2B5EF4-FFF2-40B4-BE49-F238E27FC236}">
                <a16:creationId xmlns:a16="http://schemas.microsoft.com/office/drawing/2014/main" id="{C3EEEB29-054B-498E-668D-1183AC9E8811}"/>
              </a:ext>
            </a:extLst>
          </p:cNvPr>
          <p:cNvSpPr>
            <a:spLocks noGrp="1"/>
          </p:cNvSpPr>
          <p:nvPr>
            <p:ph idx="1"/>
          </p:nvPr>
        </p:nvSpPr>
        <p:spPr>
          <a:xfrm>
            <a:off x="1592531" y="282534"/>
            <a:ext cx="3605601" cy="421270"/>
          </a:xfrm>
        </p:spPr>
        <p:txBody>
          <a:bodyPr>
            <a:normAutofit/>
          </a:bodyPr>
          <a:lstStyle/>
          <a:p>
            <a:pPr marL="0" indent="0">
              <a:buNone/>
            </a:pPr>
            <a:endParaRPr kumimoji="1" lang="en-US" altLang="ja-JP" sz="2000" dirty="0"/>
          </a:p>
          <a:p>
            <a:pPr marL="0" indent="0">
              <a:buNone/>
            </a:pPr>
            <a:endParaRPr lang="en-US" altLang="ja-JP" i="1" dirty="0"/>
          </a:p>
        </p:txBody>
      </p:sp>
      <p:grpSp>
        <p:nvGrpSpPr>
          <p:cNvPr id="36" name="グループ化 35">
            <a:extLst>
              <a:ext uri="{FF2B5EF4-FFF2-40B4-BE49-F238E27FC236}">
                <a16:creationId xmlns:a16="http://schemas.microsoft.com/office/drawing/2014/main" id="{ED8EEDD3-7D1C-B1A8-750F-05A10C3294A4}"/>
              </a:ext>
            </a:extLst>
          </p:cNvPr>
          <p:cNvGrpSpPr/>
          <p:nvPr/>
        </p:nvGrpSpPr>
        <p:grpSpPr>
          <a:xfrm>
            <a:off x="5430051" y="805993"/>
            <a:ext cx="5829382" cy="5203532"/>
            <a:chOff x="3862023" y="3286623"/>
            <a:chExt cx="4219292" cy="3854617"/>
          </a:xfrm>
        </p:grpSpPr>
        <p:pic>
          <p:nvPicPr>
            <p:cNvPr id="42" name="図 41">
              <a:extLst>
                <a:ext uri="{FF2B5EF4-FFF2-40B4-BE49-F238E27FC236}">
                  <a16:creationId xmlns:a16="http://schemas.microsoft.com/office/drawing/2014/main" id="{0B0BB0E6-0F62-33CB-11C8-93EEA34DB9E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610313" y="3680721"/>
              <a:ext cx="1914029" cy="1159640"/>
            </a:xfrm>
            <a:prstGeom prst="rect">
              <a:avLst/>
            </a:prstGeom>
          </p:spPr>
        </p:pic>
        <p:sp>
          <p:nvSpPr>
            <p:cNvPr id="43" name="テキスト ボックス 42">
              <a:extLst>
                <a:ext uri="{FF2B5EF4-FFF2-40B4-BE49-F238E27FC236}">
                  <a16:creationId xmlns:a16="http://schemas.microsoft.com/office/drawing/2014/main" id="{C660B0F2-E3D6-BE38-2AAF-F68B98FB7048}"/>
                </a:ext>
              </a:extLst>
            </p:cNvPr>
            <p:cNvSpPr txBox="1"/>
            <p:nvPr/>
          </p:nvSpPr>
          <p:spPr>
            <a:xfrm>
              <a:off x="5551704" y="3323435"/>
              <a:ext cx="2529611" cy="387585"/>
            </a:xfrm>
            <a:prstGeom prst="rect">
              <a:avLst/>
            </a:prstGeom>
            <a:solidFill>
              <a:schemeClr val="bg1"/>
            </a:solidFill>
          </p:spPr>
          <p:txBody>
            <a:bodyPr wrap="square" rtlCol="0">
              <a:spAutoFit/>
            </a:bodyPr>
            <a:lstStyle/>
            <a:p>
              <a:r>
                <a:rPr kumimoji="1" lang="en-US" altLang="ja-JP" sz="1600" b="1" u="sng" dirty="0">
                  <a:solidFill>
                    <a:schemeClr val="accent2">
                      <a:lumMod val="50000"/>
                    </a:schemeClr>
                  </a:solidFill>
                  <a:latin typeface="Meiryo" panose="020B0604030504040204" pitchFamily="34" charset="-128"/>
                  <a:ea typeface="Meiryo" panose="020B0604030504040204" pitchFamily="34" charset="-128"/>
                </a:rPr>
                <a:t>Lobster Eye Optics (LEO)</a:t>
              </a:r>
              <a:br>
                <a:rPr kumimoji="1" lang="en-US" altLang="ja-JP" sz="1400" b="1" dirty="0">
                  <a:solidFill>
                    <a:schemeClr val="accent2">
                      <a:lumMod val="50000"/>
                    </a:schemeClr>
                  </a:solidFill>
                  <a:latin typeface="Meiryo" panose="020B0604030504040204" pitchFamily="34" charset="-128"/>
                  <a:ea typeface="Meiryo" panose="020B0604030504040204" pitchFamily="34" charset="-128"/>
                </a:rPr>
              </a:br>
              <a:r>
                <a:rPr kumimoji="1" lang="en-US" altLang="ja-JP" sz="1200" dirty="0">
                  <a:latin typeface="Meiryo" panose="020B0604030504040204" pitchFamily="34" charset="-128"/>
                  <a:ea typeface="Meiryo" panose="020B0604030504040204" pitchFamily="34" charset="-128"/>
                </a:rPr>
                <a:t>Focusing X-ray from transients</a:t>
              </a:r>
              <a:endParaRPr kumimoji="1" lang="en-US" altLang="ja-JP" dirty="0">
                <a:solidFill>
                  <a:schemeClr val="accent1">
                    <a:lumMod val="50000"/>
                  </a:schemeClr>
                </a:solidFill>
                <a:latin typeface="Meiryo" panose="020B0604030504040204" pitchFamily="34" charset="-128"/>
                <a:ea typeface="Meiryo" panose="020B0604030504040204" pitchFamily="34" charset="-128"/>
              </a:endParaRPr>
            </a:p>
          </p:txBody>
        </p:sp>
        <p:pic>
          <p:nvPicPr>
            <p:cNvPr id="44" name="図 43">
              <a:extLst>
                <a:ext uri="{FF2B5EF4-FFF2-40B4-BE49-F238E27FC236}">
                  <a16:creationId xmlns:a16="http://schemas.microsoft.com/office/drawing/2014/main" id="{E0A16F8E-CDF7-A37F-0CED-0BED00EE8D6C}"/>
                </a:ext>
              </a:extLst>
            </p:cNvPr>
            <p:cNvPicPr>
              <a:picLocks noChangeAspect="1"/>
            </p:cNvPicPr>
            <p:nvPr/>
          </p:nvPicPr>
          <p:blipFill rotWithShape="1">
            <a:blip r:embed="rId5"/>
            <a:srcRect l="15777"/>
            <a:stretch/>
          </p:blipFill>
          <p:spPr>
            <a:xfrm>
              <a:off x="3862023" y="3286623"/>
              <a:ext cx="1594752" cy="2634760"/>
            </a:xfrm>
            <a:prstGeom prst="rect">
              <a:avLst/>
            </a:prstGeom>
          </p:spPr>
        </p:pic>
        <p:cxnSp>
          <p:nvCxnSpPr>
            <p:cNvPr id="47" name="直線コネクタ 46">
              <a:extLst>
                <a:ext uri="{FF2B5EF4-FFF2-40B4-BE49-F238E27FC236}">
                  <a16:creationId xmlns:a16="http://schemas.microsoft.com/office/drawing/2014/main" id="{053929D4-97D9-8DB6-ED75-C08B4C41F2D3}"/>
                </a:ext>
              </a:extLst>
            </p:cNvPr>
            <p:cNvCxnSpPr>
              <a:cxnSpLocks/>
              <a:stCxn id="41" idx="1"/>
            </p:cNvCxnSpPr>
            <p:nvPr/>
          </p:nvCxnSpPr>
          <p:spPr>
            <a:xfrm flipH="1">
              <a:off x="4890915" y="5274249"/>
              <a:ext cx="694821" cy="3100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直線コネクタ 47">
              <a:extLst>
                <a:ext uri="{FF2B5EF4-FFF2-40B4-BE49-F238E27FC236}">
                  <a16:creationId xmlns:a16="http://schemas.microsoft.com/office/drawing/2014/main" id="{BECF6486-E99E-1D12-5665-5872BC09486D}"/>
                </a:ext>
              </a:extLst>
            </p:cNvPr>
            <p:cNvCxnSpPr>
              <a:cxnSpLocks/>
              <a:stCxn id="43" idx="1"/>
            </p:cNvCxnSpPr>
            <p:nvPr/>
          </p:nvCxnSpPr>
          <p:spPr>
            <a:xfrm flipH="1">
              <a:off x="5294153" y="3517227"/>
              <a:ext cx="257551" cy="407478"/>
            </a:xfrm>
            <a:prstGeom prst="line">
              <a:avLst/>
            </a:prstGeom>
            <a:ln w="19050">
              <a:solidFill>
                <a:srgbClr val="002060"/>
              </a:solidFill>
            </a:ln>
          </p:spPr>
          <p:style>
            <a:lnRef idx="1">
              <a:schemeClr val="dk1"/>
            </a:lnRef>
            <a:fillRef idx="0">
              <a:schemeClr val="dk1"/>
            </a:fillRef>
            <a:effectRef idx="0">
              <a:schemeClr val="dk1"/>
            </a:effectRef>
            <a:fontRef idx="minor">
              <a:schemeClr val="tx1"/>
            </a:fontRef>
          </p:style>
        </p:cxnSp>
        <p:cxnSp>
          <p:nvCxnSpPr>
            <p:cNvPr id="49" name="直線矢印コネクタ 48">
              <a:extLst>
                <a:ext uri="{FF2B5EF4-FFF2-40B4-BE49-F238E27FC236}">
                  <a16:creationId xmlns:a16="http://schemas.microsoft.com/office/drawing/2014/main" id="{FF17B99F-AEDA-C5C5-2AFA-F80713B4BA34}"/>
                </a:ext>
              </a:extLst>
            </p:cNvPr>
            <p:cNvCxnSpPr>
              <a:cxnSpLocks/>
            </p:cNvCxnSpPr>
            <p:nvPr/>
          </p:nvCxnSpPr>
          <p:spPr>
            <a:xfrm>
              <a:off x="3956951" y="3633659"/>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9E5B6EF6-A86F-7D1A-B7A8-4DFCFFBD12B4}"/>
                </a:ext>
              </a:extLst>
            </p:cNvPr>
            <p:cNvCxnSpPr>
              <a:cxnSpLocks/>
            </p:cNvCxnSpPr>
            <p:nvPr/>
          </p:nvCxnSpPr>
          <p:spPr>
            <a:xfrm>
              <a:off x="4372341" y="3569469"/>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23000497-B429-10FB-6FF2-7646225B2AFF}"/>
                </a:ext>
              </a:extLst>
            </p:cNvPr>
            <p:cNvCxnSpPr>
              <a:cxnSpLocks/>
            </p:cNvCxnSpPr>
            <p:nvPr/>
          </p:nvCxnSpPr>
          <p:spPr>
            <a:xfrm>
              <a:off x="4771199" y="3564237"/>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B891AF74-7C58-79E1-AD5F-ADEF7336CEC9}"/>
                </a:ext>
              </a:extLst>
            </p:cNvPr>
            <p:cNvCxnSpPr>
              <a:cxnSpLocks/>
            </p:cNvCxnSpPr>
            <p:nvPr/>
          </p:nvCxnSpPr>
          <p:spPr>
            <a:xfrm>
              <a:off x="5196802" y="3633658"/>
              <a:ext cx="107564" cy="29104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D6F86D58-F42F-7C8A-920F-04DF9E16FDB4}"/>
                </a:ext>
              </a:extLst>
            </p:cNvPr>
            <p:cNvCxnSpPr>
              <a:cxnSpLocks/>
            </p:cNvCxnSpPr>
            <p:nvPr/>
          </p:nvCxnSpPr>
          <p:spPr>
            <a:xfrm flipH="1">
              <a:off x="4572000" y="3925928"/>
              <a:ext cx="717816" cy="1685239"/>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29A04B79-BD23-F476-E35B-257CB657A6AB}"/>
                </a:ext>
              </a:extLst>
            </p:cNvPr>
            <p:cNvCxnSpPr>
              <a:cxnSpLocks/>
            </p:cNvCxnSpPr>
            <p:nvPr/>
          </p:nvCxnSpPr>
          <p:spPr>
            <a:xfrm flipH="1">
              <a:off x="4584152" y="3855282"/>
              <a:ext cx="294611" cy="175588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F0FAAD31-FDBA-7028-A505-2F2C2E81B70B}"/>
                </a:ext>
              </a:extLst>
            </p:cNvPr>
            <p:cNvCxnSpPr>
              <a:cxnSpLocks/>
            </p:cNvCxnSpPr>
            <p:nvPr/>
          </p:nvCxnSpPr>
          <p:spPr>
            <a:xfrm>
              <a:off x="4480382" y="3855282"/>
              <a:ext cx="103770" cy="1755885"/>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DFD7A165-7051-5B0E-2FD2-168FE7FF18D1}"/>
                </a:ext>
              </a:extLst>
            </p:cNvPr>
            <p:cNvCxnSpPr>
              <a:cxnSpLocks/>
            </p:cNvCxnSpPr>
            <p:nvPr/>
          </p:nvCxnSpPr>
          <p:spPr>
            <a:xfrm>
              <a:off x="4068852" y="3924703"/>
              <a:ext cx="527452" cy="1686464"/>
            </a:xfrm>
            <a:prstGeom prst="straightConnector1">
              <a:avLst/>
            </a:prstGeom>
            <a:ln w="9525">
              <a:solidFill>
                <a:srgbClr val="ED876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B4AF2922-6652-E423-64D6-9E8441C78F99}"/>
                </a:ext>
              </a:extLst>
            </p:cNvPr>
            <p:cNvSpPr txBox="1"/>
            <p:nvPr/>
          </p:nvSpPr>
          <p:spPr>
            <a:xfrm>
              <a:off x="5585736" y="5091855"/>
              <a:ext cx="2331758" cy="364787"/>
            </a:xfrm>
            <a:prstGeom prst="rect">
              <a:avLst/>
            </a:prstGeom>
            <a:noFill/>
          </p:spPr>
          <p:txBody>
            <a:bodyPr wrap="square" rtlCol="0">
              <a:spAutoFit/>
            </a:bodyPr>
            <a:lstStyle/>
            <a:p>
              <a:r>
                <a:rPr kumimoji="1" lang="en-US" altLang="ja-JP" sz="1400" b="1" u="sng" dirty="0">
                  <a:solidFill>
                    <a:schemeClr val="accent2">
                      <a:lumMod val="50000"/>
                    </a:schemeClr>
                  </a:solidFill>
                  <a:latin typeface="Meiryo" panose="020B0604030504040204" pitchFamily="34" charset="-128"/>
                  <a:ea typeface="Meiryo" panose="020B0604030504040204" pitchFamily="34" charset="-128"/>
                </a:rPr>
                <a:t>pnCCD image sensor</a:t>
              </a:r>
              <a:br>
                <a:rPr kumimoji="1" lang="en-US" altLang="ja-JP" sz="1200" dirty="0">
                  <a:latin typeface="Meiryo" panose="020B0604030504040204" pitchFamily="34" charset="-128"/>
                  <a:ea typeface="Meiryo" panose="020B0604030504040204" pitchFamily="34" charset="-128"/>
                </a:rPr>
              </a:br>
              <a:endParaRPr kumimoji="1" lang="en-US" altLang="ja-JP" sz="1200" dirty="0">
                <a:latin typeface="Meiryo" panose="020B0604030504040204" pitchFamily="34" charset="-128"/>
                <a:ea typeface="Meiryo" panose="020B0604030504040204" pitchFamily="34" charset="-128"/>
              </a:endParaRPr>
            </a:p>
          </p:txBody>
        </p:sp>
        <p:pic>
          <p:nvPicPr>
            <p:cNvPr id="40" name="図 39">
              <a:extLst>
                <a:ext uri="{FF2B5EF4-FFF2-40B4-BE49-F238E27FC236}">
                  <a16:creationId xmlns:a16="http://schemas.microsoft.com/office/drawing/2014/main" id="{BB79478E-0956-FFCA-A60E-56FCA75EC04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03572" y="5970990"/>
              <a:ext cx="1194169" cy="1170250"/>
            </a:xfrm>
            <a:prstGeom prst="rect">
              <a:avLst/>
            </a:prstGeom>
          </p:spPr>
        </p:pic>
        <p:sp>
          <p:nvSpPr>
            <p:cNvPr id="61" name="テキスト ボックス 60">
              <a:extLst>
                <a:ext uri="{FF2B5EF4-FFF2-40B4-BE49-F238E27FC236}">
                  <a16:creationId xmlns:a16="http://schemas.microsoft.com/office/drawing/2014/main" id="{147A3859-4F90-40E2-695B-B9A7B4D15496}"/>
                </a:ext>
              </a:extLst>
            </p:cNvPr>
            <p:cNvSpPr txBox="1"/>
            <p:nvPr/>
          </p:nvSpPr>
          <p:spPr>
            <a:xfrm>
              <a:off x="5196018" y="6001386"/>
              <a:ext cx="1194169" cy="193793"/>
            </a:xfrm>
            <a:prstGeom prst="rect">
              <a:avLst/>
            </a:prstGeom>
            <a:solidFill>
              <a:srgbClr val="002060">
                <a:alpha val="51373"/>
              </a:srgbClr>
            </a:solidFill>
          </p:spPr>
          <p:txBody>
            <a:bodyPr wrap="square" rtlCol="0" anchor="ctr">
              <a:spAutoFit/>
            </a:bodyPr>
            <a:lstStyle/>
            <a:p>
              <a:r>
                <a:rPr kumimoji="1" lang="en-US" altLang="ja-JP" sz="1100" dirty="0">
                  <a:solidFill>
                    <a:schemeClr val="bg1"/>
                  </a:solidFill>
                  <a:latin typeface="Meiryo" panose="020B0604030504040204" pitchFamily="34" charset="-128"/>
                  <a:ea typeface="Meiryo" panose="020B0604030504040204" pitchFamily="34" charset="-128"/>
                </a:rPr>
                <a:t>Focused X-ray image </a:t>
              </a:r>
              <a:endParaRPr kumimoji="1" lang="ja-JP" altLang="en-US" sz="1100">
                <a:solidFill>
                  <a:schemeClr val="bg1"/>
                </a:solidFill>
                <a:latin typeface="Meiryo" panose="020B0604030504040204" pitchFamily="34" charset="-128"/>
                <a:ea typeface="Meiryo" panose="020B0604030504040204" pitchFamily="34" charset="-128"/>
              </a:endParaRPr>
            </a:p>
          </p:txBody>
        </p:sp>
      </p:grpSp>
      <p:cxnSp>
        <p:nvCxnSpPr>
          <p:cNvPr id="63" name="直線矢印コネクタ 62">
            <a:extLst>
              <a:ext uri="{FF2B5EF4-FFF2-40B4-BE49-F238E27FC236}">
                <a16:creationId xmlns:a16="http://schemas.microsoft.com/office/drawing/2014/main" id="{33C6BC07-B4D1-2694-294D-EED0C424239A}"/>
              </a:ext>
            </a:extLst>
          </p:cNvPr>
          <p:cNvCxnSpPr>
            <a:cxnSpLocks/>
          </p:cNvCxnSpPr>
          <p:nvPr/>
        </p:nvCxnSpPr>
        <p:spPr>
          <a:xfrm>
            <a:off x="6563456" y="3944006"/>
            <a:ext cx="1455125" cy="120440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5" name="正方形/長方形 64">
            <a:extLst>
              <a:ext uri="{FF2B5EF4-FFF2-40B4-BE49-F238E27FC236}">
                <a16:creationId xmlns:a16="http://schemas.microsoft.com/office/drawing/2014/main" id="{391D3D1D-84E8-24F2-76F8-6B2EF4CCEF61}"/>
              </a:ext>
            </a:extLst>
          </p:cNvPr>
          <p:cNvSpPr/>
          <p:nvPr/>
        </p:nvSpPr>
        <p:spPr>
          <a:xfrm>
            <a:off x="5779368" y="902151"/>
            <a:ext cx="1870192" cy="275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accent2">
                    <a:lumMod val="50000"/>
                  </a:schemeClr>
                </a:solidFill>
                <a:latin typeface="Meiryo" panose="020B0604030504040204" pitchFamily="34" charset="-128"/>
                <a:ea typeface="Meiryo" panose="020B0604030504040204" pitchFamily="34" charset="-128"/>
              </a:rPr>
              <a:t>X-ray from transient source</a:t>
            </a:r>
            <a:endParaRPr kumimoji="1" lang="ja-JP" altLang="en-US" sz="1100" b="1">
              <a:solidFill>
                <a:schemeClr val="accent2">
                  <a:lumMod val="50000"/>
                </a:schemeClr>
              </a:solidFill>
              <a:latin typeface="Meiryo" panose="020B0604030504040204" pitchFamily="34" charset="-128"/>
              <a:ea typeface="Meiryo" panose="020B0604030504040204" pitchFamily="34" charset="-128"/>
            </a:endParaRPr>
          </a:p>
        </p:txBody>
      </p:sp>
      <p:pic>
        <p:nvPicPr>
          <p:cNvPr id="1026" name="Picture 2">
            <a:extLst>
              <a:ext uri="{FF2B5EF4-FFF2-40B4-BE49-F238E27FC236}">
                <a16:creationId xmlns:a16="http://schemas.microsoft.com/office/drawing/2014/main" id="{A2B1EE4C-8BDE-176F-08F3-2FADA2B9DBF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4867" t="8675"/>
          <a:stretch/>
        </p:blipFill>
        <p:spPr bwMode="auto">
          <a:xfrm>
            <a:off x="1804701" y="1030055"/>
            <a:ext cx="2679065" cy="278202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D35D4146-A12B-C422-4572-58ABB1C5635C}"/>
              </a:ext>
            </a:extLst>
          </p:cNvPr>
          <p:cNvSpPr txBox="1"/>
          <p:nvPr/>
        </p:nvSpPr>
        <p:spPr>
          <a:xfrm>
            <a:off x="269938" y="3920599"/>
            <a:ext cx="1804259" cy="369332"/>
          </a:xfrm>
          <a:prstGeom prst="rect">
            <a:avLst/>
          </a:prstGeom>
          <a:solidFill>
            <a:schemeClr val="accent1">
              <a:lumMod val="20000"/>
              <a:lumOff val="80000"/>
            </a:schemeClr>
          </a:solidFill>
        </p:spPr>
        <p:txBody>
          <a:bodyPr wrap="square" rtlCol="0">
            <a:spAutoFit/>
          </a:bodyPr>
          <a:lstStyle/>
          <a:p>
            <a:r>
              <a:rPr kumimoji="1" lang="en-US" altLang="ja-JP" b="1" dirty="0">
                <a:solidFill>
                  <a:schemeClr val="accent1">
                    <a:lumMod val="50000"/>
                  </a:schemeClr>
                </a:solidFill>
                <a:latin typeface="Meiryo UI" panose="020B0604030504040204" pitchFamily="34" charset="-128"/>
                <a:ea typeface="Meiryo UI" panose="020B0604030504040204" pitchFamily="34" charset="-128"/>
              </a:rPr>
              <a:t>Performance</a:t>
            </a:r>
            <a:endParaRPr kumimoji="1" lang="ja-JP" altLang="en-US" b="1">
              <a:solidFill>
                <a:schemeClr val="accent1">
                  <a:lumMod val="50000"/>
                </a:schemeClr>
              </a:solidFill>
              <a:latin typeface="Meiryo UI" panose="020B0604030504040204" pitchFamily="34" charset="-128"/>
              <a:ea typeface="Meiryo UI" panose="020B0604030504040204" pitchFamily="34" charset="-128"/>
            </a:endParaRPr>
          </a:p>
        </p:txBody>
      </p:sp>
      <p:sp>
        <p:nvSpPr>
          <p:cNvPr id="81" name="テキスト ボックス 80">
            <a:extLst>
              <a:ext uri="{FF2B5EF4-FFF2-40B4-BE49-F238E27FC236}">
                <a16:creationId xmlns:a16="http://schemas.microsoft.com/office/drawing/2014/main" id="{73C08D7D-CFB1-5A9C-CAE0-2D7AF413985C}"/>
              </a:ext>
            </a:extLst>
          </p:cNvPr>
          <p:cNvSpPr txBox="1"/>
          <p:nvPr/>
        </p:nvSpPr>
        <p:spPr>
          <a:xfrm>
            <a:off x="2825487" y="2376209"/>
            <a:ext cx="1139687" cy="369332"/>
          </a:xfrm>
          <a:prstGeom prst="rect">
            <a:avLst/>
          </a:prstGeom>
          <a:solidFill>
            <a:srgbClr val="FFFFFF">
              <a:alpha val="70980"/>
            </a:srgbClr>
          </a:solidFill>
        </p:spPr>
        <p:txBody>
          <a:bodyPr wrap="square" rtlCol="0">
            <a:spAutoFit/>
          </a:bodyPr>
          <a:lstStyle/>
          <a:p>
            <a:r>
              <a:rPr kumimoji="1" lang="en-US" altLang="ja-JP" dirty="0"/>
              <a:t>1 module</a:t>
            </a:r>
            <a:endParaRPr kumimoji="1" lang="ja-JP" altLang="en-US"/>
          </a:p>
        </p:txBody>
      </p:sp>
      <p:sp>
        <p:nvSpPr>
          <p:cNvPr id="85" name="正方形/長方形 84">
            <a:extLst>
              <a:ext uri="{FF2B5EF4-FFF2-40B4-BE49-F238E27FC236}">
                <a16:creationId xmlns:a16="http://schemas.microsoft.com/office/drawing/2014/main" id="{EB82E9DC-CBDD-A895-AF43-31F8D2507573}"/>
              </a:ext>
            </a:extLst>
          </p:cNvPr>
          <p:cNvSpPr/>
          <p:nvPr/>
        </p:nvSpPr>
        <p:spPr>
          <a:xfrm rot="3393163">
            <a:off x="9573639" y="2286133"/>
            <a:ext cx="137462" cy="1213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E0DDA753-3F5F-9B75-D6F4-90A32115098B}"/>
              </a:ext>
            </a:extLst>
          </p:cNvPr>
          <p:cNvSpPr/>
          <p:nvPr/>
        </p:nvSpPr>
        <p:spPr>
          <a:xfrm rot="7332621">
            <a:off x="8519928" y="2292393"/>
            <a:ext cx="181347" cy="12173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d</a:t>
            </a:r>
            <a:endParaRPr kumimoji="1" lang="ja-JP" altLang="en-US"/>
          </a:p>
        </p:txBody>
      </p:sp>
      <p:sp>
        <p:nvSpPr>
          <p:cNvPr id="87" name="正方形/長方形 86">
            <a:extLst>
              <a:ext uri="{FF2B5EF4-FFF2-40B4-BE49-F238E27FC236}">
                <a16:creationId xmlns:a16="http://schemas.microsoft.com/office/drawing/2014/main" id="{49E68423-A481-9A67-1AB0-9A21212826BF}"/>
              </a:ext>
            </a:extLst>
          </p:cNvPr>
          <p:cNvSpPr/>
          <p:nvPr/>
        </p:nvSpPr>
        <p:spPr>
          <a:xfrm rot="3393163">
            <a:off x="9745225" y="2313240"/>
            <a:ext cx="137462" cy="1213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441F0995-D1B8-2C4A-F34D-C9732B15C20D}"/>
              </a:ext>
            </a:extLst>
          </p:cNvPr>
          <p:cNvSpPr/>
          <p:nvPr/>
        </p:nvSpPr>
        <p:spPr>
          <a:xfrm rot="17996035">
            <a:off x="8361972" y="2321774"/>
            <a:ext cx="137462" cy="1213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右矢印 95">
            <a:extLst>
              <a:ext uri="{FF2B5EF4-FFF2-40B4-BE49-F238E27FC236}">
                <a16:creationId xmlns:a16="http://schemas.microsoft.com/office/drawing/2014/main" id="{2B5716CE-9542-2D2B-F370-FCE64D7731CC}"/>
              </a:ext>
            </a:extLst>
          </p:cNvPr>
          <p:cNvSpPr/>
          <p:nvPr/>
        </p:nvSpPr>
        <p:spPr>
          <a:xfrm rot="463411">
            <a:off x="3817181" y="2779144"/>
            <a:ext cx="1682025" cy="6216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27FB6C26-BE32-CE34-0EB5-26CFCFF4E723}"/>
              </a:ext>
            </a:extLst>
          </p:cNvPr>
          <p:cNvSpPr/>
          <p:nvPr/>
        </p:nvSpPr>
        <p:spPr>
          <a:xfrm>
            <a:off x="5267552" y="1314840"/>
            <a:ext cx="2616483" cy="554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CDDC7102-8BEF-FE2E-0058-0705C18399DA}"/>
              </a:ext>
            </a:extLst>
          </p:cNvPr>
          <p:cNvSpPr>
            <a:spLocks noGrp="1"/>
          </p:cNvSpPr>
          <p:nvPr>
            <p:ph type="title"/>
          </p:nvPr>
        </p:nvSpPr>
        <p:spPr>
          <a:xfrm>
            <a:off x="0" y="49428"/>
            <a:ext cx="11277600"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a:t>
            </a:r>
            <a:r>
              <a:rPr sz="3600" b="1" dirty="0">
                <a:solidFill>
                  <a:srgbClr val="0B2A3B"/>
                </a:solidFill>
                <a:latin typeface="Bell MT" panose="02020503060305020303" pitchFamily="18" charset="0"/>
              </a:rPr>
              <a:t>EAGLE finds faint and soft transients</a:t>
            </a:r>
          </a:p>
        </p:txBody>
      </p:sp>
      <p:sp>
        <p:nvSpPr>
          <p:cNvPr id="6" name="正方形/長方形 5">
            <a:extLst>
              <a:ext uri="{FF2B5EF4-FFF2-40B4-BE49-F238E27FC236}">
                <a16:creationId xmlns:a16="http://schemas.microsoft.com/office/drawing/2014/main" id="{05396AEF-27D5-52CE-C747-D3E5C1FDCAC0}"/>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aphicFrame>
        <p:nvGraphicFramePr>
          <p:cNvPr id="9" name="表 77">
            <a:extLst>
              <a:ext uri="{FF2B5EF4-FFF2-40B4-BE49-F238E27FC236}">
                <a16:creationId xmlns:a16="http://schemas.microsoft.com/office/drawing/2014/main" id="{23C21146-7C4C-D420-E952-145C8183FF99}"/>
              </a:ext>
            </a:extLst>
          </p:cNvPr>
          <p:cNvGraphicFramePr>
            <a:graphicFrameLocks noGrp="1"/>
          </p:cNvGraphicFramePr>
          <p:nvPr>
            <p:extLst>
              <p:ext uri="{D42A27DB-BD31-4B8C-83A1-F6EECF244321}">
                <p14:modId xmlns:p14="http://schemas.microsoft.com/office/powerpoint/2010/main" val="1853293739"/>
              </p:ext>
            </p:extLst>
          </p:nvPr>
        </p:nvGraphicFramePr>
        <p:xfrm>
          <a:off x="269937" y="4313555"/>
          <a:ext cx="4638526" cy="2133600"/>
        </p:xfrm>
        <a:graphic>
          <a:graphicData uri="http://schemas.openxmlformats.org/drawingml/2006/table">
            <a:tbl>
              <a:tblPr firstRow="1" bandRow="1">
                <a:tableStyleId>{5FD0F851-EC5A-4D38-B0AD-8093EC10F338}</a:tableStyleId>
              </a:tblPr>
              <a:tblGrid>
                <a:gridCol w="1527272">
                  <a:extLst>
                    <a:ext uri="{9D8B030D-6E8A-4147-A177-3AD203B41FA5}">
                      <a16:colId xmlns:a16="http://schemas.microsoft.com/office/drawing/2014/main" val="3202754688"/>
                    </a:ext>
                  </a:extLst>
                </a:gridCol>
                <a:gridCol w="3111254">
                  <a:extLst>
                    <a:ext uri="{9D8B030D-6E8A-4147-A177-3AD203B41FA5}">
                      <a16:colId xmlns:a16="http://schemas.microsoft.com/office/drawing/2014/main" val="1411125813"/>
                    </a:ext>
                  </a:extLst>
                </a:gridCol>
              </a:tblGrid>
              <a:tr h="523740">
                <a:tc>
                  <a:txBody>
                    <a:bodyPr/>
                    <a:lstStyle/>
                    <a:p>
                      <a:r>
                        <a:rPr lang="en" altLang="ja-JP" sz="1600" b="1" dirty="0">
                          <a:solidFill>
                            <a:schemeClr val="tx1"/>
                          </a:solidFill>
                        </a:rPr>
                        <a:t>Observation energy band</a:t>
                      </a:r>
                      <a:endParaRPr kumimoji="1" lang="ja-JP" altLang="en-US" sz="1600" b="1">
                        <a:solidFill>
                          <a:schemeClr val="tx1"/>
                        </a:solidFill>
                        <a:latin typeface="Meiryo" panose="020B0604030504040204" pitchFamily="34" charset="-128"/>
                        <a:ea typeface="Meiryo" panose="020B0604030504040204" pitchFamily="34"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dirty="0">
                          <a:solidFill>
                            <a:schemeClr val="tx1"/>
                          </a:solidFill>
                        </a:rPr>
                        <a:t>0.4-4 keV</a:t>
                      </a:r>
                      <a:endParaRPr lang="en-US" altLang="ja-JP" sz="1600" b="1" dirty="0">
                        <a:solidFill>
                          <a:schemeClr val="tx1"/>
                        </a:solidFill>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734037727"/>
                  </a:ext>
                </a:extLst>
              </a:tr>
              <a:tr h="308082">
                <a:tc>
                  <a:txBody>
                    <a:bodyPr/>
                    <a:lstStyle/>
                    <a:p>
                      <a:r>
                        <a:rPr lang="en-US" altLang="ja-JP" sz="1600" b="1" dirty="0">
                          <a:solidFill>
                            <a:schemeClr val="tx1">
                              <a:lumMod val="75000"/>
                              <a:lumOff val="25000"/>
                            </a:schemeClr>
                          </a:solidFill>
                        </a:rPr>
                        <a:t>Field of View</a:t>
                      </a:r>
                      <a:endParaRPr kumimoji="1" lang="ja-JP" altLang="en-US" sz="1600" b="1">
                        <a:solidFill>
                          <a:schemeClr val="tx1">
                            <a:lumMod val="75000"/>
                            <a:lumOff val="25000"/>
                          </a:schemeClr>
                        </a:solidFill>
                        <a:latin typeface="Meiryo" panose="020B0604030504040204" pitchFamily="34" charset="-128"/>
                        <a:ea typeface="Meiryo" panose="020B0604030504040204" pitchFamily="34"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dirty="0">
                          <a:solidFill>
                            <a:schemeClr val="tx1">
                              <a:lumMod val="75000"/>
                              <a:lumOff val="25000"/>
                            </a:schemeClr>
                          </a:solidFill>
                        </a:rPr>
                        <a:t>~0.53 str</a:t>
                      </a:r>
                      <a:endParaRPr lang="en-US" altLang="ja-JP" sz="1600" b="1" dirty="0">
                        <a:solidFill>
                          <a:schemeClr val="tx1">
                            <a:lumMod val="75000"/>
                            <a:lumOff val="25000"/>
                          </a:schemeClr>
                        </a:solidFill>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768246196"/>
                  </a:ext>
                </a:extLst>
              </a:tr>
              <a:tr h="308082">
                <a:tc>
                  <a:txBody>
                    <a:bodyPr/>
                    <a:lstStyle/>
                    <a:p>
                      <a:r>
                        <a:rPr kumimoji="1" lang="en-US" altLang="ja-JP" sz="1600" b="1" dirty="0">
                          <a:solidFill>
                            <a:schemeClr val="tx1"/>
                          </a:solidFill>
                        </a:rPr>
                        <a:t>Detection sensitivity</a:t>
                      </a:r>
                      <a:endParaRPr kumimoji="1" lang="ja-JP" altLang="en-US" sz="1600" b="1">
                        <a:solidFill>
                          <a:schemeClr val="tx1"/>
                        </a:solidFill>
                        <a:latin typeface="Meiryo" panose="020B0604030504040204" pitchFamily="34" charset="-128"/>
                        <a:ea typeface="Meiryo" panose="020B0604030504040204" pitchFamily="34" charset="-128"/>
                      </a:endParaRPr>
                    </a:p>
                  </a:txBody>
                  <a:tcPr/>
                </a:tc>
                <a:tc>
                  <a:txBody>
                    <a:bodyPr/>
                    <a:lstStyle/>
                    <a:p>
                      <a:r>
                        <a:rPr kumimoji="1" lang="en-US" altLang="ja-JP" sz="1600" b="1" dirty="0">
                          <a:solidFill>
                            <a:schemeClr val="tx1"/>
                          </a:solidFill>
                        </a:rPr>
                        <a:t>7</a:t>
                      </a:r>
                      <a:r>
                        <a:rPr kumimoji="1" lang="en-US" altLang="ja-FR" sz="1600" b="1" dirty="0">
                          <a:solidFill>
                            <a:schemeClr val="tx1"/>
                          </a:solidFill>
                        </a:rPr>
                        <a:t>×</a:t>
                      </a:r>
                      <a:r>
                        <a:rPr kumimoji="1" lang="en-US" altLang="ja-JP" sz="1600" b="1" dirty="0">
                          <a:solidFill>
                            <a:schemeClr val="tx1"/>
                          </a:solidFill>
                        </a:rPr>
                        <a:t>10</a:t>
                      </a:r>
                      <a:r>
                        <a:rPr kumimoji="1" lang="en-US" altLang="ja-JP" sz="1600" b="1" baseline="30000" dirty="0">
                          <a:solidFill>
                            <a:schemeClr val="tx1"/>
                          </a:solidFill>
                        </a:rPr>
                        <a:t>-10 </a:t>
                      </a:r>
                      <a:r>
                        <a:rPr kumimoji="1" lang="en-US" altLang="ja-JP" sz="1600" b="1" dirty="0">
                          <a:solidFill>
                            <a:schemeClr val="tx1"/>
                          </a:solidFill>
                        </a:rPr>
                        <a:t>erg/cm</a:t>
                      </a:r>
                      <a:r>
                        <a:rPr kumimoji="1" lang="en-US" altLang="ja-JP" sz="1600" b="1" baseline="30000" dirty="0">
                          <a:solidFill>
                            <a:schemeClr val="tx1"/>
                          </a:solidFill>
                        </a:rPr>
                        <a:t>2</a:t>
                      </a:r>
                      <a:r>
                        <a:rPr kumimoji="1" lang="en-US" altLang="ja-JP" sz="1600" b="1" dirty="0">
                          <a:solidFill>
                            <a:schemeClr val="tx1"/>
                          </a:solidFill>
                        </a:rPr>
                        <a:t>/s </a:t>
                      </a:r>
                      <a:br>
                        <a:rPr kumimoji="1" lang="en-US" altLang="ja-JP" sz="1600" b="1" dirty="0">
                          <a:solidFill>
                            <a:schemeClr val="tx1"/>
                          </a:solidFill>
                        </a:rPr>
                      </a:br>
                      <a:r>
                        <a:rPr kumimoji="1" lang="en-US" altLang="ja-JP" sz="1600" b="1" dirty="0">
                          <a:solidFill>
                            <a:schemeClr val="tx1"/>
                          </a:solidFill>
                        </a:rPr>
                        <a:t>(100s exposure)</a:t>
                      </a:r>
                      <a:endParaRPr kumimoji="1" lang="ja-JP" altLang="en-US" sz="1600" b="1">
                        <a:solidFill>
                          <a:schemeClr val="tx1"/>
                        </a:solidFill>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9652110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1" dirty="0">
                          <a:solidFill>
                            <a:srgbClr val="C00000"/>
                          </a:solidFill>
                          <a:latin typeface="+mn-lt"/>
                          <a:ea typeface="Meiryo" panose="020B0604030504040204" pitchFamily="34" charset="-128"/>
                        </a:rPr>
                        <a:t>Positioning accuracy</a:t>
                      </a:r>
                    </a:p>
                  </a:txBody>
                  <a:tcPr/>
                </a:tc>
                <a:tc>
                  <a:txBody>
                    <a:bodyPr/>
                    <a:lstStyle/>
                    <a:p>
                      <a:r>
                        <a:rPr lang="en-US" altLang="ja-JP" sz="1800" b="1" dirty="0">
                          <a:solidFill>
                            <a:srgbClr val="C00000"/>
                          </a:solidFill>
                          <a:latin typeface="+mn-lt"/>
                          <a:ea typeface="Meiryo UI" panose="020B0604030504040204" pitchFamily="34" charset="-128"/>
                        </a:rPr>
                        <a:t>3 arcmin</a:t>
                      </a:r>
                      <a:br>
                        <a:rPr lang="en-US" altLang="ja-JP" sz="1800" b="1" dirty="0">
                          <a:solidFill>
                            <a:srgbClr val="C00000"/>
                          </a:solidFill>
                          <a:latin typeface="+mn-lt"/>
                          <a:ea typeface="Meiryo UI" panose="020B0604030504040204" pitchFamily="34" charset="-128"/>
                        </a:rPr>
                      </a:br>
                      <a:r>
                        <a:rPr lang="en-US" altLang="ja-JP" sz="1800" b="1" dirty="0">
                          <a:solidFill>
                            <a:srgbClr val="C00000"/>
                          </a:solidFill>
                          <a:latin typeface="+mn-lt"/>
                          <a:ea typeface="Meiryo UI" panose="020B0604030504040204" pitchFamily="34" charset="-128"/>
                        </a:rPr>
                        <a:t>( for follow up observation)</a:t>
                      </a:r>
                      <a:endParaRPr kumimoji="1" lang="ja-JP" altLang="en-US" sz="1800" b="1">
                        <a:solidFill>
                          <a:srgbClr val="C00000"/>
                        </a:solidFill>
                        <a:latin typeface="+mn-lt"/>
                        <a:ea typeface="Meiryo UI" panose="020B0604030504040204" pitchFamily="34" charset="-128"/>
                      </a:endParaRPr>
                    </a:p>
                  </a:txBody>
                  <a:tcPr/>
                </a:tc>
                <a:extLst>
                  <a:ext uri="{0D108BD9-81ED-4DB2-BD59-A6C34878D82A}">
                    <a16:rowId xmlns:a16="http://schemas.microsoft.com/office/drawing/2014/main" val="1265657199"/>
                  </a:ext>
                </a:extLst>
              </a:tr>
            </a:tbl>
          </a:graphicData>
        </a:graphic>
      </p:graphicFrame>
      <p:sp>
        <p:nvSpPr>
          <p:cNvPr id="10" name="テキスト ボックス 9">
            <a:extLst>
              <a:ext uri="{FF2B5EF4-FFF2-40B4-BE49-F238E27FC236}">
                <a16:creationId xmlns:a16="http://schemas.microsoft.com/office/drawing/2014/main" id="{B1001131-7DA9-5716-ACAE-E1D58BF1E81D}"/>
              </a:ext>
            </a:extLst>
          </p:cNvPr>
          <p:cNvSpPr txBox="1"/>
          <p:nvPr/>
        </p:nvSpPr>
        <p:spPr>
          <a:xfrm>
            <a:off x="2260199" y="5342993"/>
            <a:ext cx="8699170" cy="830997"/>
          </a:xfrm>
          <a:prstGeom prst="rect">
            <a:avLst/>
          </a:prstGeom>
          <a:solidFill>
            <a:srgbClr val="FFF698"/>
          </a:solidFill>
          <a:ln w="12700">
            <a:solidFill>
              <a:srgbClr val="C00000"/>
            </a:solidFill>
          </a:ln>
        </p:spPr>
        <p:txBody>
          <a:bodyPr wrap="square">
            <a:spAutoFit/>
          </a:bodyPr>
          <a:lstStyle/>
          <a:p>
            <a:pPr algn="ctr">
              <a:defRPr sz="1650" b="1">
                <a:solidFill>
                  <a:srgbClr val="FFFFFF"/>
                </a:solidFill>
              </a:defRPr>
            </a:pPr>
            <a:r>
              <a:rPr lang="en-US" altLang="ja-FR" sz="2400" dirty="0">
                <a:solidFill>
                  <a:srgbClr val="C00000"/>
                </a:solidFill>
              </a:rPr>
              <a:t>EAGLE </a:t>
            </a:r>
            <a:r>
              <a:rPr lang="en-US" altLang="ja-FR" sz="2400" b="1" dirty="0">
                <a:solidFill>
                  <a:srgbClr val="C00000"/>
                </a:solidFill>
              </a:rPr>
              <a:t>detects transient and provide arcmin localization in ~100 seconds</a:t>
            </a:r>
          </a:p>
        </p:txBody>
      </p:sp>
      <p:sp>
        <p:nvSpPr>
          <p:cNvPr id="11" name="フッター プレースホルダー 10">
            <a:extLst>
              <a:ext uri="{FF2B5EF4-FFF2-40B4-BE49-F238E27FC236}">
                <a16:creationId xmlns:a16="http://schemas.microsoft.com/office/drawing/2014/main" id="{539EDC87-60CA-D58D-B49A-CC1A3EB1AD77}"/>
              </a:ext>
            </a:extLst>
          </p:cNvPr>
          <p:cNvSpPr>
            <a:spLocks noGrp="1"/>
          </p:cNvSpPr>
          <p:nvPr>
            <p:ph type="ftr" idx="11"/>
          </p:nvPr>
        </p:nvSpPr>
        <p:spPr/>
        <p:txBody>
          <a:bodyPr/>
          <a:lstStyle/>
          <a:p>
            <a:r>
              <a:rPr lang="id-ID"/>
              <a:t>2028/08/30 TeVPA 2026 @Tendo, Yamagata</a:t>
            </a:r>
            <a:endParaRPr lang="id-ID" dirty="0"/>
          </a:p>
        </p:txBody>
      </p:sp>
      <p:sp>
        <p:nvSpPr>
          <p:cNvPr id="12" name="スライド番号プレースホルダー 11">
            <a:extLst>
              <a:ext uri="{FF2B5EF4-FFF2-40B4-BE49-F238E27FC236}">
                <a16:creationId xmlns:a16="http://schemas.microsoft.com/office/drawing/2014/main" id="{BAD3CED5-C52D-6206-8FEA-A065FCA15916}"/>
              </a:ext>
            </a:extLst>
          </p:cNvPr>
          <p:cNvSpPr>
            <a:spLocks noGrp="1"/>
          </p:cNvSpPr>
          <p:nvPr>
            <p:ph type="sldNum" idx="12"/>
          </p:nvPr>
        </p:nvSpPr>
        <p:spPr/>
        <p:txBody>
          <a:bodyPr/>
          <a:lstStyle/>
          <a:p>
            <a:fld id="{FC2FC132-48E3-EF4C-881B-428E46D600FB}" type="slidenum">
              <a:rPr lang="en-US" altLang="ja-FR" smtClean="0"/>
              <a:t>6</a:t>
            </a:fld>
            <a:endParaRPr lang="ja-FR" altLang="en-US" dirty="0"/>
          </a:p>
        </p:txBody>
      </p:sp>
    </p:spTree>
    <p:extLst>
      <p:ext uri="{BB962C8B-B14F-4D97-AF65-F5344CB8AC3E}">
        <p14:creationId xmlns:p14="http://schemas.microsoft.com/office/powerpoint/2010/main" val="136044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図 28">
            <a:extLst>
              <a:ext uri="{FF2B5EF4-FFF2-40B4-BE49-F238E27FC236}">
                <a16:creationId xmlns:a16="http://schemas.microsoft.com/office/drawing/2014/main" id="{C181BC7E-F590-F535-A2D4-14ED24FBBB12}"/>
              </a:ext>
            </a:extLst>
          </p:cNvPr>
          <p:cNvPicPr>
            <a:picLocks noChangeAspect="1"/>
          </p:cNvPicPr>
          <p:nvPr/>
        </p:nvPicPr>
        <p:blipFill>
          <a:blip r:embed="rId3"/>
          <a:stretch>
            <a:fillRect/>
          </a:stretch>
        </p:blipFill>
        <p:spPr>
          <a:xfrm rot="5400000">
            <a:off x="2050076" y="3839962"/>
            <a:ext cx="3393017" cy="2009840"/>
          </a:xfrm>
          <a:prstGeom prst="rect">
            <a:avLst/>
          </a:prstGeom>
        </p:spPr>
      </p:pic>
      <p:sp>
        <p:nvSpPr>
          <p:cNvPr id="2" name="タイトル 1">
            <a:extLst>
              <a:ext uri="{FF2B5EF4-FFF2-40B4-BE49-F238E27FC236}">
                <a16:creationId xmlns:a16="http://schemas.microsoft.com/office/drawing/2014/main" id="{D553DA33-EA72-1F45-D964-268184ADC198}"/>
              </a:ext>
            </a:extLst>
          </p:cNvPr>
          <p:cNvSpPr>
            <a:spLocks noGrp="1"/>
          </p:cNvSpPr>
          <p:nvPr>
            <p:ph type="title"/>
          </p:nvPr>
        </p:nvSpPr>
        <p:spPr>
          <a:xfrm>
            <a:off x="0" y="19050"/>
            <a:ext cx="11277600" cy="647700"/>
          </a:xfrm>
        </p:spPr>
        <p:txBody>
          <a:bodyPr anchor="ctr">
            <a:normAutofit/>
          </a:bodyPr>
          <a:lstStyle/>
          <a:p>
            <a:pPr>
              <a:defRPr sz="2250" b="0">
                <a:solidFill>
                  <a:srgbClr val="111820"/>
                </a:solidFill>
              </a:defRPr>
            </a:pPr>
            <a:r>
              <a:rPr lang="ja-FR" altLang="ja-FR" sz="3600" b="1" dirty="0">
                <a:solidFill>
                  <a:schemeClr val="accent1">
                    <a:lumMod val="50000"/>
                  </a:schemeClr>
                </a:solidFill>
                <a:latin typeface="Bell MT" panose="02020503060305020303" pitchFamily="18" charset="0"/>
              </a:rPr>
              <a:t>MONSTER enables rapid optical/NIR identification</a:t>
            </a:r>
            <a:endParaRPr sz="2800" b="1" dirty="0">
              <a:solidFill>
                <a:schemeClr val="accent1">
                  <a:lumMod val="50000"/>
                </a:schemeClr>
              </a:solidFill>
              <a:latin typeface="Bell MT" panose="02020503060305020303" pitchFamily="18" charset="0"/>
            </a:endParaRPr>
          </a:p>
        </p:txBody>
      </p:sp>
      <p:sp>
        <p:nvSpPr>
          <p:cNvPr id="11" name="正方形/長方形 10">
            <a:extLst>
              <a:ext uri="{FF2B5EF4-FFF2-40B4-BE49-F238E27FC236}">
                <a16:creationId xmlns:a16="http://schemas.microsoft.com/office/drawing/2014/main" id="{194946DE-C337-BE64-5BB4-BAC149AA674E}"/>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2" name="図 11">
            <a:extLst>
              <a:ext uri="{FF2B5EF4-FFF2-40B4-BE49-F238E27FC236}">
                <a16:creationId xmlns:a16="http://schemas.microsoft.com/office/drawing/2014/main" id="{786877D1-9088-821E-6742-36BE961E39E3}"/>
              </a:ext>
            </a:extLst>
          </p:cNvPr>
          <p:cNvPicPr>
            <a:picLocks noChangeAspect="1"/>
          </p:cNvPicPr>
          <p:nvPr/>
        </p:nvPicPr>
        <p:blipFill>
          <a:blip r:embed="rId4"/>
          <a:stretch>
            <a:fillRect/>
          </a:stretch>
        </p:blipFill>
        <p:spPr>
          <a:xfrm>
            <a:off x="-673" y="1622850"/>
            <a:ext cx="2497163" cy="3299822"/>
          </a:xfrm>
          <a:prstGeom prst="rect">
            <a:avLst/>
          </a:prstGeom>
        </p:spPr>
      </p:pic>
      <p:pic>
        <p:nvPicPr>
          <p:cNvPr id="14" name="図 13" descr="グラフ&#10;&#10;自動的に生成された説明">
            <a:extLst>
              <a:ext uri="{FF2B5EF4-FFF2-40B4-BE49-F238E27FC236}">
                <a16:creationId xmlns:a16="http://schemas.microsoft.com/office/drawing/2014/main" id="{854F8978-46EF-9DE5-AB18-0BB5EC5F3656}"/>
              </a:ext>
            </a:extLst>
          </p:cNvPr>
          <p:cNvPicPr>
            <a:picLocks noChangeAspect="1"/>
          </p:cNvPicPr>
          <p:nvPr/>
        </p:nvPicPr>
        <p:blipFill>
          <a:blip r:embed="rId5"/>
          <a:stretch>
            <a:fillRect/>
          </a:stretch>
        </p:blipFill>
        <p:spPr>
          <a:xfrm>
            <a:off x="2332819" y="1212372"/>
            <a:ext cx="2497163" cy="1583567"/>
          </a:xfrm>
          <a:prstGeom prst="rect">
            <a:avLst/>
          </a:prstGeom>
        </p:spPr>
      </p:pic>
      <p:graphicFrame>
        <p:nvGraphicFramePr>
          <p:cNvPr id="17" name="表 16">
            <a:extLst>
              <a:ext uri="{FF2B5EF4-FFF2-40B4-BE49-F238E27FC236}">
                <a16:creationId xmlns:a16="http://schemas.microsoft.com/office/drawing/2014/main" id="{D328880D-282B-1A96-29EE-B1BCED3F100A}"/>
              </a:ext>
            </a:extLst>
          </p:cNvPr>
          <p:cNvGraphicFramePr>
            <a:graphicFrameLocks noGrp="1"/>
          </p:cNvGraphicFramePr>
          <p:nvPr>
            <p:extLst>
              <p:ext uri="{D42A27DB-BD31-4B8C-83A1-F6EECF244321}">
                <p14:modId xmlns:p14="http://schemas.microsoft.com/office/powerpoint/2010/main" val="691539084"/>
              </p:ext>
            </p:extLst>
          </p:nvPr>
        </p:nvGraphicFramePr>
        <p:xfrm>
          <a:off x="5043249" y="805686"/>
          <a:ext cx="6781197" cy="4572000"/>
        </p:xfrm>
        <a:graphic>
          <a:graphicData uri="http://schemas.openxmlformats.org/drawingml/2006/table">
            <a:tbl>
              <a:tblPr firstRow="1" bandRow="1">
                <a:tableStyleId>{5C22544A-7EE6-4342-B048-85BDC9FD1C3A}</a:tableStyleId>
              </a:tblPr>
              <a:tblGrid>
                <a:gridCol w="1869660">
                  <a:extLst>
                    <a:ext uri="{9D8B030D-6E8A-4147-A177-3AD203B41FA5}">
                      <a16:colId xmlns:a16="http://schemas.microsoft.com/office/drawing/2014/main" val="4191892705"/>
                    </a:ext>
                  </a:extLst>
                </a:gridCol>
                <a:gridCol w="982133">
                  <a:extLst>
                    <a:ext uri="{9D8B030D-6E8A-4147-A177-3AD203B41FA5}">
                      <a16:colId xmlns:a16="http://schemas.microsoft.com/office/drawing/2014/main" val="553980249"/>
                    </a:ext>
                  </a:extLst>
                </a:gridCol>
                <a:gridCol w="965200">
                  <a:extLst>
                    <a:ext uri="{9D8B030D-6E8A-4147-A177-3AD203B41FA5}">
                      <a16:colId xmlns:a16="http://schemas.microsoft.com/office/drawing/2014/main" val="858799208"/>
                    </a:ext>
                  </a:extLst>
                </a:gridCol>
                <a:gridCol w="931334">
                  <a:extLst>
                    <a:ext uri="{9D8B030D-6E8A-4147-A177-3AD203B41FA5}">
                      <a16:colId xmlns:a16="http://schemas.microsoft.com/office/drawing/2014/main" val="3372565735"/>
                    </a:ext>
                  </a:extLst>
                </a:gridCol>
                <a:gridCol w="1033803">
                  <a:extLst>
                    <a:ext uri="{9D8B030D-6E8A-4147-A177-3AD203B41FA5}">
                      <a16:colId xmlns:a16="http://schemas.microsoft.com/office/drawing/2014/main" val="3206979840"/>
                    </a:ext>
                  </a:extLst>
                </a:gridCol>
                <a:gridCol w="999067">
                  <a:extLst>
                    <a:ext uri="{9D8B030D-6E8A-4147-A177-3AD203B41FA5}">
                      <a16:colId xmlns:a16="http://schemas.microsoft.com/office/drawing/2014/main" val="4225844980"/>
                    </a:ext>
                  </a:extLst>
                </a:gridCol>
              </a:tblGrid>
              <a:tr h="362474">
                <a:tc>
                  <a:txBody>
                    <a:bodyPr/>
                    <a:lstStyle/>
                    <a:p>
                      <a:pPr marL="0" algn="l" defTabSz="914400" rtl="0">
                        <a:buNone/>
                      </a:pPr>
                      <a:r>
                        <a:rPr lang="en-US" altLang="ja-FR" sz="1800" dirty="0"/>
                        <a:t>Items</a:t>
                      </a:r>
                      <a:endParaRPr lang="ja-FR" altLang="en-US" sz="1800" dirty="0"/>
                    </a:p>
                  </a:txBody>
                  <a:tcPr/>
                </a:tc>
                <a:tc gridSpan="5">
                  <a:txBody>
                    <a:bodyPr/>
                    <a:lstStyle/>
                    <a:p>
                      <a:pPr marL="0" algn="l" defTabSz="914400" rtl="0">
                        <a:buNone/>
                      </a:pPr>
                      <a:r>
                        <a:rPr lang="en-US" altLang="ja-FR" sz="1800" dirty="0"/>
                        <a:t>Parameters</a:t>
                      </a:r>
                      <a:endParaRPr lang="ja-FR" altLang="en-US" sz="1800" dirty="0"/>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3774593445"/>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Telescope type</a:t>
                      </a:r>
                      <a:endParaRPr lang="ja-FR" altLang="en-US" sz="1800" dirty="0"/>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Offset Optics</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402934150"/>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Aperture size</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30 cm</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2228053146"/>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Focal length</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83.5 cm</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255411959"/>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 number</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6.1</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1925455322"/>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Field of view</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15 arcmin × 15 arcmin</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2336145216"/>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FoV per pixel</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 acsec × 2 arcsec</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3296765131"/>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FR" sz="1800" kern="1200" dirty="0">
                          <a:solidFill>
                            <a:schemeClr val="dk1"/>
                          </a:solidFill>
                          <a:effectLst/>
                          <a:latin typeface="+mn-lt"/>
                          <a:ea typeface="+mn-ea"/>
                          <a:cs typeface="+mn-cs"/>
                        </a:rPr>
                        <a:t>Integration time</a:t>
                      </a:r>
                      <a:endParaRPr lang="ja-FR" altLang="ja-FR" sz="1800" kern="1200" dirty="0">
                        <a:solidFill>
                          <a:schemeClr val="dk1"/>
                        </a:solidFill>
                        <a:effectLst/>
                        <a:latin typeface="+mn-lt"/>
                        <a:ea typeface="+mn-ea"/>
                        <a:cs typeface="+mn-cs"/>
                      </a:endParaRP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10 minutes (2 minutes x 5 frames)</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1922728440"/>
                  </a:ext>
                </a:extLst>
              </a:tr>
              <a:tr h="625640">
                <a:tc>
                  <a:txBody>
                    <a:bodyPr/>
                    <a:lstStyle/>
                    <a:p>
                      <a:r>
                        <a:rPr lang="ja-FR" altLang="ja-FR" sz="1800" kern="1200" dirty="0">
                          <a:solidFill>
                            <a:schemeClr val="dk1"/>
                          </a:solidFill>
                          <a:effectLst/>
                          <a:latin typeface="+mn-lt"/>
                          <a:ea typeface="+mn-ea"/>
                          <a:cs typeface="+mn-cs"/>
                        </a:rPr>
                        <a:t>Observation</a:t>
                      </a:r>
                    </a:p>
                    <a:p>
                      <a:r>
                        <a:rPr lang="ja-FR" altLang="ja-FR" sz="1800" kern="1200" dirty="0">
                          <a:solidFill>
                            <a:schemeClr val="dk1"/>
                          </a:solidFill>
                          <a:effectLst/>
                          <a:latin typeface="+mn-lt"/>
                          <a:ea typeface="+mn-ea"/>
                          <a:cs typeface="+mn-cs"/>
                        </a:rPr>
                        <a:t>Band (μm)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rgbClr val="FF0000"/>
                          </a:solidFill>
                          <a:effectLst/>
                          <a:latin typeface="+mn-lt"/>
                          <a:ea typeface="+mn-ea"/>
                          <a:cs typeface="+mn-cs"/>
                        </a:rPr>
                        <a:t>0.5</a:t>
                      </a:r>
                      <a:r>
                        <a:rPr lang="ja-FR" altLang="ja-FR" sz="1800" kern="1200" dirty="0">
                          <a:solidFill>
                            <a:schemeClr val="dk1"/>
                          </a:solidFill>
                          <a:effectLst/>
                          <a:latin typeface="+mn-lt"/>
                          <a:ea typeface="+mn-ea"/>
                          <a:cs typeface="+mn-cs"/>
                        </a:rPr>
                        <a:t>−0.9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0.9−1.3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1.3−1.7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1.7−2.1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2.1-</a:t>
                      </a:r>
                      <a:r>
                        <a:rPr lang="ja-FR" altLang="ja-FR" sz="1800" kern="1200" dirty="0">
                          <a:solidFill>
                            <a:srgbClr val="FF0000"/>
                          </a:solidFill>
                          <a:effectLst/>
                          <a:latin typeface="+mn-lt"/>
                          <a:ea typeface="+mn-ea"/>
                          <a:cs typeface="+mn-cs"/>
                        </a:rPr>
                        <a:t>2.5</a:t>
                      </a:r>
                    </a:p>
                  </a:txBody>
                  <a:tcPr/>
                </a:tc>
                <a:extLst>
                  <a:ext uri="{0D108BD9-81ED-4DB2-BD59-A6C34878D82A}">
                    <a16:rowId xmlns:a16="http://schemas.microsoft.com/office/drawing/2014/main" val="3848363563"/>
                  </a:ext>
                </a:extLst>
              </a:tr>
              <a:tr h="625640">
                <a:tc>
                  <a:txBody>
                    <a:bodyPr/>
                    <a:lstStyle/>
                    <a:p>
                      <a:r>
                        <a:rPr lang="ja-FR" altLang="ja-FR" sz="1800" kern="1200" dirty="0">
                          <a:solidFill>
                            <a:schemeClr val="dk1"/>
                          </a:solidFill>
                          <a:effectLst/>
                          <a:latin typeface="+mn-lt"/>
                          <a:ea typeface="+mn-ea"/>
                          <a:cs typeface="+mn-cs"/>
                        </a:rPr>
                        <a:t>Limiting</a:t>
                      </a:r>
                      <a:r>
                        <a:rPr lang="en-US" altLang="ja-FR" sz="1800" kern="1200" dirty="0">
                          <a:solidFill>
                            <a:schemeClr val="dk1"/>
                          </a:solidFill>
                          <a:effectLst/>
                          <a:latin typeface="+mn-lt"/>
                          <a:ea typeface="+mn-ea"/>
                          <a:cs typeface="+mn-cs"/>
                        </a:rPr>
                        <a:t> </a:t>
                      </a:r>
                      <a:r>
                        <a:rPr lang="ja-FR" altLang="ja-FR" sz="1800" kern="1200" dirty="0">
                          <a:solidFill>
                            <a:schemeClr val="dk1"/>
                          </a:solidFill>
                          <a:effectLst/>
                          <a:latin typeface="+mn-lt"/>
                          <a:ea typeface="+mn-ea"/>
                          <a:cs typeface="+mn-cs"/>
                        </a:rPr>
                        <a:t>AB</a:t>
                      </a:r>
                      <a:r>
                        <a:rPr lang="en-US" altLang="ja-FR" sz="1800" kern="1200" dirty="0">
                          <a:solidFill>
                            <a:schemeClr val="dk1"/>
                          </a:solidFill>
                          <a:effectLst/>
                          <a:latin typeface="+mn-lt"/>
                          <a:ea typeface="+mn-ea"/>
                          <a:cs typeface="+mn-cs"/>
                        </a:rPr>
                        <a:t> </a:t>
                      </a:r>
                      <a:r>
                        <a:rPr lang="ja-FR" altLang="ja-FR" sz="1800" kern="1200" dirty="0">
                          <a:solidFill>
                            <a:schemeClr val="dk1"/>
                          </a:solidFill>
                          <a:effectLst/>
                          <a:latin typeface="+mn-lt"/>
                          <a:ea typeface="+mn-ea"/>
                          <a:cs typeface="+mn-cs"/>
                        </a:rPr>
                        <a:t>mag</a:t>
                      </a:r>
                    </a:p>
                    <a:p>
                      <a:r>
                        <a:rPr lang="en-US" altLang="ja-FR" sz="1800" kern="1200" dirty="0">
                          <a:solidFill>
                            <a:schemeClr val="dk1"/>
                          </a:solidFill>
                          <a:effectLst/>
                          <a:latin typeface="+mn-lt"/>
                          <a:ea typeface="+mn-ea"/>
                          <a:cs typeface="+mn-cs"/>
                        </a:rPr>
                        <a:t>(@</a:t>
                      </a:r>
                      <a:r>
                        <a:rPr lang="ja-FR" altLang="ja-FR" sz="1800" kern="1200" dirty="0">
                          <a:solidFill>
                            <a:schemeClr val="dk1"/>
                          </a:solidFill>
                          <a:effectLst/>
                          <a:latin typeface="+mn-lt"/>
                          <a:ea typeface="+mn-ea"/>
                          <a:cs typeface="+mn-cs"/>
                        </a:rPr>
                        <a:t>10 min</a:t>
                      </a:r>
                      <a:r>
                        <a:rPr lang="en-US" altLang="ja-FR" sz="1800" kern="1200" dirty="0">
                          <a:solidFill>
                            <a:schemeClr val="dk1"/>
                          </a:solidFill>
                          <a:effectLst/>
                          <a:latin typeface="+mn-lt"/>
                          <a:ea typeface="+mn-ea"/>
                          <a:cs typeface="+mn-cs"/>
                        </a:rPr>
                        <a:t>)</a:t>
                      </a:r>
                      <a:r>
                        <a:rPr lang="ja-FR" altLang="ja-FR" sz="1800" kern="1200" dirty="0">
                          <a:solidFill>
                            <a:schemeClr val="dk1"/>
                          </a:solidFill>
                          <a:effectLst/>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21.</a:t>
                      </a:r>
                      <a:r>
                        <a:rPr lang="en-US" altLang="ja-FR" sz="1800" kern="1200" dirty="0">
                          <a:solidFill>
                            <a:schemeClr val="dk1"/>
                          </a:solidFill>
                          <a:effectLst/>
                          <a:latin typeface="+mn-lt"/>
                          <a:ea typeface="+mn-ea"/>
                          <a:cs typeface="+mn-cs"/>
                        </a:rPr>
                        <a:t>3</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a:t>
                      </a:r>
                      <a:r>
                        <a:rPr lang="en-US" altLang="ja-FR" sz="1800" kern="1200" dirty="0">
                          <a:solidFill>
                            <a:schemeClr val="dk1"/>
                          </a:solidFill>
                          <a:effectLst/>
                          <a:latin typeface="+mn-lt"/>
                          <a:ea typeface="+mn-ea"/>
                          <a:cs typeface="+mn-cs"/>
                        </a:rPr>
                        <a:t>0.9</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a:t>
                      </a:r>
                      <a:r>
                        <a:rPr lang="en-US" altLang="ja-FR" sz="1800" kern="1200" dirty="0">
                          <a:solidFill>
                            <a:schemeClr val="dk1"/>
                          </a:solidFill>
                          <a:effectLst/>
                          <a:latin typeface="+mn-lt"/>
                          <a:ea typeface="+mn-ea"/>
                          <a:cs typeface="+mn-cs"/>
                        </a:rPr>
                        <a:t>0.6</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a:t>
                      </a:r>
                      <a:r>
                        <a:rPr lang="en-US" altLang="ja-FR" sz="1800" kern="1200" dirty="0">
                          <a:solidFill>
                            <a:schemeClr val="dk1"/>
                          </a:solidFill>
                          <a:effectLst/>
                          <a:latin typeface="+mn-lt"/>
                          <a:ea typeface="+mn-ea"/>
                          <a:cs typeface="+mn-cs"/>
                        </a:rPr>
                        <a:t>0.5</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20.</a:t>
                      </a:r>
                      <a:r>
                        <a:rPr lang="en-US" altLang="ja-FR" sz="1800" kern="1200" dirty="0">
                          <a:solidFill>
                            <a:schemeClr val="dk1"/>
                          </a:solidFill>
                          <a:effectLst/>
                          <a:latin typeface="+mn-lt"/>
                          <a:ea typeface="+mn-ea"/>
                          <a:cs typeface="+mn-cs"/>
                        </a:rPr>
                        <a:t>4</a:t>
                      </a:r>
                      <a:endParaRPr lang="ja-FR" altLang="ja-FR" sz="1800" kern="1200" dirty="0">
                        <a:solidFill>
                          <a:schemeClr val="dk1"/>
                        </a:solidFill>
                        <a:effectLst/>
                        <a:latin typeface="+mn-lt"/>
                        <a:ea typeface="+mn-ea"/>
                        <a:cs typeface="+mn-cs"/>
                      </a:endParaRPr>
                    </a:p>
                  </a:txBody>
                  <a:tcPr/>
                </a:tc>
                <a:extLst>
                  <a:ext uri="{0D108BD9-81ED-4DB2-BD59-A6C34878D82A}">
                    <a16:rowId xmlns:a16="http://schemas.microsoft.com/office/drawing/2014/main" val="2045040386"/>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Focal detector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HyViSi</a:t>
                      </a:r>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HgCdTe (H1RG)</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FR" altLang="ja-FR" sz="1600" kern="1200" dirty="0">
                        <a:solidFill>
                          <a:schemeClr val="dk1"/>
                        </a:solidFill>
                        <a:effectLst/>
                        <a:latin typeface="+mn-lt"/>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FR" altLang="ja-FR" sz="1600" kern="1200" dirty="0">
                        <a:solidFill>
                          <a:schemeClr val="dk1"/>
                        </a:solidFill>
                        <a:effectLst/>
                        <a:latin typeface="+mn-lt"/>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FR" altLang="ja-FR" sz="1600" kern="1200" dirty="0">
                        <a:solidFill>
                          <a:schemeClr val="dk1"/>
                        </a:solidFill>
                        <a:effectLst/>
                        <a:latin typeface="+mn-lt"/>
                        <a:ea typeface="+mn-ea"/>
                        <a:cs typeface="+mn-cs"/>
                      </a:endParaRPr>
                    </a:p>
                  </a:txBody>
                  <a:tcPr/>
                </a:tc>
                <a:extLst>
                  <a:ext uri="{0D108BD9-81ED-4DB2-BD59-A6C34878D82A}">
                    <a16:rowId xmlns:a16="http://schemas.microsoft.com/office/drawing/2014/main" val="654949429"/>
                  </a:ext>
                </a:extLst>
              </a:tr>
            </a:tbl>
          </a:graphicData>
        </a:graphic>
      </p:graphicFrame>
      <p:sp>
        <p:nvSpPr>
          <p:cNvPr id="19" name="正方形/長方形 18">
            <a:extLst>
              <a:ext uri="{FF2B5EF4-FFF2-40B4-BE49-F238E27FC236}">
                <a16:creationId xmlns:a16="http://schemas.microsoft.com/office/drawing/2014/main" id="{EDD1E969-D599-6B62-F73E-4D63F3FD878B}"/>
              </a:ext>
            </a:extLst>
          </p:cNvPr>
          <p:cNvSpPr/>
          <p:nvPr/>
        </p:nvSpPr>
        <p:spPr>
          <a:xfrm>
            <a:off x="0" y="4673600"/>
            <a:ext cx="948267" cy="405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0" name="正方形/長方形 19">
            <a:extLst>
              <a:ext uri="{FF2B5EF4-FFF2-40B4-BE49-F238E27FC236}">
                <a16:creationId xmlns:a16="http://schemas.microsoft.com/office/drawing/2014/main" id="{149A2CF9-CFAC-4759-34D3-F25033F78721}"/>
              </a:ext>
            </a:extLst>
          </p:cNvPr>
          <p:cNvSpPr/>
          <p:nvPr/>
        </p:nvSpPr>
        <p:spPr>
          <a:xfrm>
            <a:off x="2567546" y="3116238"/>
            <a:ext cx="1332176" cy="187505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1" name="正方形/長方形 20">
            <a:extLst>
              <a:ext uri="{FF2B5EF4-FFF2-40B4-BE49-F238E27FC236}">
                <a16:creationId xmlns:a16="http://schemas.microsoft.com/office/drawing/2014/main" id="{DE45BB50-BEF9-1524-4859-C1600D536E4C}"/>
              </a:ext>
            </a:extLst>
          </p:cNvPr>
          <p:cNvSpPr/>
          <p:nvPr/>
        </p:nvSpPr>
        <p:spPr>
          <a:xfrm>
            <a:off x="2298687" y="1132758"/>
            <a:ext cx="2565425" cy="174369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cxnSp>
        <p:nvCxnSpPr>
          <p:cNvPr id="23" name="直線コネクタ 22">
            <a:extLst>
              <a:ext uri="{FF2B5EF4-FFF2-40B4-BE49-F238E27FC236}">
                <a16:creationId xmlns:a16="http://schemas.microsoft.com/office/drawing/2014/main" id="{BD8EC1D2-1182-FACC-E62E-756FE7A5E2BA}"/>
              </a:ext>
            </a:extLst>
          </p:cNvPr>
          <p:cNvCxnSpPr>
            <a:cxnSpLocks/>
          </p:cNvCxnSpPr>
          <p:nvPr/>
        </p:nvCxnSpPr>
        <p:spPr>
          <a:xfrm>
            <a:off x="2298687" y="2910469"/>
            <a:ext cx="268859" cy="2057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DA7DB8EC-C6D6-CE47-2C62-C8066FA74E00}"/>
              </a:ext>
            </a:extLst>
          </p:cNvPr>
          <p:cNvCxnSpPr>
            <a:cxnSpLocks/>
          </p:cNvCxnSpPr>
          <p:nvPr/>
        </p:nvCxnSpPr>
        <p:spPr>
          <a:xfrm flipV="1">
            <a:off x="3899722" y="2910469"/>
            <a:ext cx="964390" cy="2038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848CAD70-96BE-4110-0594-220BE290B31D}"/>
              </a:ext>
            </a:extLst>
          </p:cNvPr>
          <p:cNvSpPr txBox="1"/>
          <p:nvPr/>
        </p:nvSpPr>
        <p:spPr>
          <a:xfrm>
            <a:off x="447062" y="5078911"/>
            <a:ext cx="2049022" cy="646331"/>
          </a:xfrm>
          <a:prstGeom prst="rect">
            <a:avLst/>
          </a:prstGeom>
          <a:noFill/>
        </p:spPr>
        <p:txBody>
          <a:bodyPr wrap="none" rtlCol="0">
            <a:spAutoFit/>
          </a:bodyPr>
          <a:lstStyle/>
          <a:p>
            <a:r>
              <a:rPr kumimoji="1" lang="en-US" altLang="ja-FR" dirty="0"/>
              <a:t>φ300 mm aperture</a:t>
            </a:r>
          </a:p>
          <a:p>
            <a:r>
              <a:rPr kumimoji="1" lang="en-US" altLang="ja-FR" dirty="0"/>
              <a:t>telescope</a:t>
            </a:r>
          </a:p>
        </p:txBody>
      </p:sp>
      <p:sp>
        <p:nvSpPr>
          <p:cNvPr id="30" name="正方形/長方形 29">
            <a:extLst>
              <a:ext uri="{FF2B5EF4-FFF2-40B4-BE49-F238E27FC236}">
                <a16:creationId xmlns:a16="http://schemas.microsoft.com/office/drawing/2014/main" id="{458525EA-76F6-A4E5-4D3E-52F714501C3D}"/>
              </a:ext>
            </a:extLst>
          </p:cNvPr>
          <p:cNvSpPr/>
          <p:nvPr/>
        </p:nvSpPr>
        <p:spPr>
          <a:xfrm>
            <a:off x="4367383" y="3307780"/>
            <a:ext cx="496729" cy="423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6" name="テキスト ボックス 35">
            <a:extLst>
              <a:ext uri="{FF2B5EF4-FFF2-40B4-BE49-F238E27FC236}">
                <a16:creationId xmlns:a16="http://schemas.microsoft.com/office/drawing/2014/main" id="{FAFFE7FB-704B-9094-FCFD-81BCC57749D6}"/>
              </a:ext>
            </a:extLst>
          </p:cNvPr>
          <p:cNvSpPr txBox="1"/>
          <p:nvPr/>
        </p:nvSpPr>
        <p:spPr>
          <a:xfrm>
            <a:off x="2048114" y="728090"/>
            <a:ext cx="2497163" cy="400110"/>
          </a:xfrm>
          <a:prstGeom prst="rect">
            <a:avLst/>
          </a:prstGeom>
          <a:noFill/>
        </p:spPr>
        <p:txBody>
          <a:bodyPr wrap="square">
            <a:spAutoFit/>
          </a:bodyPr>
          <a:lstStyle/>
          <a:p>
            <a:r>
              <a:rPr kumimoji="1" lang="en-US" altLang="ja-FR" sz="2000" b="1" dirty="0">
                <a:solidFill>
                  <a:schemeClr val="accent1"/>
                </a:solidFill>
              </a:rPr>
              <a:t>Köster prism</a:t>
            </a:r>
            <a:endParaRPr kumimoji="1" lang="ja-FR" altLang="en-US" sz="2000" b="1" dirty="0">
              <a:solidFill>
                <a:schemeClr val="accent1"/>
              </a:solidFill>
            </a:endParaRPr>
          </a:p>
        </p:txBody>
      </p:sp>
      <p:sp>
        <p:nvSpPr>
          <p:cNvPr id="37" name="フッター プレースホルダー 36">
            <a:extLst>
              <a:ext uri="{FF2B5EF4-FFF2-40B4-BE49-F238E27FC236}">
                <a16:creationId xmlns:a16="http://schemas.microsoft.com/office/drawing/2014/main" id="{3D665706-1263-8AA2-7058-8F507CFC18E0}"/>
              </a:ext>
            </a:extLst>
          </p:cNvPr>
          <p:cNvSpPr>
            <a:spLocks noGrp="1"/>
          </p:cNvSpPr>
          <p:nvPr>
            <p:ph type="ftr" idx="11"/>
          </p:nvPr>
        </p:nvSpPr>
        <p:spPr/>
        <p:txBody>
          <a:bodyPr/>
          <a:lstStyle/>
          <a:p>
            <a:r>
              <a:rPr lang="id-ID"/>
              <a:t>2028/08/30 TeVPA 2026 @Tendo, Yamagata</a:t>
            </a:r>
            <a:endParaRPr lang="id-ID" dirty="0"/>
          </a:p>
        </p:txBody>
      </p:sp>
      <p:sp>
        <p:nvSpPr>
          <p:cNvPr id="38" name="スライド番号プレースホルダー 37">
            <a:extLst>
              <a:ext uri="{FF2B5EF4-FFF2-40B4-BE49-F238E27FC236}">
                <a16:creationId xmlns:a16="http://schemas.microsoft.com/office/drawing/2014/main" id="{130E2842-5F41-51C5-4DEC-36A951378FF9}"/>
              </a:ext>
            </a:extLst>
          </p:cNvPr>
          <p:cNvSpPr>
            <a:spLocks noGrp="1"/>
          </p:cNvSpPr>
          <p:nvPr>
            <p:ph type="sldNum" idx="12"/>
          </p:nvPr>
        </p:nvSpPr>
        <p:spPr/>
        <p:txBody>
          <a:bodyPr/>
          <a:lstStyle/>
          <a:p>
            <a:fld id="{FC2FC132-48E3-EF4C-881B-428E46D600FB}" type="slidenum">
              <a:rPr lang="en-US" altLang="ja-FR" smtClean="0"/>
              <a:t>7</a:t>
            </a:fld>
            <a:endParaRPr lang="ja-FR" altLang="en-US" dirty="0"/>
          </a:p>
        </p:txBody>
      </p:sp>
    </p:spTree>
    <p:extLst>
      <p:ext uri="{BB962C8B-B14F-4D97-AF65-F5344CB8AC3E}">
        <p14:creationId xmlns:p14="http://schemas.microsoft.com/office/powerpoint/2010/main" val="244078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6AC2D-8C99-6A06-BCFF-D6371BC0D316}"/>
            </a:ext>
          </a:extLst>
        </p:cNvPr>
        <p:cNvGrpSpPr/>
        <p:nvPr/>
      </p:nvGrpSpPr>
      <p:grpSpPr>
        <a:xfrm>
          <a:off x="0" y="0"/>
          <a:ext cx="0" cy="0"/>
          <a:chOff x="0" y="0"/>
          <a:chExt cx="0" cy="0"/>
        </a:xfrm>
      </p:grpSpPr>
      <p:pic>
        <p:nvPicPr>
          <p:cNvPr id="29" name="図 28">
            <a:extLst>
              <a:ext uri="{FF2B5EF4-FFF2-40B4-BE49-F238E27FC236}">
                <a16:creationId xmlns:a16="http://schemas.microsoft.com/office/drawing/2014/main" id="{1FE6E935-91A6-710F-DB0A-8AC45B6F5A7C}"/>
              </a:ext>
            </a:extLst>
          </p:cNvPr>
          <p:cNvPicPr>
            <a:picLocks noChangeAspect="1"/>
          </p:cNvPicPr>
          <p:nvPr/>
        </p:nvPicPr>
        <p:blipFill>
          <a:blip r:embed="rId3"/>
          <a:stretch>
            <a:fillRect/>
          </a:stretch>
        </p:blipFill>
        <p:spPr>
          <a:xfrm rot="5400000">
            <a:off x="2073157" y="3522270"/>
            <a:ext cx="3393017" cy="2009840"/>
          </a:xfrm>
          <a:prstGeom prst="rect">
            <a:avLst/>
          </a:prstGeom>
        </p:spPr>
      </p:pic>
      <p:sp>
        <p:nvSpPr>
          <p:cNvPr id="11" name="正方形/長方形 10">
            <a:extLst>
              <a:ext uri="{FF2B5EF4-FFF2-40B4-BE49-F238E27FC236}">
                <a16:creationId xmlns:a16="http://schemas.microsoft.com/office/drawing/2014/main" id="{76869F03-CF47-151E-683A-E3A1013F7C83}"/>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pic>
        <p:nvPicPr>
          <p:cNvPr id="12" name="図 11">
            <a:extLst>
              <a:ext uri="{FF2B5EF4-FFF2-40B4-BE49-F238E27FC236}">
                <a16:creationId xmlns:a16="http://schemas.microsoft.com/office/drawing/2014/main" id="{9C686C2F-558A-B5C5-D7D5-73DE4111337A}"/>
              </a:ext>
            </a:extLst>
          </p:cNvPr>
          <p:cNvPicPr>
            <a:picLocks noChangeAspect="1"/>
          </p:cNvPicPr>
          <p:nvPr/>
        </p:nvPicPr>
        <p:blipFill>
          <a:blip r:embed="rId4"/>
          <a:stretch>
            <a:fillRect/>
          </a:stretch>
        </p:blipFill>
        <p:spPr>
          <a:xfrm>
            <a:off x="-673" y="1622850"/>
            <a:ext cx="2497163" cy="3299822"/>
          </a:xfrm>
          <a:prstGeom prst="rect">
            <a:avLst/>
          </a:prstGeom>
        </p:spPr>
      </p:pic>
      <p:pic>
        <p:nvPicPr>
          <p:cNvPr id="14" name="図 13" descr="グラフ&#10;&#10;自動的に生成された説明">
            <a:extLst>
              <a:ext uri="{FF2B5EF4-FFF2-40B4-BE49-F238E27FC236}">
                <a16:creationId xmlns:a16="http://schemas.microsoft.com/office/drawing/2014/main" id="{2C3AAD68-CEEF-6B73-B3A0-1D24FCE71362}"/>
              </a:ext>
            </a:extLst>
          </p:cNvPr>
          <p:cNvPicPr>
            <a:picLocks noChangeAspect="1"/>
          </p:cNvPicPr>
          <p:nvPr/>
        </p:nvPicPr>
        <p:blipFill>
          <a:blip r:embed="rId5"/>
          <a:stretch>
            <a:fillRect/>
          </a:stretch>
        </p:blipFill>
        <p:spPr>
          <a:xfrm>
            <a:off x="2355900" y="894680"/>
            <a:ext cx="2497163" cy="1583567"/>
          </a:xfrm>
          <a:prstGeom prst="rect">
            <a:avLst/>
          </a:prstGeom>
        </p:spPr>
      </p:pic>
      <p:graphicFrame>
        <p:nvGraphicFramePr>
          <p:cNvPr id="17" name="表 16">
            <a:extLst>
              <a:ext uri="{FF2B5EF4-FFF2-40B4-BE49-F238E27FC236}">
                <a16:creationId xmlns:a16="http://schemas.microsoft.com/office/drawing/2014/main" id="{5F64CB12-58F1-84DC-9E8F-FE7A488DFFCC}"/>
              </a:ext>
            </a:extLst>
          </p:cNvPr>
          <p:cNvGraphicFramePr>
            <a:graphicFrameLocks noGrp="1"/>
          </p:cNvGraphicFramePr>
          <p:nvPr>
            <p:extLst>
              <p:ext uri="{D42A27DB-BD31-4B8C-83A1-F6EECF244321}">
                <p14:modId xmlns:p14="http://schemas.microsoft.com/office/powerpoint/2010/main" val="4127224547"/>
              </p:ext>
            </p:extLst>
          </p:nvPr>
        </p:nvGraphicFramePr>
        <p:xfrm>
          <a:off x="5043249" y="805686"/>
          <a:ext cx="6781197" cy="4572000"/>
        </p:xfrm>
        <a:graphic>
          <a:graphicData uri="http://schemas.openxmlformats.org/drawingml/2006/table">
            <a:tbl>
              <a:tblPr firstRow="1" bandRow="1">
                <a:tableStyleId>{5C22544A-7EE6-4342-B048-85BDC9FD1C3A}</a:tableStyleId>
              </a:tblPr>
              <a:tblGrid>
                <a:gridCol w="1869660">
                  <a:extLst>
                    <a:ext uri="{9D8B030D-6E8A-4147-A177-3AD203B41FA5}">
                      <a16:colId xmlns:a16="http://schemas.microsoft.com/office/drawing/2014/main" val="4191892705"/>
                    </a:ext>
                  </a:extLst>
                </a:gridCol>
                <a:gridCol w="982133">
                  <a:extLst>
                    <a:ext uri="{9D8B030D-6E8A-4147-A177-3AD203B41FA5}">
                      <a16:colId xmlns:a16="http://schemas.microsoft.com/office/drawing/2014/main" val="553980249"/>
                    </a:ext>
                  </a:extLst>
                </a:gridCol>
                <a:gridCol w="965200">
                  <a:extLst>
                    <a:ext uri="{9D8B030D-6E8A-4147-A177-3AD203B41FA5}">
                      <a16:colId xmlns:a16="http://schemas.microsoft.com/office/drawing/2014/main" val="858799208"/>
                    </a:ext>
                  </a:extLst>
                </a:gridCol>
                <a:gridCol w="931334">
                  <a:extLst>
                    <a:ext uri="{9D8B030D-6E8A-4147-A177-3AD203B41FA5}">
                      <a16:colId xmlns:a16="http://schemas.microsoft.com/office/drawing/2014/main" val="3372565735"/>
                    </a:ext>
                  </a:extLst>
                </a:gridCol>
                <a:gridCol w="1033803">
                  <a:extLst>
                    <a:ext uri="{9D8B030D-6E8A-4147-A177-3AD203B41FA5}">
                      <a16:colId xmlns:a16="http://schemas.microsoft.com/office/drawing/2014/main" val="3206979840"/>
                    </a:ext>
                  </a:extLst>
                </a:gridCol>
                <a:gridCol w="999067">
                  <a:extLst>
                    <a:ext uri="{9D8B030D-6E8A-4147-A177-3AD203B41FA5}">
                      <a16:colId xmlns:a16="http://schemas.microsoft.com/office/drawing/2014/main" val="4225844980"/>
                    </a:ext>
                  </a:extLst>
                </a:gridCol>
              </a:tblGrid>
              <a:tr h="362474">
                <a:tc>
                  <a:txBody>
                    <a:bodyPr/>
                    <a:lstStyle/>
                    <a:p>
                      <a:pPr marL="0" algn="l" defTabSz="914400" rtl="0">
                        <a:buNone/>
                      </a:pPr>
                      <a:r>
                        <a:rPr lang="en-US" altLang="ja-FR" sz="1800" dirty="0"/>
                        <a:t>Items</a:t>
                      </a:r>
                      <a:endParaRPr lang="ja-FR" altLang="en-US" sz="1800" dirty="0"/>
                    </a:p>
                  </a:txBody>
                  <a:tcPr/>
                </a:tc>
                <a:tc gridSpan="5">
                  <a:txBody>
                    <a:bodyPr/>
                    <a:lstStyle/>
                    <a:p>
                      <a:pPr marL="0" algn="l" defTabSz="914400" rtl="0">
                        <a:buNone/>
                      </a:pPr>
                      <a:r>
                        <a:rPr lang="en-US" altLang="ja-FR" sz="1800" dirty="0"/>
                        <a:t>Parameters</a:t>
                      </a:r>
                      <a:endParaRPr lang="ja-FR" altLang="en-US" sz="1800" dirty="0"/>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3774593445"/>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Telescope type</a:t>
                      </a:r>
                      <a:endParaRPr lang="ja-FR" altLang="en-US" sz="1800" dirty="0"/>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Offset Optics</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402934150"/>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Aperture size</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30 cm</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2228053146"/>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Focal length</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83.5 cm</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255411959"/>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 number</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6.1</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1925455322"/>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Field of view</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15 arcmin × 15 arcmin</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2336145216"/>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FoV per pixel</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 acsec × 2 arcsec</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3296765131"/>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FR" sz="1800" kern="1200" dirty="0">
                          <a:solidFill>
                            <a:schemeClr val="dk1"/>
                          </a:solidFill>
                          <a:effectLst/>
                          <a:latin typeface="+mn-lt"/>
                          <a:ea typeface="+mn-ea"/>
                          <a:cs typeface="+mn-cs"/>
                        </a:rPr>
                        <a:t>Integration time</a:t>
                      </a:r>
                      <a:endParaRPr lang="ja-FR" altLang="ja-FR" sz="1800" kern="1200" dirty="0">
                        <a:solidFill>
                          <a:schemeClr val="dk1"/>
                        </a:solidFill>
                        <a:effectLst/>
                        <a:latin typeface="+mn-lt"/>
                        <a:ea typeface="+mn-ea"/>
                        <a:cs typeface="+mn-cs"/>
                      </a:endParaRP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10 minutes (2 minutes x 5 frames)</a:t>
                      </a:r>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tc hMerge="1">
                  <a:txBody>
                    <a:bodyPr/>
                    <a:lstStyle/>
                    <a:p>
                      <a:endParaRPr lang="ja-FR" altLang="en-US"/>
                    </a:p>
                  </a:txBody>
                  <a:tcPr/>
                </a:tc>
                <a:extLst>
                  <a:ext uri="{0D108BD9-81ED-4DB2-BD59-A6C34878D82A}">
                    <a16:rowId xmlns:a16="http://schemas.microsoft.com/office/drawing/2014/main" val="1922728440"/>
                  </a:ext>
                </a:extLst>
              </a:tr>
              <a:tr h="625640">
                <a:tc>
                  <a:txBody>
                    <a:bodyPr/>
                    <a:lstStyle/>
                    <a:p>
                      <a:r>
                        <a:rPr lang="ja-FR" altLang="ja-FR" sz="1800" kern="1200" dirty="0">
                          <a:solidFill>
                            <a:schemeClr val="dk1"/>
                          </a:solidFill>
                          <a:effectLst/>
                          <a:latin typeface="+mn-lt"/>
                          <a:ea typeface="+mn-ea"/>
                          <a:cs typeface="+mn-cs"/>
                        </a:rPr>
                        <a:t>Observation</a:t>
                      </a:r>
                    </a:p>
                    <a:p>
                      <a:r>
                        <a:rPr lang="ja-FR" altLang="ja-FR" sz="1800" kern="1200" dirty="0">
                          <a:solidFill>
                            <a:schemeClr val="dk1"/>
                          </a:solidFill>
                          <a:effectLst/>
                          <a:latin typeface="+mn-lt"/>
                          <a:ea typeface="+mn-ea"/>
                          <a:cs typeface="+mn-cs"/>
                        </a:rPr>
                        <a:t>Band (μm)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rgbClr val="FF0000"/>
                          </a:solidFill>
                          <a:effectLst/>
                          <a:latin typeface="+mn-lt"/>
                          <a:ea typeface="+mn-ea"/>
                          <a:cs typeface="+mn-cs"/>
                        </a:rPr>
                        <a:t>0.5</a:t>
                      </a:r>
                      <a:r>
                        <a:rPr lang="ja-FR" altLang="ja-FR" sz="1800" kern="1200" dirty="0">
                          <a:solidFill>
                            <a:schemeClr val="dk1"/>
                          </a:solidFill>
                          <a:effectLst/>
                          <a:latin typeface="+mn-lt"/>
                          <a:ea typeface="+mn-ea"/>
                          <a:cs typeface="+mn-cs"/>
                        </a:rPr>
                        <a:t>−0.9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0.9−1.3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1.3−1.7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1.7−2.1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2.1-</a:t>
                      </a:r>
                      <a:r>
                        <a:rPr lang="ja-FR" altLang="ja-FR" sz="1800" kern="1200" dirty="0">
                          <a:solidFill>
                            <a:srgbClr val="FF0000"/>
                          </a:solidFill>
                          <a:effectLst/>
                          <a:latin typeface="+mn-lt"/>
                          <a:ea typeface="+mn-ea"/>
                          <a:cs typeface="+mn-cs"/>
                        </a:rPr>
                        <a:t>2.5</a:t>
                      </a:r>
                    </a:p>
                  </a:txBody>
                  <a:tcPr/>
                </a:tc>
                <a:extLst>
                  <a:ext uri="{0D108BD9-81ED-4DB2-BD59-A6C34878D82A}">
                    <a16:rowId xmlns:a16="http://schemas.microsoft.com/office/drawing/2014/main" val="3848363563"/>
                  </a:ext>
                </a:extLst>
              </a:tr>
              <a:tr h="625640">
                <a:tc>
                  <a:txBody>
                    <a:bodyPr/>
                    <a:lstStyle/>
                    <a:p>
                      <a:r>
                        <a:rPr lang="ja-FR" altLang="ja-FR" sz="1800" kern="1200" dirty="0">
                          <a:solidFill>
                            <a:schemeClr val="dk1"/>
                          </a:solidFill>
                          <a:effectLst/>
                          <a:latin typeface="+mn-lt"/>
                          <a:ea typeface="+mn-ea"/>
                          <a:cs typeface="+mn-cs"/>
                        </a:rPr>
                        <a:t>Limiting</a:t>
                      </a:r>
                      <a:r>
                        <a:rPr lang="en-US" altLang="ja-FR" sz="1800" kern="1200" dirty="0">
                          <a:solidFill>
                            <a:schemeClr val="dk1"/>
                          </a:solidFill>
                          <a:effectLst/>
                          <a:latin typeface="+mn-lt"/>
                          <a:ea typeface="+mn-ea"/>
                          <a:cs typeface="+mn-cs"/>
                        </a:rPr>
                        <a:t> </a:t>
                      </a:r>
                      <a:r>
                        <a:rPr lang="ja-FR" altLang="ja-FR" sz="1800" kern="1200" dirty="0">
                          <a:solidFill>
                            <a:schemeClr val="dk1"/>
                          </a:solidFill>
                          <a:effectLst/>
                          <a:latin typeface="+mn-lt"/>
                          <a:ea typeface="+mn-ea"/>
                          <a:cs typeface="+mn-cs"/>
                        </a:rPr>
                        <a:t>AB</a:t>
                      </a:r>
                      <a:r>
                        <a:rPr lang="en-US" altLang="ja-FR" sz="1800" kern="1200" dirty="0">
                          <a:solidFill>
                            <a:schemeClr val="dk1"/>
                          </a:solidFill>
                          <a:effectLst/>
                          <a:latin typeface="+mn-lt"/>
                          <a:ea typeface="+mn-ea"/>
                          <a:cs typeface="+mn-cs"/>
                        </a:rPr>
                        <a:t> </a:t>
                      </a:r>
                      <a:r>
                        <a:rPr lang="ja-FR" altLang="ja-FR" sz="1800" kern="1200" dirty="0">
                          <a:solidFill>
                            <a:schemeClr val="dk1"/>
                          </a:solidFill>
                          <a:effectLst/>
                          <a:latin typeface="+mn-lt"/>
                          <a:ea typeface="+mn-ea"/>
                          <a:cs typeface="+mn-cs"/>
                        </a:rPr>
                        <a:t>mag</a:t>
                      </a:r>
                    </a:p>
                    <a:p>
                      <a:r>
                        <a:rPr lang="en-US" altLang="ja-FR" sz="1800" kern="1200" dirty="0">
                          <a:solidFill>
                            <a:schemeClr val="dk1"/>
                          </a:solidFill>
                          <a:effectLst/>
                          <a:latin typeface="+mn-lt"/>
                          <a:ea typeface="+mn-ea"/>
                          <a:cs typeface="+mn-cs"/>
                        </a:rPr>
                        <a:t>(@</a:t>
                      </a:r>
                      <a:r>
                        <a:rPr lang="ja-FR" altLang="ja-FR" sz="1800" kern="1200" dirty="0">
                          <a:solidFill>
                            <a:schemeClr val="dk1"/>
                          </a:solidFill>
                          <a:effectLst/>
                          <a:latin typeface="+mn-lt"/>
                          <a:ea typeface="+mn-ea"/>
                          <a:cs typeface="+mn-cs"/>
                        </a:rPr>
                        <a:t>10 min</a:t>
                      </a:r>
                      <a:r>
                        <a:rPr lang="en-US" altLang="ja-FR" sz="1800" kern="1200" dirty="0">
                          <a:solidFill>
                            <a:schemeClr val="dk1"/>
                          </a:solidFill>
                          <a:effectLst/>
                          <a:latin typeface="+mn-lt"/>
                          <a:ea typeface="+mn-ea"/>
                          <a:cs typeface="+mn-cs"/>
                        </a:rPr>
                        <a:t>)</a:t>
                      </a:r>
                      <a:r>
                        <a:rPr lang="ja-FR" altLang="ja-FR" sz="1800" kern="1200" dirty="0">
                          <a:solidFill>
                            <a:schemeClr val="dk1"/>
                          </a:solidFill>
                          <a:effectLst/>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21.</a:t>
                      </a:r>
                      <a:r>
                        <a:rPr lang="en-US" altLang="ja-FR" sz="1800" kern="1200" dirty="0">
                          <a:solidFill>
                            <a:schemeClr val="dk1"/>
                          </a:solidFill>
                          <a:effectLst/>
                          <a:latin typeface="+mn-lt"/>
                          <a:ea typeface="+mn-ea"/>
                          <a:cs typeface="+mn-cs"/>
                        </a:rPr>
                        <a:t>3</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a:t>
                      </a:r>
                      <a:r>
                        <a:rPr lang="en-US" altLang="ja-FR" sz="1800" kern="1200" dirty="0">
                          <a:solidFill>
                            <a:schemeClr val="dk1"/>
                          </a:solidFill>
                          <a:effectLst/>
                          <a:latin typeface="+mn-lt"/>
                          <a:ea typeface="+mn-ea"/>
                          <a:cs typeface="+mn-cs"/>
                        </a:rPr>
                        <a:t>0.9</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a:t>
                      </a:r>
                      <a:r>
                        <a:rPr lang="en-US" altLang="ja-FR" sz="1800" kern="1200" dirty="0">
                          <a:solidFill>
                            <a:schemeClr val="dk1"/>
                          </a:solidFill>
                          <a:effectLst/>
                          <a:latin typeface="+mn-lt"/>
                          <a:ea typeface="+mn-ea"/>
                          <a:cs typeface="+mn-cs"/>
                        </a:rPr>
                        <a:t>0.6</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a:t>
                      </a:r>
                      <a:r>
                        <a:rPr lang="en-US" altLang="ja-FR" sz="1800" kern="1200" dirty="0">
                          <a:solidFill>
                            <a:schemeClr val="dk1"/>
                          </a:solidFill>
                          <a:effectLst/>
                          <a:latin typeface="+mn-lt"/>
                          <a:ea typeface="+mn-ea"/>
                          <a:cs typeface="+mn-cs"/>
                        </a:rPr>
                        <a:t>0.5</a:t>
                      </a:r>
                      <a:endParaRPr lang="ja-FR" altLang="ja-FR"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20.</a:t>
                      </a:r>
                      <a:r>
                        <a:rPr lang="en-US" altLang="ja-FR" sz="1800" kern="1200" dirty="0">
                          <a:solidFill>
                            <a:schemeClr val="dk1"/>
                          </a:solidFill>
                          <a:effectLst/>
                          <a:latin typeface="+mn-lt"/>
                          <a:ea typeface="+mn-ea"/>
                          <a:cs typeface="+mn-cs"/>
                        </a:rPr>
                        <a:t>4</a:t>
                      </a:r>
                      <a:endParaRPr lang="ja-FR" altLang="ja-FR" sz="1800" kern="1200" dirty="0">
                        <a:solidFill>
                          <a:schemeClr val="dk1"/>
                        </a:solidFill>
                        <a:effectLst/>
                        <a:latin typeface="+mn-lt"/>
                        <a:ea typeface="+mn-ea"/>
                        <a:cs typeface="+mn-cs"/>
                      </a:endParaRPr>
                    </a:p>
                  </a:txBody>
                  <a:tcPr/>
                </a:tc>
                <a:extLst>
                  <a:ext uri="{0D108BD9-81ED-4DB2-BD59-A6C34878D82A}">
                    <a16:rowId xmlns:a16="http://schemas.microsoft.com/office/drawing/2014/main" val="2045040386"/>
                  </a:ext>
                </a:extLst>
              </a:tr>
              <a:tr h="36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Focal detector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HyViSi</a:t>
                      </a:r>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FR" altLang="ja-FR" sz="1800" kern="1200" dirty="0">
                          <a:solidFill>
                            <a:schemeClr val="dk1"/>
                          </a:solidFill>
                          <a:effectLst/>
                          <a:latin typeface="+mn-lt"/>
                          <a:ea typeface="+mn-ea"/>
                          <a:cs typeface="+mn-cs"/>
                        </a:rPr>
                        <a:t>HgCdTe (H1RG)</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FR" altLang="ja-FR" sz="1600" kern="1200" dirty="0">
                        <a:solidFill>
                          <a:schemeClr val="dk1"/>
                        </a:solidFill>
                        <a:effectLst/>
                        <a:latin typeface="+mn-lt"/>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FR" altLang="ja-FR" sz="1600" kern="1200" dirty="0">
                        <a:solidFill>
                          <a:schemeClr val="dk1"/>
                        </a:solidFill>
                        <a:effectLst/>
                        <a:latin typeface="+mn-lt"/>
                        <a:ea typeface="+mn-ea"/>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FR" altLang="ja-FR" sz="1600" kern="1200" dirty="0">
                        <a:solidFill>
                          <a:schemeClr val="dk1"/>
                        </a:solidFill>
                        <a:effectLst/>
                        <a:latin typeface="+mn-lt"/>
                        <a:ea typeface="+mn-ea"/>
                        <a:cs typeface="+mn-cs"/>
                      </a:endParaRPr>
                    </a:p>
                  </a:txBody>
                  <a:tcPr/>
                </a:tc>
                <a:extLst>
                  <a:ext uri="{0D108BD9-81ED-4DB2-BD59-A6C34878D82A}">
                    <a16:rowId xmlns:a16="http://schemas.microsoft.com/office/drawing/2014/main" val="654949429"/>
                  </a:ext>
                </a:extLst>
              </a:tr>
            </a:tbl>
          </a:graphicData>
        </a:graphic>
      </p:graphicFrame>
      <p:sp>
        <p:nvSpPr>
          <p:cNvPr id="19" name="正方形/長方形 18">
            <a:extLst>
              <a:ext uri="{FF2B5EF4-FFF2-40B4-BE49-F238E27FC236}">
                <a16:creationId xmlns:a16="http://schemas.microsoft.com/office/drawing/2014/main" id="{2A907C9E-EACD-1AB9-574F-7C3C93D81AD4}"/>
              </a:ext>
            </a:extLst>
          </p:cNvPr>
          <p:cNvSpPr/>
          <p:nvPr/>
        </p:nvSpPr>
        <p:spPr>
          <a:xfrm>
            <a:off x="0" y="4673600"/>
            <a:ext cx="948267" cy="405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0" name="正方形/長方形 19">
            <a:extLst>
              <a:ext uri="{FF2B5EF4-FFF2-40B4-BE49-F238E27FC236}">
                <a16:creationId xmlns:a16="http://schemas.microsoft.com/office/drawing/2014/main" id="{837B8DCD-B99F-944E-EF4F-0DA28902EF04}"/>
              </a:ext>
            </a:extLst>
          </p:cNvPr>
          <p:cNvSpPr/>
          <p:nvPr/>
        </p:nvSpPr>
        <p:spPr>
          <a:xfrm>
            <a:off x="2590627" y="2798546"/>
            <a:ext cx="1332176" cy="187505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21" name="正方形/長方形 20">
            <a:extLst>
              <a:ext uri="{FF2B5EF4-FFF2-40B4-BE49-F238E27FC236}">
                <a16:creationId xmlns:a16="http://schemas.microsoft.com/office/drawing/2014/main" id="{B0A14D34-CCC5-70EE-6805-122622E71584}"/>
              </a:ext>
            </a:extLst>
          </p:cNvPr>
          <p:cNvSpPr/>
          <p:nvPr/>
        </p:nvSpPr>
        <p:spPr>
          <a:xfrm>
            <a:off x="2321768" y="815066"/>
            <a:ext cx="2565425" cy="174369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cxnSp>
        <p:nvCxnSpPr>
          <p:cNvPr id="23" name="直線コネクタ 22">
            <a:extLst>
              <a:ext uri="{FF2B5EF4-FFF2-40B4-BE49-F238E27FC236}">
                <a16:creationId xmlns:a16="http://schemas.microsoft.com/office/drawing/2014/main" id="{F24E1BE1-4D89-9F56-6357-67AAB325DE8B}"/>
              </a:ext>
            </a:extLst>
          </p:cNvPr>
          <p:cNvCxnSpPr>
            <a:cxnSpLocks/>
          </p:cNvCxnSpPr>
          <p:nvPr/>
        </p:nvCxnSpPr>
        <p:spPr>
          <a:xfrm>
            <a:off x="2321768" y="2592777"/>
            <a:ext cx="268859" cy="2057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FFD21D2D-FC96-EFC6-4157-C8A949F3DD04}"/>
              </a:ext>
            </a:extLst>
          </p:cNvPr>
          <p:cNvCxnSpPr>
            <a:cxnSpLocks/>
          </p:cNvCxnSpPr>
          <p:nvPr/>
        </p:nvCxnSpPr>
        <p:spPr>
          <a:xfrm flipV="1">
            <a:off x="3922803" y="2592777"/>
            <a:ext cx="964390" cy="2038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2540E7E9-90B2-A281-4E8D-AD543FB9F526}"/>
              </a:ext>
            </a:extLst>
          </p:cNvPr>
          <p:cNvSpPr txBox="1"/>
          <p:nvPr/>
        </p:nvSpPr>
        <p:spPr>
          <a:xfrm>
            <a:off x="447062" y="5078911"/>
            <a:ext cx="2049022" cy="646331"/>
          </a:xfrm>
          <a:prstGeom prst="rect">
            <a:avLst/>
          </a:prstGeom>
          <a:noFill/>
        </p:spPr>
        <p:txBody>
          <a:bodyPr wrap="none" rtlCol="0">
            <a:spAutoFit/>
          </a:bodyPr>
          <a:lstStyle/>
          <a:p>
            <a:r>
              <a:rPr kumimoji="1" lang="en-US" altLang="ja-FR" dirty="0"/>
              <a:t>φ300 mm aperture</a:t>
            </a:r>
          </a:p>
          <a:p>
            <a:r>
              <a:rPr kumimoji="1" lang="en-US" altLang="ja-FR" dirty="0"/>
              <a:t>telescope</a:t>
            </a:r>
          </a:p>
        </p:txBody>
      </p:sp>
      <p:sp>
        <p:nvSpPr>
          <p:cNvPr id="30" name="正方形/長方形 29">
            <a:extLst>
              <a:ext uri="{FF2B5EF4-FFF2-40B4-BE49-F238E27FC236}">
                <a16:creationId xmlns:a16="http://schemas.microsoft.com/office/drawing/2014/main" id="{A8B24F71-FE21-E9CA-D68C-5F8A39F6456D}"/>
              </a:ext>
            </a:extLst>
          </p:cNvPr>
          <p:cNvSpPr/>
          <p:nvPr/>
        </p:nvSpPr>
        <p:spPr>
          <a:xfrm>
            <a:off x="4390464" y="2990088"/>
            <a:ext cx="496729" cy="423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sp>
        <p:nvSpPr>
          <p:cNvPr id="34" name="テキスト ボックス 33">
            <a:extLst>
              <a:ext uri="{FF2B5EF4-FFF2-40B4-BE49-F238E27FC236}">
                <a16:creationId xmlns:a16="http://schemas.microsoft.com/office/drawing/2014/main" id="{B05A325A-7CD2-604C-F46C-3CE62B53D221}"/>
              </a:ext>
            </a:extLst>
          </p:cNvPr>
          <p:cNvSpPr txBox="1"/>
          <p:nvPr/>
        </p:nvSpPr>
        <p:spPr>
          <a:xfrm>
            <a:off x="5134036" y="5515813"/>
            <a:ext cx="6332250" cy="707886"/>
          </a:xfrm>
          <a:prstGeom prst="rect">
            <a:avLst/>
          </a:prstGeom>
          <a:solidFill>
            <a:srgbClr val="FFF698"/>
          </a:solidFill>
          <a:ln w="19050">
            <a:solidFill>
              <a:srgbClr val="C00000"/>
            </a:solidFill>
          </a:ln>
        </p:spPr>
        <p:txBody>
          <a:bodyPr wrap="square">
            <a:spAutoFit/>
          </a:bodyPr>
          <a:lstStyle/>
          <a:p>
            <a:pPr>
              <a:defRPr sz="1575" b="1">
                <a:solidFill>
                  <a:srgbClr val="FFFFFF"/>
                </a:solidFill>
              </a:defRPr>
            </a:pPr>
            <a:r>
              <a:rPr lang="id-ID" altLang="ja-FR" sz="2000" b="1" dirty="0">
                <a:solidFill>
                  <a:srgbClr val="C00000"/>
                </a:solidFill>
              </a:rPr>
              <a:t>MONSTER </a:t>
            </a:r>
            <a:r>
              <a:rPr lang="id-ID" altLang="ja-FR" sz="2000" b="1" dirty="0" err="1">
                <a:solidFill>
                  <a:srgbClr val="C00000"/>
                </a:solidFill>
              </a:rPr>
              <a:t>obtains</a:t>
            </a:r>
            <a:r>
              <a:rPr lang="id-ID" altLang="ja-FR" sz="2000" b="1" dirty="0">
                <a:solidFill>
                  <a:srgbClr val="C00000"/>
                </a:solidFill>
              </a:rPr>
              <a:t> an </a:t>
            </a:r>
            <a:r>
              <a:rPr lang="id-ID" altLang="ja-FR" sz="2000" b="1" dirty="0" err="1">
                <a:solidFill>
                  <a:srgbClr val="C00000"/>
                </a:solidFill>
              </a:rPr>
              <a:t>arcsecond</a:t>
            </a:r>
            <a:r>
              <a:rPr lang="id-ID" altLang="ja-FR" sz="2000" b="1" dirty="0">
                <a:solidFill>
                  <a:srgbClr val="C00000"/>
                </a:solidFill>
              </a:rPr>
              <a:t> localization, and </a:t>
            </a:r>
            <a:r>
              <a:rPr lang="id-ID" altLang="ja-FR" sz="2000" b="1" dirty="0" err="1">
                <a:solidFill>
                  <a:srgbClr val="C00000"/>
                </a:solidFill>
              </a:rPr>
              <a:t>photometric</a:t>
            </a:r>
            <a:r>
              <a:rPr lang="id-ID" altLang="ja-FR" sz="2000" b="1" dirty="0">
                <a:solidFill>
                  <a:srgbClr val="C00000"/>
                </a:solidFill>
              </a:rPr>
              <a:t> redshift within 10 </a:t>
            </a:r>
            <a:r>
              <a:rPr lang="id-ID" altLang="ja-FR" sz="2000" b="1" dirty="0" err="1">
                <a:solidFill>
                  <a:srgbClr val="C00000"/>
                </a:solidFill>
              </a:rPr>
              <a:t>minutes</a:t>
            </a:r>
            <a:r>
              <a:rPr lang="id-ID" altLang="ja-FR" sz="2000" b="1" dirty="0">
                <a:solidFill>
                  <a:srgbClr val="C00000"/>
                </a:solidFill>
              </a:rPr>
              <a:t>.</a:t>
            </a:r>
          </a:p>
        </p:txBody>
      </p:sp>
      <p:sp>
        <p:nvSpPr>
          <p:cNvPr id="5" name="タイトル 1">
            <a:extLst>
              <a:ext uri="{FF2B5EF4-FFF2-40B4-BE49-F238E27FC236}">
                <a16:creationId xmlns:a16="http://schemas.microsoft.com/office/drawing/2014/main" id="{FE596110-4AFB-9086-EA90-F210F2F2AC65}"/>
              </a:ext>
            </a:extLst>
          </p:cNvPr>
          <p:cNvSpPr txBox="1">
            <a:spLocks/>
          </p:cNvSpPr>
          <p:nvPr/>
        </p:nvSpPr>
        <p:spPr>
          <a:xfrm>
            <a:off x="0" y="19050"/>
            <a:ext cx="11277600" cy="647700"/>
          </a:xfrm>
          <a:prstGeom prst="rect">
            <a:avLst/>
          </a:prstGeom>
        </p:spPr>
        <p:txBody>
          <a:bodyPr vert="horz" lIns="91440" tIns="45720" rIns="91440" bIns="45720" anchor="ctr">
            <a:normAutofit/>
          </a:bodyPr>
          <a:lstStyle>
            <a:lvl1pPr algn="l" defTabSz="914400">
              <a:lnSpc>
                <a:spcPct val="90000"/>
              </a:lnSpc>
              <a:spcBef>
                <a:spcPct val="0"/>
              </a:spcBef>
              <a:buNone/>
              <a:defRPr sz="4400" kern="1200">
                <a:solidFill>
                  <a:schemeClr val="tx1"/>
                </a:solidFill>
                <a:latin typeface="+mj-lt"/>
                <a:ea typeface="+mj-lt"/>
                <a:cs typeface="+mj-lt"/>
              </a:defRPr>
            </a:lvl1pPr>
          </a:lstStyle>
          <a:p>
            <a:pPr>
              <a:defRPr sz="2250" b="0">
                <a:solidFill>
                  <a:srgbClr val="111820"/>
                </a:solidFill>
              </a:defRPr>
            </a:pPr>
            <a:r>
              <a:rPr lang="id-ID" altLang="ja-FR" sz="3600" b="1">
                <a:solidFill>
                  <a:schemeClr val="accent1">
                    <a:lumMod val="50000"/>
                  </a:schemeClr>
                </a:solidFill>
                <a:latin typeface="Bell MT" panose="02020503060305020303" pitchFamily="18" charset="0"/>
              </a:rPr>
              <a:t>MONSTER enables rapid optical/NIR identification</a:t>
            </a:r>
            <a:endParaRPr lang="id-ID" sz="2800" b="1" dirty="0">
              <a:solidFill>
                <a:schemeClr val="accent1">
                  <a:lumMod val="50000"/>
                </a:schemeClr>
              </a:solidFill>
              <a:latin typeface="Bell MT" panose="02020503060305020303" pitchFamily="18" charset="0"/>
            </a:endParaRPr>
          </a:p>
        </p:txBody>
      </p:sp>
      <p:sp>
        <p:nvSpPr>
          <p:cNvPr id="6" name="フッター プレースホルダー 5">
            <a:extLst>
              <a:ext uri="{FF2B5EF4-FFF2-40B4-BE49-F238E27FC236}">
                <a16:creationId xmlns:a16="http://schemas.microsoft.com/office/drawing/2014/main" id="{9BFC4AA2-B7E9-65B7-9CE5-3976B0900131}"/>
              </a:ext>
            </a:extLst>
          </p:cNvPr>
          <p:cNvSpPr>
            <a:spLocks noGrp="1"/>
          </p:cNvSpPr>
          <p:nvPr>
            <p:ph type="ftr" idx="11"/>
          </p:nvPr>
        </p:nvSpPr>
        <p:spPr/>
        <p:txBody>
          <a:bodyPr/>
          <a:lstStyle/>
          <a:p>
            <a:r>
              <a:rPr lang="id-ID"/>
              <a:t>2028/08/30 TeVPA 2026 @Tendo, Yamagata</a:t>
            </a:r>
            <a:endParaRPr lang="id-ID" dirty="0"/>
          </a:p>
        </p:txBody>
      </p:sp>
      <p:sp>
        <p:nvSpPr>
          <p:cNvPr id="7" name="スライド番号プレースホルダー 6">
            <a:extLst>
              <a:ext uri="{FF2B5EF4-FFF2-40B4-BE49-F238E27FC236}">
                <a16:creationId xmlns:a16="http://schemas.microsoft.com/office/drawing/2014/main" id="{5289A842-8112-3951-795F-37EF24D2B51D}"/>
              </a:ext>
            </a:extLst>
          </p:cNvPr>
          <p:cNvSpPr>
            <a:spLocks noGrp="1"/>
          </p:cNvSpPr>
          <p:nvPr>
            <p:ph type="sldNum" idx="12"/>
          </p:nvPr>
        </p:nvSpPr>
        <p:spPr/>
        <p:txBody>
          <a:bodyPr/>
          <a:lstStyle/>
          <a:p>
            <a:fld id="{FC2FC132-48E3-EF4C-881B-428E46D600FB}" type="slidenum">
              <a:rPr lang="en-US" altLang="ja-FR" smtClean="0"/>
              <a:t>8</a:t>
            </a:fld>
            <a:endParaRPr lang="ja-FR" altLang="en-US" dirty="0"/>
          </a:p>
        </p:txBody>
      </p:sp>
    </p:spTree>
    <p:extLst>
      <p:ext uri="{BB962C8B-B14F-4D97-AF65-F5344CB8AC3E}">
        <p14:creationId xmlns:p14="http://schemas.microsoft.com/office/powerpoint/2010/main" val="283410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4D423737-BE66-FD1C-9534-4D29E8367CB0}"/>
              </a:ext>
            </a:extLst>
          </p:cNvPr>
          <p:cNvSpPr>
            <a:spLocks noGrp="1"/>
          </p:cNvSpPr>
          <p:nvPr>
            <p:ph type="title"/>
          </p:nvPr>
        </p:nvSpPr>
        <p:spPr>
          <a:xfrm>
            <a:off x="0" y="19050"/>
            <a:ext cx="8585200" cy="647700"/>
          </a:xfrm>
        </p:spPr>
        <p:txBody>
          <a:bodyPr anchor="ctr">
            <a:normAutofit/>
          </a:bodyPr>
          <a:lstStyle/>
          <a:p>
            <a:pPr algn="l">
              <a:defRPr sz="2250" b="0">
                <a:solidFill>
                  <a:srgbClr val="111820"/>
                </a:solidFill>
              </a:defRPr>
            </a:pPr>
            <a:r>
              <a:rPr lang="en-US" sz="3600" b="1" dirty="0">
                <a:solidFill>
                  <a:srgbClr val="0B2A3B"/>
                </a:solidFill>
                <a:latin typeface="Bell MT" panose="02020503060305020303" pitchFamily="18" charset="0"/>
              </a:rPr>
              <a:t> MM source detectable in soft X-ray</a:t>
            </a:r>
            <a:endParaRPr sz="3600" b="1" dirty="0">
              <a:solidFill>
                <a:srgbClr val="0B2A3B"/>
              </a:solidFill>
              <a:latin typeface="Bell MT" panose="02020503060305020303" pitchFamily="18" charset="0"/>
            </a:endParaRPr>
          </a:p>
        </p:txBody>
      </p:sp>
      <p:sp>
        <p:nvSpPr>
          <p:cNvPr id="7" name="正方形/長方形 6">
            <a:extLst>
              <a:ext uri="{FF2B5EF4-FFF2-40B4-BE49-F238E27FC236}">
                <a16:creationId xmlns:a16="http://schemas.microsoft.com/office/drawing/2014/main" id="{BBAAF042-DDC1-D99C-8DEE-993D964C9EBC}"/>
              </a:ext>
            </a:extLst>
          </p:cNvPr>
          <p:cNvSpPr/>
          <p:nvPr/>
        </p:nvSpPr>
        <p:spPr>
          <a:xfrm flipV="1">
            <a:off x="0" y="697233"/>
            <a:ext cx="8780928" cy="83816"/>
          </a:xfrm>
          <a:prstGeom prst="rect">
            <a:avLst/>
          </a:prstGeom>
          <a:gradFill>
            <a:gsLst>
              <a:gs pos="0">
                <a:srgbClr val="05161D"/>
              </a:gs>
              <a:gs pos="50000">
                <a:srgbClr val="082534">
                  <a:lumMod val="67000"/>
                  <a:lumOff val="33000"/>
                </a:srgbClr>
              </a:gs>
              <a:gs pos="99000">
                <a:srgbClr val="0B2A3B">
                  <a:lumMod val="30820"/>
                  <a:lumOff val="6918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FR" altLang="en-US"/>
          </a:p>
        </p:txBody>
      </p:sp>
      <p:graphicFrame>
        <p:nvGraphicFramePr>
          <p:cNvPr id="8" name="表 7">
            <a:extLst>
              <a:ext uri="{FF2B5EF4-FFF2-40B4-BE49-F238E27FC236}">
                <a16:creationId xmlns:a16="http://schemas.microsoft.com/office/drawing/2014/main" id="{D2717729-9C69-0061-B6D6-947C99F3CF32}"/>
              </a:ext>
            </a:extLst>
          </p:cNvPr>
          <p:cNvGraphicFramePr>
            <a:graphicFrameLocks noGrp="1"/>
          </p:cNvGraphicFramePr>
          <p:nvPr>
            <p:extLst>
              <p:ext uri="{D42A27DB-BD31-4B8C-83A1-F6EECF244321}">
                <p14:modId xmlns:p14="http://schemas.microsoft.com/office/powerpoint/2010/main" val="3828302699"/>
              </p:ext>
            </p:extLst>
          </p:nvPr>
        </p:nvGraphicFramePr>
        <p:xfrm>
          <a:off x="468776" y="1001022"/>
          <a:ext cx="8312152" cy="4363298"/>
        </p:xfrm>
        <a:graphic>
          <a:graphicData uri="http://schemas.openxmlformats.org/drawingml/2006/table">
            <a:tbl>
              <a:tblPr>
                <a:tableStyleId>{5C22544A-7EE6-4342-B048-85BDC9FD1C3A}</a:tableStyleId>
              </a:tblPr>
              <a:tblGrid>
                <a:gridCol w="2078038">
                  <a:extLst>
                    <a:ext uri="{9D8B030D-6E8A-4147-A177-3AD203B41FA5}">
                      <a16:colId xmlns:a16="http://schemas.microsoft.com/office/drawing/2014/main" val="222348639"/>
                    </a:ext>
                  </a:extLst>
                </a:gridCol>
                <a:gridCol w="2078038">
                  <a:extLst>
                    <a:ext uri="{9D8B030D-6E8A-4147-A177-3AD203B41FA5}">
                      <a16:colId xmlns:a16="http://schemas.microsoft.com/office/drawing/2014/main" val="1972624042"/>
                    </a:ext>
                  </a:extLst>
                </a:gridCol>
                <a:gridCol w="2078038">
                  <a:extLst>
                    <a:ext uri="{9D8B030D-6E8A-4147-A177-3AD203B41FA5}">
                      <a16:colId xmlns:a16="http://schemas.microsoft.com/office/drawing/2014/main" val="135769538"/>
                    </a:ext>
                  </a:extLst>
                </a:gridCol>
                <a:gridCol w="2078038">
                  <a:extLst>
                    <a:ext uri="{9D8B030D-6E8A-4147-A177-3AD203B41FA5}">
                      <a16:colId xmlns:a16="http://schemas.microsoft.com/office/drawing/2014/main" val="2727794354"/>
                    </a:ext>
                  </a:extLst>
                </a:gridCol>
              </a:tblGrid>
              <a:tr h="381200">
                <a:tc>
                  <a:txBody>
                    <a:bodyPr/>
                    <a:lstStyle/>
                    <a:p>
                      <a:pPr>
                        <a:buNone/>
                      </a:pPr>
                      <a:r>
                        <a:rPr lang="ja-FR" dirty="0">
                          <a:solidFill>
                            <a:schemeClr val="bg1"/>
                          </a:solidFill>
                        </a:rPr>
                        <a:t>Source class</a:t>
                      </a:r>
                    </a:p>
                  </a:txBody>
                  <a:tcPr anchor="ctr">
                    <a:solidFill>
                      <a:schemeClr val="accent1"/>
                    </a:solidFill>
                  </a:tcPr>
                </a:tc>
                <a:tc>
                  <a:txBody>
                    <a:bodyPr/>
                    <a:lstStyle/>
                    <a:p>
                      <a:pPr>
                        <a:buNone/>
                      </a:pPr>
                      <a:r>
                        <a:rPr lang="ja-FR">
                          <a:solidFill>
                            <a:schemeClr val="bg1"/>
                          </a:solidFill>
                        </a:rPr>
                        <a:t>Messenger</a:t>
                      </a:r>
                    </a:p>
                  </a:txBody>
                  <a:tcPr anchor="ctr">
                    <a:solidFill>
                      <a:schemeClr val="accent1"/>
                    </a:solidFill>
                  </a:tcPr>
                </a:tc>
                <a:tc>
                  <a:txBody>
                    <a:bodyPr/>
                    <a:lstStyle/>
                    <a:p>
                      <a:pPr>
                        <a:buNone/>
                      </a:pPr>
                      <a:r>
                        <a:rPr lang="ja-FR">
                          <a:solidFill>
                            <a:schemeClr val="bg1"/>
                          </a:solidFill>
                        </a:rPr>
                        <a:t>Possible EAGLE signal</a:t>
                      </a:r>
                    </a:p>
                  </a:txBody>
                  <a:tcPr anchor="ctr">
                    <a:solidFill>
                      <a:schemeClr val="accent1"/>
                    </a:solidFill>
                  </a:tcPr>
                </a:tc>
                <a:tc>
                  <a:txBody>
                    <a:bodyPr/>
                    <a:lstStyle/>
                    <a:p>
                      <a:pPr>
                        <a:buNone/>
                      </a:pPr>
                      <a:r>
                        <a:rPr lang="ja-FR" dirty="0">
                          <a:solidFill>
                            <a:schemeClr val="bg1"/>
                          </a:solidFill>
                        </a:rPr>
                        <a:t>Characteristic </a:t>
                      </a:r>
                      <a:r>
                        <a:rPr lang="en-US" altLang="ja-FR" dirty="0">
                          <a:solidFill>
                            <a:schemeClr val="bg1"/>
                          </a:solidFill>
                        </a:rPr>
                        <a:t>timescale</a:t>
                      </a:r>
                      <a:r>
                        <a:rPr lang="ja-FR" dirty="0">
                          <a:solidFill>
                            <a:schemeClr val="bg1"/>
                          </a:solidFill>
                        </a:rPr>
                        <a:t> of the EAGLE signal</a:t>
                      </a:r>
                    </a:p>
                  </a:txBody>
                  <a:tcPr anchor="ctr">
                    <a:solidFill>
                      <a:schemeClr val="accent1"/>
                    </a:solidFill>
                  </a:tcPr>
                </a:tc>
                <a:extLst>
                  <a:ext uri="{0D108BD9-81ED-4DB2-BD59-A6C34878D82A}">
                    <a16:rowId xmlns:a16="http://schemas.microsoft.com/office/drawing/2014/main" val="1378259049"/>
                  </a:ext>
                </a:extLst>
              </a:tr>
              <a:tr h="952999">
                <a:tc>
                  <a:txBody>
                    <a:bodyPr/>
                    <a:lstStyle/>
                    <a:p>
                      <a:pPr>
                        <a:buNone/>
                      </a:pPr>
                      <a:r>
                        <a:rPr lang="ja-FR"/>
                        <a:t>Compact-object merger</a:t>
                      </a:r>
                    </a:p>
                  </a:txBody>
                  <a:tcPr anchor="ctr"/>
                </a:tc>
                <a:tc>
                  <a:txBody>
                    <a:bodyPr/>
                    <a:lstStyle/>
                    <a:p>
                      <a:pPr>
                        <a:buNone/>
                      </a:pPr>
                      <a:r>
                        <a:rPr lang="ja-FR"/>
                        <a:t>GW</a:t>
                      </a:r>
                    </a:p>
                  </a:txBody>
                  <a:tcPr anchor="ctr"/>
                </a:tc>
                <a:tc>
                  <a:txBody>
                    <a:bodyPr/>
                    <a:lstStyle/>
                    <a:p>
                      <a:pPr>
                        <a:buNone/>
                      </a:pPr>
                      <a:r>
                        <a:rPr lang="ja-FR" dirty="0"/>
                        <a:t>Short-GRB prompt or extended soft X-ray emission</a:t>
                      </a:r>
                    </a:p>
                  </a:txBody>
                  <a:tcPr anchor="ctr"/>
                </a:tc>
                <a:tc>
                  <a:txBody>
                    <a:bodyPr/>
                    <a:lstStyle/>
                    <a:p>
                      <a:pPr>
                        <a:buNone/>
                      </a:pPr>
                      <a:r>
                        <a:rPr lang="ja-FR"/>
                        <a:t>~0.01–10² s</a:t>
                      </a:r>
                    </a:p>
                  </a:txBody>
                  <a:tcPr anchor="ctr"/>
                </a:tc>
                <a:extLst>
                  <a:ext uri="{0D108BD9-81ED-4DB2-BD59-A6C34878D82A}">
                    <a16:rowId xmlns:a16="http://schemas.microsoft.com/office/drawing/2014/main" val="2922747132"/>
                  </a:ext>
                </a:extLst>
              </a:tr>
              <a:tr h="667099">
                <a:tc>
                  <a:txBody>
                    <a:bodyPr/>
                    <a:lstStyle/>
                    <a:p>
                      <a:pPr>
                        <a:buNone/>
                      </a:pPr>
                      <a:r>
                        <a:rPr lang="ja-FR"/>
                        <a:t>Core-collapse SN</a:t>
                      </a:r>
                    </a:p>
                  </a:txBody>
                  <a:tcPr anchor="ctr"/>
                </a:tc>
                <a:tc>
                  <a:txBody>
                    <a:bodyPr/>
                    <a:lstStyle/>
                    <a:p>
                      <a:pPr>
                        <a:buNone/>
                      </a:pPr>
                      <a:r>
                        <a:rPr lang="ja-FR"/>
                        <a:t>MeV neutrinos + GW</a:t>
                      </a:r>
                    </a:p>
                  </a:txBody>
                  <a:tcPr anchor="ctr"/>
                </a:tc>
                <a:tc>
                  <a:txBody>
                    <a:bodyPr/>
                    <a:lstStyle/>
                    <a:p>
                      <a:pPr>
                        <a:buNone/>
                      </a:pPr>
                      <a:r>
                        <a:rPr lang="ja-FR"/>
                        <a:t>X-ray shock breakout or associated GRB</a:t>
                      </a:r>
                    </a:p>
                  </a:txBody>
                  <a:tcPr anchor="ctr"/>
                </a:tc>
                <a:tc>
                  <a:txBody>
                    <a:bodyPr/>
                    <a:lstStyle/>
                    <a:p>
                      <a:pPr>
                        <a:buNone/>
                      </a:pPr>
                      <a:r>
                        <a:rPr lang="ja-FR"/>
                        <a:t>seconds–hours</a:t>
                      </a:r>
                    </a:p>
                  </a:txBody>
                  <a:tcPr anchor="ctr"/>
                </a:tc>
                <a:extLst>
                  <a:ext uri="{0D108BD9-81ED-4DB2-BD59-A6C34878D82A}">
                    <a16:rowId xmlns:a16="http://schemas.microsoft.com/office/drawing/2014/main" val="346821378"/>
                  </a:ext>
                </a:extLst>
              </a:tr>
              <a:tr h="667099">
                <a:tc>
                  <a:txBody>
                    <a:bodyPr/>
                    <a:lstStyle/>
                    <a:p>
                      <a:pPr>
                        <a:buNone/>
                      </a:pPr>
                      <a:r>
                        <a:rPr lang="ja-FR"/>
                        <a:t>TDE</a:t>
                      </a:r>
                    </a:p>
                  </a:txBody>
                  <a:tcPr anchor="ctr"/>
                </a:tc>
                <a:tc>
                  <a:txBody>
                    <a:bodyPr/>
                    <a:lstStyle/>
                    <a:p>
                      <a:pPr>
                        <a:buNone/>
                      </a:pPr>
                      <a:r>
                        <a:rPr lang="ja-FR" dirty="0"/>
                        <a:t>HE neutrinos</a:t>
                      </a:r>
                    </a:p>
                  </a:txBody>
                  <a:tcPr anchor="ctr"/>
                </a:tc>
                <a:tc>
                  <a:txBody>
                    <a:bodyPr/>
                    <a:lstStyle/>
                    <a:p>
                      <a:pPr>
                        <a:buNone/>
                      </a:pPr>
                      <a:r>
                        <a:rPr lang="ja-FR"/>
                        <a:t>Bright jetted TDE or X-ray rebrightening</a:t>
                      </a:r>
                    </a:p>
                  </a:txBody>
                  <a:tcPr anchor="ctr"/>
                </a:tc>
                <a:tc>
                  <a:txBody>
                    <a:bodyPr/>
                    <a:lstStyle/>
                    <a:p>
                      <a:pPr>
                        <a:buNone/>
                      </a:pPr>
                      <a:r>
                        <a:rPr lang="ja-FR"/>
                        <a:t>hours–months</a:t>
                      </a:r>
                    </a:p>
                  </a:txBody>
                  <a:tcPr anchor="ctr"/>
                </a:tc>
                <a:extLst>
                  <a:ext uri="{0D108BD9-81ED-4DB2-BD59-A6C34878D82A}">
                    <a16:rowId xmlns:a16="http://schemas.microsoft.com/office/drawing/2014/main" val="4106952302"/>
                  </a:ext>
                </a:extLst>
              </a:tr>
              <a:tr h="824816">
                <a:tc>
                  <a:txBody>
                    <a:bodyPr/>
                    <a:lstStyle/>
                    <a:p>
                      <a:pPr>
                        <a:buNone/>
                      </a:pPr>
                      <a:r>
                        <a:rPr lang="ja-FR"/>
                        <a:t>Blazar</a:t>
                      </a:r>
                    </a:p>
                  </a:txBody>
                  <a:tcPr anchor="ctr"/>
                </a:tc>
                <a:tc>
                  <a:txBody>
                    <a:bodyPr/>
                    <a:lstStyle/>
                    <a:p>
                      <a:pPr>
                        <a:buNone/>
                      </a:pPr>
                      <a:r>
                        <a:rPr lang="ja-FR"/>
                        <a:t>HE neutrinos</a:t>
                      </a:r>
                    </a:p>
                  </a:txBody>
                  <a:tcPr anchor="ctr"/>
                </a:tc>
                <a:tc>
                  <a:txBody>
                    <a:bodyPr/>
                    <a:lstStyle/>
                    <a:p>
                      <a:pPr>
                        <a:buNone/>
                      </a:pPr>
                      <a:r>
                        <a:rPr lang="ja-FR" dirty="0"/>
                        <a:t>Exceptionally bright X-ray jet flare</a:t>
                      </a:r>
                    </a:p>
                  </a:txBody>
                  <a:tcPr anchor="ctr"/>
                </a:tc>
                <a:tc>
                  <a:txBody>
                    <a:bodyPr/>
                    <a:lstStyle/>
                    <a:p>
                      <a:pPr>
                        <a:buNone/>
                      </a:pPr>
                      <a:r>
                        <a:rPr lang="ja-FR" dirty="0"/>
                        <a:t>days–months</a:t>
                      </a:r>
                    </a:p>
                  </a:txBody>
                  <a:tcPr anchor="ctr"/>
                </a:tc>
                <a:extLst>
                  <a:ext uri="{0D108BD9-81ED-4DB2-BD59-A6C34878D82A}">
                    <a16:rowId xmlns:a16="http://schemas.microsoft.com/office/drawing/2014/main" val="964371116"/>
                  </a:ext>
                </a:extLst>
              </a:tr>
            </a:tbl>
          </a:graphicData>
        </a:graphic>
      </p:graphicFrame>
      <p:pic>
        <p:nvPicPr>
          <p:cNvPr id="13" name="図 12" descr="Tidal Disruption Events — Cosmic Transients">
            <a:extLst>
              <a:ext uri="{FF2B5EF4-FFF2-40B4-BE49-F238E27FC236}">
                <a16:creationId xmlns:a16="http://schemas.microsoft.com/office/drawing/2014/main" id="{17918B03-9A13-6AFF-5C05-6DF9F2126031}"/>
              </a:ext>
            </a:extLst>
          </p:cNvPr>
          <p:cNvPicPr>
            <a:picLocks noChangeAspect="1"/>
          </p:cNvPicPr>
          <p:nvPr/>
        </p:nvPicPr>
        <p:blipFill>
          <a:blip r:embed="rId2"/>
          <a:stretch>
            <a:fillRect/>
          </a:stretch>
        </p:blipFill>
        <p:spPr>
          <a:xfrm>
            <a:off x="9146923" y="4747340"/>
            <a:ext cx="2126443" cy="1319861"/>
          </a:xfrm>
          <a:prstGeom prst="rect">
            <a:avLst/>
          </a:prstGeom>
        </p:spPr>
      </p:pic>
      <p:sp>
        <p:nvSpPr>
          <p:cNvPr id="14" name="テキスト ボックス 13">
            <a:extLst>
              <a:ext uri="{FF2B5EF4-FFF2-40B4-BE49-F238E27FC236}">
                <a16:creationId xmlns:a16="http://schemas.microsoft.com/office/drawing/2014/main" id="{1D6F50DC-B4A5-AFF4-1DF6-767CD2448479}"/>
              </a:ext>
            </a:extLst>
          </p:cNvPr>
          <p:cNvSpPr txBox="1"/>
          <p:nvPr/>
        </p:nvSpPr>
        <p:spPr>
          <a:xfrm>
            <a:off x="9139768" y="4715736"/>
            <a:ext cx="931332" cy="369332"/>
          </a:xfrm>
          <a:prstGeom prst="rect">
            <a:avLst/>
          </a:prstGeom>
          <a:noFill/>
        </p:spPr>
        <p:txBody>
          <a:bodyPr wrap="square" rtlCol="0">
            <a:spAutoFit/>
          </a:bodyPr>
          <a:lstStyle/>
          <a:p>
            <a:r>
              <a:rPr kumimoji="1" lang="en-US" altLang="ja-FR" dirty="0">
                <a:solidFill>
                  <a:schemeClr val="bg1"/>
                </a:solidFill>
              </a:rPr>
              <a:t>TDE</a:t>
            </a:r>
            <a:endParaRPr kumimoji="1" lang="ja-FR" altLang="en-US" dirty="0">
              <a:solidFill>
                <a:schemeClr val="bg1"/>
              </a:solidFill>
            </a:endParaRPr>
          </a:p>
        </p:txBody>
      </p:sp>
      <p:pic>
        <p:nvPicPr>
          <p:cNvPr id="18" name="図 17">
            <a:extLst>
              <a:ext uri="{FF2B5EF4-FFF2-40B4-BE49-F238E27FC236}">
                <a16:creationId xmlns:a16="http://schemas.microsoft.com/office/drawing/2014/main" id="{FC6064B1-364D-3CC3-B18C-56FA32CF6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6834" y="5421644"/>
            <a:ext cx="2374094" cy="1342782"/>
          </a:xfrm>
          <a:prstGeom prst="rect">
            <a:avLst/>
          </a:prstGeom>
        </p:spPr>
      </p:pic>
      <p:sp>
        <p:nvSpPr>
          <p:cNvPr id="19" name="テキスト ボックス 18">
            <a:extLst>
              <a:ext uri="{FF2B5EF4-FFF2-40B4-BE49-F238E27FC236}">
                <a16:creationId xmlns:a16="http://schemas.microsoft.com/office/drawing/2014/main" id="{73FE404C-048F-3505-DD27-BD6A3807E8CB}"/>
              </a:ext>
            </a:extLst>
          </p:cNvPr>
          <p:cNvSpPr txBox="1"/>
          <p:nvPr/>
        </p:nvSpPr>
        <p:spPr>
          <a:xfrm>
            <a:off x="6406834" y="5407271"/>
            <a:ext cx="931332" cy="369332"/>
          </a:xfrm>
          <a:prstGeom prst="rect">
            <a:avLst/>
          </a:prstGeom>
          <a:noFill/>
        </p:spPr>
        <p:txBody>
          <a:bodyPr wrap="square" rtlCol="0">
            <a:spAutoFit/>
          </a:bodyPr>
          <a:lstStyle/>
          <a:p>
            <a:r>
              <a:rPr kumimoji="1" lang="en-US" altLang="ja-FR" dirty="0">
                <a:solidFill>
                  <a:schemeClr val="bg1"/>
                </a:solidFill>
              </a:rPr>
              <a:t>Blazar</a:t>
            </a:r>
            <a:endParaRPr kumimoji="1" lang="ja-FR" altLang="en-US" dirty="0">
              <a:solidFill>
                <a:schemeClr val="bg1"/>
              </a:solidFill>
            </a:endParaRPr>
          </a:p>
        </p:txBody>
      </p:sp>
      <p:pic>
        <p:nvPicPr>
          <p:cNvPr id="21" name="図 20">
            <a:extLst>
              <a:ext uri="{FF2B5EF4-FFF2-40B4-BE49-F238E27FC236}">
                <a16:creationId xmlns:a16="http://schemas.microsoft.com/office/drawing/2014/main" id="{8528EF67-4AD1-AC17-4624-4FE4BD75F2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9768" y="2798247"/>
            <a:ext cx="2324099" cy="1375092"/>
          </a:xfrm>
          <a:prstGeom prst="rect">
            <a:avLst/>
          </a:prstGeom>
        </p:spPr>
      </p:pic>
      <p:sp>
        <p:nvSpPr>
          <p:cNvPr id="22" name="テキスト ボックス 21">
            <a:extLst>
              <a:ext uri="{FF2B5EF4-FFF2-40B4-BE49-F238E27FC236}">
                <a16:creationId xmlns:a16="http://schemas.microsoft.com/office/drawing/2014/main" id="{BCDF713D-AB0E-B096-84EE-925EB3729A1D}"/>
              </a:ext>
            </a:extLst>
          </p:cNvPr>
          <p:cNvSpPr txBox="1"/>
          <p:nvPr/>
        </p:nvSpPr>
        <p:spPr>
          <a:xfrm>
            <a:off x="9159623" y="2798247"/>
            <a:ext cx="2324098" cy="369332"/>
          </a:xfrm>
          <a:prstGeom prst="rect">
            <a:avLst/>
          </a:prstGeom>
          <a:noFill/>
        </p:spPr>
        <p:txBody>
          <a:bodyPr wrap="square" rtlCol="0">
            <a:spAutoFit/>
          </a:bodyPr>
          <a:lstStyle/>
          <a:p>
            <a:r>
              <a:rPr kumimoji="1" lang="en-US" altLang="ja-FR" dirty="0">
                <a:solidFill>
                  <a:schemeClr val="bg1"/>
                </a:solidFill>
              </a:rPr>
              <a:t>Core-collapse SN</a:t>
            </a:r>
            <a:endParaRPr kumimoji="1" lang="ja-FR" altLang="en-US" dirty="0">
              <a:solidFill>
                <a:schemeClr val="bg1"/>
              </a:solidFill>
            </a:endParaRPr>
          </a:p>
        </p:txBody>
      </p:sp>
      <p:pic>
        <p:nvPicPr>
          <p:cNvPr id="24" name="図 23" descr="Gamma-ray Burst Surprise - Sky &amp; Telescope">
            <a:extLst>
              <a:ext uri="{FF2B5EF4-FFF2-40B4-BE49-F238E27FC236}">
                <a16:creationId xmlns:a16="http://schemas.microsoft.com/office/drawing/2014/main" id="{C8FF3583-E79A-734C-47F6-F7C847655EBB}"/>
              </a:ext>
            </a:extLst>
          </p:cNvPr>
          <p:cNvPicPr>
            <a:picLocks noChangeAspect="1"/>
          </p:cNvPicPr>
          <p:nvPr/>
        </p:nvPicPr>
        <p:blipFill>
          <a:blip r:embed="rId5"/>
          <a:stretch>
            <a:fillRect/>
          </a:stretch>
        </p:blipFill>
        <p:spPr>
          <a:xfrm>
            <a:off x="9238595" y="666750"/>
            <a:ext cx="2126443" cy="1700047"/>
          </a:xfrm>
          <a:prstGeom prst="rect">
            <a:avLst/>
          </a:prstGeom>
        </p:spPr>
      </p:pic>
      <p:sp>
        <p:nvSpPr>
          <p:cNvPr id="26" name="テキスト ボックス 25">
            <a:extLst>
              <a:ext uri="{FF2B5EF4-FFF2-40B4-BE49-F238E27FC236}">
                <a16:creationId xmlns:a16="http://schemas.microsoft.com/office/drawing/2014/main" id="{9D17EE80-4AD9-15FC-9BB4-66D9BEEDA9C1}"/>
              </a:ext>
            </a:extLst>
          </p:cNvPr>
          <p:cNvSpPr txBox="1"/>
          <p:nvPr/>
        </p:nvSpPr>
        <p:spPr>
          <a:xfrm>
            <a:off x="9263338" y="700623"/>
            <a:ext cx="2116667" cy="646331"/>
          </a:xfrm>
          <a:prstGeom prst="rect">
            <a:avLst/>
          </a:prstGeom>
          <a:noFill/>
        </p:spPr>
        <p:txBody>
          <a:bodyPr wrap="square">
            <a:spAutoFit/>
          </a:bodyPr>
          <a:lstStyle/>
          <a:p>
            <a:pPr>
              <a:buNone/>
            </a:pPr>
            <a:r>
              <a:rPr lang="en-US" altLang="ja-FR" sz="1800" dirty="0">
                <a:solidFill>
                  <a:schemeClr val="bg1"/>
                </a:solidFill>
              </a:rPr>
              <a:t>Compact object</a:t>
            </a:r>
          </a:p>
          <a:p>
            <a:pPr>
              <a:buNone/>
            </a:pPr>
            <a:r>
              <a:rPr lang="ja-FR" altLang="ja-FR" sz="1800" dirty="0">
                <a:solidFill>
                  <a:schemeClr val="bg1"/>
                </a:solidFill>
              </a:rPr>
              <a:t>merger</a:t>
            </a:r>
          </a:p>
        </p:txBody>
      </p:sp>
      <p:sp>
        <p:nvSpPr>
          <p:cNvPr id="28" name="フッター プレースホルダー 27">
            <a:extLst>
              <a:ext uri="{FF2B5EF4-FFF2-40B4-BE49-F238E27FC236}">
                <a16:creationId xmlns:a16="http://schemas.microsoft.com/office/drawing/2014/main" id="{CDC158A3-E26C-0B27-24AF-9993732ECA62}"/>
              </a:ext>
            </a:extLst>
          </p:cNvPr>
          <p:cNvSpPr>
            <a:spLocks noGrp="1"/>
          </p:cNvSpPr>
          <p:nvPr>
            <p:ph type="ftr" idx="11"/>
          </p:nvPr>
        </p:nvSpPr>
        <p:spPr/>
        <p:txBody>
          <a:bodyPr/>
          <a:lstStyle/>
          <a:p>
            <a:r>
              <a:rPr lang="id-ID" dirty="0"/>
              <a:t>2028/08/30 TeVPA 2026 @Tendo, </a:t>
            </a:r>
            <a:r>
              <a:rPr lang="id-ID" dirty="0" err="1"/>
              <a:t>Yamagata</a:t>
            </a:r>
            <a:endParaRPr lang="id-ID" dirty="0"/>
          </a:p>
        </p:txBody>
      </p:sp>
      <p:sp>
        <p:nvSpPr>
          <p:cNvPr id="29" name="スライド番号プレースホルダー 28">
            <a:extLst>
              <a:ext uri="{FF2B5EF4-FFF2-40B4-BE49-F238E27FC236}">
                <a16:creationId xmlns:a16="http://schemas.microsoft.com/office/drawing/2014/main" id="{6DEC7A98-4259-034D-0E51-6B4EFC904224}"/>
              </a:ext>
            </a:extLst>
          </p:cNvPr>
          <p:cNvSpPr>
            <a:spLocks noGrp="1"/>
          </p:cNvSpPr>
          <p:nvPr>
            <p:ph type="sldNum" idx="12"/>
          </p:nvPr>
        </p:nvSpPr>
        <p:spPr/>
        <p:txBody>
          <a:bodyPr/>
          <a:lstStyle/>
          <a:p>
            <a:fld id="{FC2FC132-48E3-EF4C-881B-428E46D600FB}" type="slidenum">
              <a:rPr lang="en-US" altLang="ja-FR" smtClean="0"/>
              <a:t>9</a:t>
            </a:fld>
            <a:endParaRPr lang="ja-FR" altLang="en-US" dirty="0"/>
          </a:p>
        </p:txBody>
      </p:sp>
    </p:spTree>
    <p:extLst>
      <p:ext uri="{BB962C8B-B14F-4D97-AF65-F5344CB8AC3E}">
        <p14:creationId xmlns:p14="http://schemas.microsoft.com/office/powerpoint/2010/main" val="4318753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11649</TotalTime>
  <Words>4745</Words>
  <Application>Microsoft Macintosh PowerPoint</Application>
  <DocSecurity>0</DocSecurity>
  <PresentationFormat>ワイド画面</PresentationFormat>
  <Paragraphs>836</Paragraphs>
  <Slides>39</Slides>
  <Notes>31</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39</vt:i4>
      </vt:variant>
    </vt:vector>
  </HeadingPairs>
  <TitlesOfParts>
    <vt:vector size="53" baseType="lpstr">
      <vt:lpstr>Meiryo</vt:lpstr>
      <vt:lpstr>Meiryo UI</vt:lpstr>
      <vt:lpstr>Apple Color Emoji</vt:lpstr>
      <vt:lpstr>Aptos</vt:lpstr>
      <vt:lpstr>Aptos Display</vt:lpstr>
      <vt:lpstr>Arial</vt:lpstr>
      <vt:lpstr>Bell MT</vt:lpstr>
      <vt:lpstr>Cambria Math</vt:lpstr>
      <vt:lpstr>Century</vt:lpstr>
      <vt:lpstr>Cochin</vt:lpstr>
      <vt:lpstr>Helvetica</vt:lpstr>
      <vt:lpstr>Segoe UI</vt:lpstr>
      <vt:lpstr>Times New Roman</vt:lpstr>
      <vt:lpstr>Office テーマ</vt:lpstr>
      <vt:lpstr>PowerPoint プレゼンテーション</vt:lpstr>
      <vt:lpstr> The soft X-ray transient sky</vt:lpstr>
      <vt:lpstr> The soft X-ray transient sky</vt:lpstr>
      <vt:lpstr>PowerPoint プレゼンテーション</vt:lpstr>
      <vt:lpstr> EAGLE finds faint and soft transients</vt:lpstr>
      <vt:lpstr> EAGLE finds faint and soft transients</vt:lpstr>
      <vt:lpstr>MONSTER enables rapid optical/NIR identification</vt:lpstr>
      <vt:lpstr>PowerPoint プレゼンテーション</vt:lpstr>
      <vt:lpstr> MM source detectable in soft X-ray</vt:lpstr>
      <vt:lpstr> MM source detectable in soft X-ray</vt:lpstr>
      <vt:lpstr> Paths to multimessenger discovery</vt:lpstr>
      <vt:lpstr> Paths to multimessenger discovery</vt:lpstr>
      <vt:lpstr> Paths to multimessenger discovery</vt:lpstr>
      <vt:lpstr>Compact-object merger (BNS / NS–BH)</vt:lpstr>
      <vt:lpstr>Compact-object merger (BNS / NS–BH)</vt:lpstr>
      <vt:lpstr>Compact-object merger (BNS / NS–BH)</vt:lpstr>
      <vt:lpstr>Compact-object merger (BNS / NS–BH)</vt:lpstr>
      <vt:lpstr>Compact-object merger (BNS / NS–BH)</vt:lpstr>
      <vt:lpstr>Compact-object merger (BNS / NS–BH)</vt:lpstr>
      <vt:lpstr>Collapsar SN and shock breakout</vt:lpstr>
      <vt:lpstr>Collapsar SN and shock breakout</vt:lpstr>
      <vt:lpstr>Collapsar SN and shock breakout</vt:lpstr>
      <vt:lpstr>Collapsar SN and shock breakout</vt:lpstr>
      <vt:lpstr>Collapsar SN and shock breakout</vt:lpstr>
      <vt:lpstr>Collapsar SN and shock breakout</vt:lpstr>
      <vt:lpstr>key technology: EAGLE Prototype</vt:lpstr>
      <vt:lpstr>key technology: MONSTER</vt:lpstr>
      <vt:lpstr>key technology: MONSTER</vt:lpstr>
      <vt:lpstr>HiZ-GUNDAM turns soft X-ray triggers into actionable targets</vt:lpstr>
      <vt:lpstr>HiZ-GUNDAM turns soft X-ray triggers into actionable targets</vt:lpstr>
      <vt:lpstr>PowerPoint プレゼンテーション</vt:lpstr>
      <vt:lpstr>PowerPoint プレゼンテーション</vt:lpstr>
      <vt:lpstr>Appendix</vt:lpstr>
      <vt:lpstr>PowerPoint プレゼンテーション</vt:lpstr>
      <vt:lpstr>EAGLE spectral response to SN Shock breakout</vt:lpstr>
      <vt:lpstr>EAGLE detectability SN Shock breakout </vt:lpstr>
      <vt:lpstr>Details of spectral model of SN shock breakout</vt:lpstr>
      <vt:lpstr>Simplest comparison without EAGLE spectral responce</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後藤 初音</cp:lastModifiedBy>
  <cp:revision>34</cp:revision>
  <dcterms:created xsi:type="dcterms:W3CDTF">2026-08-22T03:29:28Z</dcterms:created>
  <dcterms:modified xsi:type="dcterms:W3CDTF">2026-08-30T06:51:03Z</dcterms:modified>
</cp:coreProperties>
</file>