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4" r:id="rId17"/>
    <p:sldId id="273" r:id="rId18"/>
    <p:sldId id="275" r:id="rId19"/>
    <p:sldId id="276" r:id="rId20"/>
    <p:sldId id="277" r:id="rId21"/>
    <p:sldId id="280" r:id="rId22"/>
    <p:sldId id="282" r:id="rId23"/>
    <p:sldId id="278" r:id="rId24"/>
    <p:sldId id="281" r:id="rId25"/>
    <p:sldId id="279" r:id="rId2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54"/>
    <p:restoredTop sz="96110"/>
  </p:normalViewPr>
  <p:slideViewPr>
    <p:cSldViewPr snapToGrid="0">
      <p:cViewPr>
        <p:scale>
          <a:sx n="121" d="100"/>
          <a:sy n="121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3A654-DFE2-9F4E-8247-B2625D4731C6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74601-15E8-CE42-8A09-ACF8E20AF8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9057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0662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0594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483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290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6862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F8F8C-DD73-2C11-1E32-F9989AB61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10DC88-6174-B922-DA29-63C910A3B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399B1EB-8637-4E08-9A26-502D308C72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A7905D-C5C9-1FA0-D114-33231FD194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544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4381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88EEA-D610-40E5-624A-C47CFECFE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54CAA4-7CF3-88F4-5C16-C7DD116276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7E5A70-6B59-897F-A9FF-83FB9BD1E1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18857C-CCB2-1D0B-160F-DF579A0903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8093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03F72-25D6-DA06-E3C1-4325993EE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51C4D64-2537-B334-4622-FD85758FB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09E8A2-B1AC-6BB5-976B-ED387E3212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B7A639-A635-A2D9-B460-7A6A2A1613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74601-15E8-CE42-8A09-ACF8E20AF802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1728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F4BE8E-0CD8-4D3D-5309-DE6F4027F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1F7C9C3-A06B-BC91-D788-3F7311AEC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AE63DE-C647-222C-33DD-CF3F318D06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F02907-F594-2A42-AF69-79B93CEAA056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83A9F1-84E5-AF15-F176-A3D68F889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210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CAB170-DCC3-B5F5-8066-EDDE542B9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B2079B2-9E6C-B981-07D0-BA697A2E13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474389-0922-97F3-49BB-DDEF517AC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58BA01-9BD7-5041-8E48-9DA044C22E14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6ABA8F-4D4F-95AD-8022-7390517CA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1368D4-7B30-8C25-9547-F72FF11BC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67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7452313-DF0C-A44C-6B8C-828B0CFA0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78AC38F-26ED-0848-E3FC-78DAF05AE2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5EA7E8-FA14-AFEC-C103-B972FE9F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140738-B799-1C44-A60A-FF1B8711B6BE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446474-32AF-24EE-2620-5DB333222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C308B7-B63F-D255-C2C9-74347361D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083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519424-3F30-C1F4-88A9-50CCFBDEA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604A3F-B57A-BD71-6C91-C34797C21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167EEC-B0E6-D844-09C3-C448A8077E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70A191-623D-7B40-9D18-8B5A4DA38D51}" type="datetime1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27BFEF-B343-D4C9-A02C-ED03D6EDF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EB36EA32-D02E-C095-C16E-7835DB1230A6}"/>
              </a:ext>
            </a:extLst>
          </p:cNvPr>
          <p:cNvCxnSpPr/>
          <p:nvPr userDrawn="1"/>
        </p:nvCxnSpPr>
        <p:spPr>
          <a:xfrm>
            <a:off x="-38100" y="1080000"/>
            <a:ext cx="12268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スライド番号プレースホルダー 5">
            <a:extLst>
              <a:ext uri="{FF2B5EF4-FFF2-40B4-BE49-F238E27FC236}">
                <a16:creationId xmlns:a16="http://schemas.microsoft.com/office/drawing/2014/main" id="{A549A99D-DF00-D5DE-5892-596E71092C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b="0" i="0">
                <a:solidFill>
                  <a:schemeClr val="tx1">
                    <a:tint val="82000"/>
                  </a:schemeClr>
                </a:solidFill>
                <a:latin typeface="Lucida Grande" panose="020B0600040502020204" pitchFamily="34" charset="0"/>
                <a:cs typeface="Lucida Grande" panose="020B0600040502020204" pitchFamily="34" charset="0"/>
              </a:defRPr>
            </a:lvl1pPr>
          </a:lstStyle>
          <a:p>
            <a:fld id="{F514527A-6A45-CA4E-9436-0F585B7A79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970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F4A192-75FB-1C08-5193-288A456D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D430F8-F31F-1643-9E75-88922CB1F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88F5241-78A9-75D9-FBCF-AE40F37E8B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9E3E5A-4CCF-8249-ADDD-A787615EE5E3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A9AD25-A780-902F-A321-6DE0DE536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226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6F0F2B-222A-F833-D31F-135CD3ADF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98DFA5-5892-B930-F33B-55BAF344B8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8078E40-0D00-8946-C861-C826392D0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05690FE-D380-424C-977C-E788844ECC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1EE1AF-F07E-804E-B857-EF856E30EF6B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3C8C6E3-E456-296E-A334-AC97A5431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6400B62-5624-0586-5304-9C58694C9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518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333A11-94FE-6BF6-85E6-C8195A20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5D1CAC7-B881-BC79-4630-3CB0F69B9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D6C3B66-67A6-871C-3233-C16676D84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469B637-5B6D-9921-404E-3B03E2264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57758D7-3627-D4CB-0FED-032505F39E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539295A-3177-21FF-6298-3B0C5FE390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2D4F8C-C715-5944-B9A8-3EA420AEB036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8ED9939-6A85-4343-0AD5-6F1FFB898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733BC9C-9CA1-F241-F377-EF1034D98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341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B57EFF-DC09-85D8-D72F-F08E6DE08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28EC34B-8548-6EC6-0456-49A705B2AF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807966-A9B4-2A4B-A759-454DCD40385E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CCBD5D6-E1FE-90CB-152D-CE66A8F2C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38CEB21-D4F4-B324-22AE-C890A748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7169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9899051-874D-97B0-45C4-0B3CE55FC2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BB4DAB-8E66-EE4E-A309-207DAE4605CA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B85BDE8-B337-7D6E-5321-5FFC2C16F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F8EC03-3EC2-659F-65F4-40AACCEF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27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967F0D-D06A-E22C-F756-F532DE429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D95BF9-ECA5-D3CF-46B1-6CE2FFB6B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F74881C-2033-B7EC-DAAE-2233C4784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EDBCAE-5848-BC64-A2AE-44311FA46D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B7158-C77B-8A4D-99D1-4B2742A03307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61614CB-8CB6-6282-A204-783A60924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FE43BB-1168-4D23-3B87-C735F9683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420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5DF17D-1C32-08EA-A02F-DC9425662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B785C6C-0A5B-02EE-5E1D-AEC5021AD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46A32D3-7DB7-B0D5-3E62-47608A348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71E8744-2036-B414-2950-D35CC19613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E46E57-147A-0E4A-B21D-71BC389CD0CD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8BCD64-94E0-3C29-D567-842795D1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3293BD3-CBBE-50C1-2594-F22852A56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2086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D6731D5-482A-F4DF-8587-708ADFE5D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6" y="183549"/>
            <a:ext cx="10961914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6D789EE-4E25-D7CF-F553-489896891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52245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Lucida Grande" panose="020B0600040502020204" pitchFamily="34" charset="0"/>
          <a:ea typeface="+mj-ea"/>
          <a:cs typeface="Lucida Grande" panose="020B06000405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13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image" Target="../media/image31.png"/><Relationship Id="rId10" Type="http://schemas.openxmlformats.org/officeDocument/2006/relationships/image" Target="../media/image3.png"/><Relationship Id="rId19" Type="http://schemas.openxmlformats.org/officeDocument/2006/relationships/image" Target="../media/image35.png"/><Relationship Id="rId4" Type="http://schemas.openxmlformats.org/officeDocument/2006/relationships/image" Target="../media/image25.png"/><Relationship Id="rId9" Type="http://schemas.openxmlformats.org/officeDocument/2006/relationships/image" Target="../media/image16.png"/><Relationship Id="rId1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.gif"/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12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9.gif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10" Type="http://schemas.openxmlformats.org/officeDocument/2006/relationships/image" Target="../media/image8.gif"/><Relationship Id="rId4" Type="http://schemas.openxmlformats.org/officeDocument/2006/relationships/image" Target="../media/image14.png"/><Relationship Id="rId9" Type="http://schemas.openxmlformats.org/officeDocument/2006/relationships/image" Target="../media/image18.png"/><Relationship Id="rId1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0E5679-A3D9-E357-C260-45EEAD8016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000" y="408379"/>
            <a:ext cx="10801611" cy="1800000"/>
          </a:xfrm>
        </p:spPr>
        <p:txBody>
          <a:bodyPr anchor="ctr">
            <a:noAutofit/>
          </a:bodyPr>
          <a:lstStyle/>
          <a:p>
            <a:pPr algn="l"/>
            <a:r>
              <a:rPr kumimoji="1" lang="en" altLang="ja-JP" sz="4000" b="1" spc="-150" dirty="0"/>
              <a:t>The Data-Driven Approach </a:t>
            </a:r>
            <a:br>
              <a:rPr kumimoji="1" lang="en" altLang="ja-JP" sz="4000" b="1" spc="-150" dirty="0"/>
            </a:br>
            <a:r>
              <a:rPr kumimoji="1" lang="en" altLang="ja-JP" sz="4000" b="1" spc="-150" dirty="0"/>
              <a:t>to Modeling Backgrounds </a:t>
            </a:r>
            <a:br>
              <a:rPr kumimoji="1" lang="en" altLang="ja-JP" sz="4000" b="1" spc="-150" dirty="0"/>
            </a:br>
            <a:r>
              <a:rPr kumimoji="1" lang="en" altLang="ja-JP" sz="4000" b="1" spc="-150" dirty="0"/>
              <a:t>in Optical Transient Searches</a:t>
            </a:r>
            <a:endParaRPr kumimoji="1" lang="ja-JP" altLang="en-US" sz="4000" b="1" spc="-15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B4408A8-0AD1-BD4D-AFF2-AB9E83098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7611" y="4208157"/>
            <a:ext cx="10800000" cy="2062816"/>
          </a:xfrm>
        </p:spPr>
        <p:txBody>
          <a:bodyPr anchor="ctr">
            <a:normAutofit/>
          </a:bodyPr>
          <a:lstStyle/>
          <a:p>
            <a:pPr algn="l"/>
            <a:r>
              <a:rPr lang="en" altLang="ja-JP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Seiji TOSHIKAGE</a:t>
            </a:r>
            <a:r>
              <a:rPr lang="en" altLang="ja-JP" sz="2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lang="en" altLang="ja-JP" sz="2000" dirty="0">
                <a:latin typeface="Lucida Grande" panose="020B0600040502020204" pitchFamily="34" charset="0"/>
                <a:cs typeface="Lucida Grande" panose="020B0600040502020204" pitchFamily="34" charset="0"/>
              </a:rPr>
              <a:t>in collaboration with</a:t>
            </a:r>
          </a:p>
          <a:p>
            <a:pPr algn="l"/>
            <a:r>
              <a:rPr lang="en" altLang="ja-JP" sz="2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Masaomi Tanaka</a:t>
            </a:r>
            <a:r>
              <a:rPr lang="en" altLang="ja-JP" sz="2000" dirty="0">
                <a:latin typeface="Lucida Grande" panose="020B0600040502020204" pitchFamily="34" charset="0"/>
                <a:cs typeface="Lucida Grande" panose="020B0600040502020204" pitchFamily="34" charset="0"/>
              </a:rPr>
              <a:t>, </a:t>
            </a:r>
            <a:r>
              <a:rPr lang="en" altLang="ja-JP" sz="2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Shigeo S. Kimura</a:t>
            </a:r>
            <a:r>
              <a:rPr lang="en" altLang="ja-JP" sz="2000" dirty="0">
                <a:latin typeface="Lucida Grande" panose="020B0600040502020204" pitchFamily="34" charset="0"/>
                <a:cs typeface="Lucida Grande" panose="020B0600040502020204" pitchFamily="34" charset="0"/>
              </a:rPr>
              <a:t> (Tohoku U.), </a:t>
            </a:r>
          </a:p>
          <a:p>
            <a:pPr algn="l"/>
            <a:r>
              <a:rPr lang="en" altLang="ja-JP" sz="2000" dirty="0">
                <a:latin typeface="Lucida Grande" panose="020B0600040502020204" pitchFamily="34" charset="0"/>
                <a:cs typeface="Lucida Grande" panose="020B0600040502020204" pitchFamily="34" charset="0"/>
              </a:rPr>
              <a:t>Nobuhiro Shimizu, Wataru B. Iwakiri, Shigeru Yoshida (Chiba U.),</a:t>
            </a:r>
          </a:p>
          <a:p>
            <a:pPr algn="l"/>
            <a:r>
              <a:rPr lang="en" altLang="ja-JP" sz="2000" dirty="0">
                <a:latin typeface="Lucida Grande" panose="020B0600040502020204" pitchFamily="34" charset="0"/>
                <a:cs typeface="Lucida Grande" panose="020B0600040502020204" pitchFamily="34" charset="0"/>
              </a:rPr>
              <a:t>Tomoki Morokuma (Chiba Tech), and IceCube follow-up team</a:t>
            </a:r>
            <a:endParaRPr kumimoji="1" lang="ja-JP" altLang="en-US" sz="200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pic>
        <p:nvPicPr>
          <p:cNvPr id="5" name="図 4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F6B0651B-3CBF-F5DE-36E3-E53C61327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3334" y="4208157"/>
            <a:ext cx="2463800" cy="205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78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F52F0C3C-FF0A-01B9-7074-BBA072561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369" y="2091294"/>
            <a:ext cx="2024494" cy="41910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F1FA8B81-A468-8C37-0E1B-F8B3B9015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074" y="1468013"/>
            <a:ext cx="1080000" cy="402640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00E9C57D-8A4A-F823-5A10-50A10601C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 altLang="ja-JP" b="1" dirty="0"/>
              <a:t>Data analysis: optimized for counterpart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6A6B06-B5A6-D16C-9A3D-66A8A8E62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10</a:t>
            </a:fld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9138F2A-DD5D-76B1-AC5C-8BA5C20992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3444" y="1461525"/>
            <a:ext cx="40696" cy="4680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C5C85BB-F712-05B7-D774-E1C53088E8A3}"/>
              </a:ext>
            </a:extLst>
          </p:cNvPr>
          <p:cNvSpPr txBox="1"/>
          <p:nvPr/>
        </p:nvSpPr>
        <p:spPr>
          <a:xfrm>
            <a:off x="6579424" y="1141351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No galactic star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A97B100F-EECF-C32D-BE71-81CA4397DC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5006" y="3718219"/>
            <a:ext cx="360000" cy="360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C906BF0-4A9D-9787-FB4A-B71BE380DB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8817" y="3313219"/>
            <a:ext cx="540000" cy="540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7B7BB0B4-1371-70F6-B5BF-31F4688BC7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5530" y="4410619"/>
            <a:ext cx="540000" cy="54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4A762052-A1D0-C082-F2E7-AF64C66883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0967" y="2373369"/>
            <a:ext cx="360000" cy="36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ED8462B-79A8-51E7-D539-AEFE1595A3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666" y="2767184"/>
            <a:ext cx="360000" cy="360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7E969DE-0022-68A8-ECF3-4520B1FF91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1194" y="3353825"/>
            <a:ext cx="360000" cy="360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A0619D03-5F32-19FE-04C7-AADBD96378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8817" y="4320619"/>
            <a:ext cx="360000" cy="36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CD97CCA4-7B0D-9E9D-7697-45F230CB34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6264" y="2855612"/>
            <a:ext cx="540000" cy="54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EA9EAD7C-C82E-D602-BBB3-78D60DADFD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8809" y="3314789"/>
            <a:ext cx="540000" cy="540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A7CF8C0-3903-3F93-CACE-EE5CCA386A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128" y="2836351"/>
            <a:ext cx="540000" cy="540000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FEA8017-C020-7B77-0E6C-0984ECB1A093}"/>
              </a:ext>
            </a:extLst>
          </p:cNvPr>
          <p:cNvSpPr txBox="1"/>
          <p:nvPr/>
        </p:nvSpPr>
        <p:spPr>
          <a:xfrm>
            <a:off x="10744200" y="53097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090D807-DD7B-7E67-AC36-F24CC793655E}"/>
              </a:ext>
            </a:extLst>
          </p:cNvPr>
          <p:cNvSpPr txBox="1"/>
          <p:nvPr/>
        </p:nvSpPr>
        <p:spPr>
          <a:xfrm>
            <a:off x="11232573" y="54552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B48738D3-7028-DA73-F08A-629BD13EEC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4998" y="3719789"/>
            <a:ext cx="360000" cy="360000"/>
          </a:xfrm>
          <a:prstGeom prst="rect">
            <a:avLst/>
          </a:prstGeom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A3BB91-CBC6-B7A2-8D8E-AAA625777A4F}"/>
              </a:ext>
            </a:extLst>
          </p:cNvPr>
          <p:cNvSpPr txBox="1"/>
          <p:nvPr/>
        </p:nvSpPr>
        <p:spPr>
          <a:xfrm>
            <a:off x="496550" y="5107522"/>
            <a:ext cx="46187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ja-JP" sz="2800" dirty="0">
                <a:solidFill>
                  <a:srgbClr val="000000"/>
                </a:solidFill>
                <a:latin typeface="Lucida Grande" panose="020B0600040502020204" pitchFamily="34" charset="0"/>
              </a:rPr>
              <a:t>Low</a:t>
            </a: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 background rate!</a:t>
            </a:r>
          </a:p>
          <a:p>
            <a:pPr>
              <a:buNone/>
            </a:pP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BUT, low recovery rate …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767A6136-C0D5-FC33-ACE7-5E1B21C1C5BA}"/>
              </a:ext>
            </a:extLst>
          </p:cNvPr>
          <p:cNvSpPr txBox="1"/>
          <p:nvPr/>
        </p:nvSpPr>
        <p:spPr>
          <a:xfrm>
            <a:off x="774470" y="1371615"/>
            <a:ext cx="4215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24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No galactic star criterion</a:t>
            </a:r>
            <a:endParaRPr lang="en" altLang="ja-JP" sz="24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99AAB463-FA39-25BA-EB0A-12FD7E986E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944" y="2605503"/>
            <a:ext cx="3904613" cy="255731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F55AA03C-E5AF-45B4-D5E6-AF31885E24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12" y="2233280"/>
            <a:ext cx="898634" cy="898634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58D4B329-A0A3-50D3-70AE-EDA3944835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6802" y="2321198"/>
            <a:ext cx="772544" cy="772544"/>
          </a:xfrm>
          <a:prstGeom prst="rect">
            <a:avLst/>
          </a:prstGeom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43382F1F-8771-2910-B952-987994D57451}"/>
              </a:ext>
            </a:extLst>
          </p:cNvPr>
          <p:cNvSpPr txBox="1"/>
          <p:nvPr/>
        </p:nvSpPr>
        <p:spPr>
          <a:xfrm>
            <a:off x="1702393" y="2266046"/>
            <a:ext cx="23713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Classification score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D63BC9E1-E738-C67E-F428-225587AB3121}"/>
              </a:ext>
            </a:extLst>
          </p:cNvPr>
          <p:cNvSpPr txBox="1"/>
          <p:nvPr/>
        </p:nvSpPr>
        <p:spPr>
          <a:xfrm>
            <a:off x="71120" y="1891380"/>
            <a:ext cx="18986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dirty="0">
                <a:solidFill>
                  <a:srgbClr val="118DFF"/>
                </a:solidFill>
                <a:effectLst/>
                <a:latin typeface="Lucida Grande" panose="020B0600040502020204" pitchFamily="34" charset="0"/>
              </a:rPr>
              <a:t>Transient-like</a:t>
            </a:r>
            <a:endParaRPr lang="en" altLang="ja-JP" dirty="0">
              <a:solidFill>
                <a:srgbClr val="118DFF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4E908A1A-E46B-A0C7-24B6-72C552BCDB4F}"/>
              </a:ext>
            </a:extLst>
          </p:cNvPr>
          <p:cNvSpPr txBox="1"/>
          <p:nvPr/>
        </p:nvSpPr>
        <p:spPr>
          <a:xfrm>
            <a:off x="3800232" y="1891380"/>
            <a:ext cx="1739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b="1" dirty="0">
                <a:solidFill>
                  <a:srgbClr val="FF0000"/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Variable-like</a:t>
            </a:r>
            <a:endParaRPr lang="en" altLang="ja-JP" dirty="0">
              <a:solidFill>
                <a:srgbClr val="FF0000"/>
              </a:solidFill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pic>
        <p:nvPicPr>
          <p:cNvPr id="57" name="図 56">
            <a:extLst>
              <a:ext uri="{FF2B5EF4-FFF2-40B4-BE49-F238E27FC236}">
                <a16:creationId xmlns:a16="http://schemas.microsoft.com/office/drawing/2014/main" id="{BA5E0CBD-234C-90C2-66B0-79DEDD513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376" y="3057842"/>
            <a:ext cx="720000" cy="720000"/>
          </a:xfrm>
          <a:prstGeom prst="rect">
            <a:avLst/>
          </a:prstGeom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EE739096-ECAD-B93C-4235-1C955EA53B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9505" y="3035612"/>
            <a:ext cx="720000" cy="720000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0C8F72A4-FED0-CB33-86C3-91111B3732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6932" y="3007343"/>
            <a:ext cx="720000" cy="720000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CC6849F3-F2DC-1AED-B1AC-1ADF5ACDFD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3471" y="3528555"/>
            <a:ext cx="540000" cy="540000"/>
          </a:xfrm>
          <a:prstGeom prst="rect">
            <a:avLst/>
          </a:prstGeom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CC27C0D3-9290-5271-4605-C440211F8A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6932" y="3515559"/>
            <a:ext cx="540000" cy="540000"/>
          </a:xfrm>
          <a:prstGeom prst="rect">
            <a:avLst/>
          </a:prstGeom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9F1979A7-95BF-AEDE-EB31-A6AD24553B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1196" y="3515559"/>
            <a:ext cx="540000" cy="540000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C1061439-AC84-D10E-FC11-8103158781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7961" y="3941796"/>
            <a:ext cx="540000" cy="540000"/>
          </a:xfrm>
          <a:prstGeom prst="rect">
            <a:avLst/>
          </a:prstGeom>
        </p:spPr>
      </p:pic>
      <p:pic>
        <p:nvPicPr>
          <p:cNvPr id="64" name="図 63">
            <a:extLst>
              <a:ext uri="{FF2B5EF4-FFF2-40B4-BE49-F238E27FC236}">
                <a16:creationId xmlns:a16="http://schemas.microsoft.com/office/drawing/2014/main" id="{12D31E05-4364-6EDB-FFAC-E3544E5E25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2686" y="3953108"/>
            <a:ext cx="540000" cy="540000"/>
          </a:xfrm>
          <a:prstGeom prst="rect">
            <a:avLst/>
          </a:prstGeom>
        </p:spPr>
      </p:pic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03F02810-BA30-245A-BBEF-BB10740EBD37}"/>
              </a:ext>
            </a:extLst>
          </p:cNvPr>
          <p:cNvGrpSpPr/>
          <p:nvPr/>
        </p:nvGrpSpPr>
        <p:grpSpPr>
          <a:xfrm>
            <a:off x="2085939" y="2707470"/>
            <a:ext cx="1264793" cy="1859714"/>
            <a:chOff x="2085939" y="2707470"/>
            <a:chExt cx="1264793" cy="1859714"/>
          </a:xfrm>
        </p:grpSpPr>
        <p:pic>
          <p:nvPicPr>
            <p:cNvPr id="65" name="図 64">
              <a:extLst>
                <a:ext uri="{FF2B5EF4-FFF2-40B4-BE49-F238E27FC236}">
                  <a16:creationId xmlns:a16="http://schemas.microsoft.com/office/drawing/2014/main" id="{E1DB7A99-F4CB-D9C0-5E73-238DA8B1E635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12817" y="2767184"/>
              <a:ext cx="54000" cy="1800000"/>
            </a:xfrm>
            <a:prstGeom prst="rect">
              <a:avLst/>
            </a:prstGeom>
          </p:spPr>
        </p:pic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5CB5CC97-C007-BCBB-5DAB-23C7D9175D1E}"/>
                </a:ext>
              </a:extLst>
            </p:cNvPr>
            <p:cNvSpPr txBox="1"/>
            <p:nvPr/>
          </p:nvSpPr>
          <p:spPr>
            <a:xfrm>
              <a:off x="2085939" y="2707470"/>
              <a:ext cx="720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Pass</a:t>
              </a: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3731B8EB-09BB-6564-B594-95623416AB8C}"/>
                </a:ext>
              </a:extLst>
            </p:cNvPr>
            <p:cNvSpPr txBox="1"/>
            <p:nvPr/>
          </p:nvSpPr>
          <p:spPr>
            <a:xfrm>
              <a:off x="2630732" y="2715090"/>
              <a:ext cx="720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Cut</a:t>
              </a:r>
            </a:p>
          </p:txBody>
        </p:sp>
      </p:grpSp>
      <p:sp>
        <p:nvSpPr>
          <p:cNvPr id="71" name="角丸四角形 70">
            <a:extLst>
              <a:ext uri="{FF2B5EF4-FFF2-40B4-BE49-F238E27FC236}">
                <a16:creationId xmlns:a16="http://schemas.microsoft.com/office/drawing/2014/main" id="{103D5AA6-CF26-0CA9-1ED6-AA1D1139373F}"/>
              </a:ext>
            </a:extLst>
          </p:cNvPr>
          <p:cNvSpPr/>
          <p:nvPr/>
        </p:nvSpPr>
        <p:spPr>
          <a:xfrm>
            <a:off x="107712" y="1366627"/>
            <a:ext cx="5523277" cy="4973183"/>
          </a:xfrm>
          <a:prstGeom prst="roundRect">
            <a:avLst>
              <a:gd name="adj" fmla="val 9312"/>
            </a:avLst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6B0DFB59-7F3A-F0E7-F5AC-27FF08EC9878}"/>
              </a:ext>
            </a:extLst>
          </p:cNvPr>
          <p:cNvSpPr txBox="1"/>
          <p:nvPr/>
        </p:nvSpPr>
        <p:spPr>
          <a:xfrm>
            <a:off x="2232697" y="4528627"/>
            <a:ext cx="988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ZTF</a:t>
            </a: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B15D2922-93B1-021D-FE38-9110B7053642}"/>
              </a:ext>
            </a:extLst>
          </p:cNvPr>
          <p:cNvSpPr txBox="1"/>
          <p:nvPr/>
        </p:nvSpPr>
        <p:spPr>
          <a:xfrm>
            <a:off x="3190129" y="4509067"/>
            <a:ext cx="7717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New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00134371-78ED-C466-F13A-501B390FDBDE}"/>
              </a:ext>
            </a:extLst>
          </p:cNvPr>
          <p:cNvSpPr txBox="1"/>
          <p:nvPr/>
        </p:nvSpPr>
        <p:spPr>
          <a:xfrm>
            <a:off x="208403" y="5127082"/>
            <a:ext cx="5336326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ja-JP" sz="2800" dirty="0">
                <a:solidFill>
                  <a:srgbClr val="000000"/>
                </a:solidFill>
                <a:latin typeface="Lucida Grande" panose="020B0600040502020204" pitchFamily="34" charset="0"/>
              </a:rPr>
              <a:t>High</a:t>
            </a: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 recovery rate!</a:t>
            </a:r>
          </a:p>
          <a:p>
            <a:pPr>
              <a:buNone/>
            </a:pP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BUT, high background rate …</a:t>
            </a:r>
          </a:p>
        </p:txBody>
      </p:sp>
      <p:pic>
        <p:nvPicPr>
          <p:cNvPr id="76" name="図 75">
            <a:extLst>
              <a:ext uri="{FF2B5EF4-FFF2-40B4-BE49-F238E27FC236}">
                <a16:creationId xmlns:a16="http://schemas.microsoft.com/office/drawing/2014/main" id="{63DBB2AA-900A-194C-C3A1-238AACB87F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0413" y="4409047"/>
            <a:ext cx="540000" cy="540000"/>
          </a:xfrm>
          <a:prstGeom prst="rect">
            <a:avLst/>
          </a:prstGeom>
        </p:spPr>
      </p:pic>
      <p:pic>
        <p:nvPicPr>
          <p:cNvPr id="77" name="図 76">
            <a:extLst>
              <a:ext uri="{FF2B5EF4-FFF2-40B4-BE49-F238E27FC236}">
                <a16:creationId xmlns:a16="http://schemas.microsoft.com/office/drawing/2014/main" id="{B0286D7C-9ECE-82E1-BAB0-0A470D3310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1194" y="334855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1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139 L 0.06549 0.0037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8" y="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0.2194 -0.0004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64" y="-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0.18698 0.00301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49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0B904-643E-D4BF-3453-F85ABDECD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A1FC9AE5-9811-223B-C78A-FDE738E7A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333" y="1565988"/>
            <a:ext cx="1048973" cy="396165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200E669-AB6F-20F0-BC6A-23FA943B3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4369" y="2091294"/>
            <a:ext cx="2024494" cy="41910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20252F09-E256-22B8-09F0-877366B2A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7074" y="1468013"/>
            <a:ext cx="1080000" cy="402640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E5289CB-9C26-4C7D-D914-12B4D6E9D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 altLang="ja-JP" b="1" dirty="0"/>
              <a:t>Data analysis: optimized for counterpart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E78E15-4734-283F-6B1E-237B37F13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11</a:t>
            </a:fld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2B0B493-E70D-AA0F-1802-96E3029721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3444" y="1461525"/>
            <a:ext cx="40696" cy="4680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978AE5-4F99-07E1-C53A-4313875D2DED}"/>
              </a:ext>
            </a:extLst>
          </p:cNvPr>
          <p:cNvSpPr txBox="1"/>
          <p:nvPr/>
        </p:nvSpPr>
        <p:spPr>
          <a:xfrm>
            <a:off x="6579424" y="1141351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No galactic star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8C0BE4DB-B91C-8755-964F-22D28F1066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5006" y="3718219"/>
            <a:ext cx="360000" cy="360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F9B6AD94-0DDE-46A0-1B7D-BB93C39440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8817" y="3313219"/>
            <a:ext cx="540000" cy="540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7DA6E6C7-A087-FF76-AE52-7DF184CFAA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5530" y="4410619"/>
            <a:ext cx="540000" cy="54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496F29D-52BA-F455-7771-0061CD87A5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0967" y="2373369"/>
            <a:ext cx="360000" cy="36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5EDB32E3-0488-50C1-6DA8-D357085615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3666" y="2767184"/>
            <a:ext cx="360000" cy="360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38713861-A878-EF7E-0FBA-64A93C924F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1194" y="3353825"/>
            <a:ext cx="360000" cy="360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A5EDE1DE-0E57-E982-7A91-273B306B8D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8817" y="4320619"/>
            <a:ext cx="360000" cy="36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EB7C8471-722F-A3AB-D2F2-01D11AA389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6264" y="2855612"/>
            <a:ext cx="540000" cy="54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53EA92F-EC60-1695-654C-2940C64123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8809" y="3314789"/>
            <a:ext cx="540000" cy="540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072F6194-9DC2-67A7-2FF4-E32C30196C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6128" y="2836351"/>
            <a:ext cx="540000" cy="540000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AF5CB1C-F5E3-66B0-6A13-AF1D339D1730}"/>
              </a:ext>
            </a:extLst>
          </p:cNvPr>
          <p:cNvSpPr txBox="1"/>
          <p:nvPr/>
        </p:nvSpPr>
        <p:spPr>
          <a:xfrm>
            <a:off x="10744200" y="53097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1715535-6127-8735-3CB7-B0BCD18CD262}"/>
              </a:ext>
            </a:extLst>
          </p:cNvPr>
          <p:cNvSpPr txBox="1"/>
          <p:nvPr/>
        </p:nvSpPr>
        <p:spPr>
          <a:xfrm>
            <a:off x="11232573" y="54552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BC39DEA8-5E3C-BA1D-04A8-D86A144AAF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04998" y="3719789"/>
            <a:ext cx="360000" cy="360000"/>
          </a:xfrm>
          <a:prstGeom prst="rect">
            <a:avLst/>
          </a:prstGeom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217B2F4-8344-5679-EED8-856DD6EF45C1}"/>
              </a:ext>
            </a:extLst>
          </p:cNvPr>
          <p:cNvSpPr txBox="1"/>
          <p:nvPr/>
        </p:nvSpPr>
        <p:spPr>
          <a:xfrm>
            <a:off x="336906" y="5106860"/>
            <a:ext cx="50908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ja-JP" sz="2800" dirty="0">
                <a:solidFill>
                  <a:srgbClr val="000000"/>
                </a:solidFill>
                <a:latin typeface="Lucida Grande" panose="020B0600040502020204" pitchFamily="34" charset="0"/>
              </a:rPr>
              <a:t>High</a:t>
            </a: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 recovery rate!</a:t>
            </a:r>
          </a:p>
          <a:p>
            <a:pPr>
              <a:buNone/>
            </a:pPr>
            <a:r>
              <a:rPr lang="en" altLang="ja-JP" sz="2800" dirty="0">
                <a:solidFill>
                  <a:srgbClr val="000000"/>
                </a:solidFill>
                <a:latin typeface="Lucida Grande" panose="020B0600040502020204" pitchFamily="34" charset="0"/>
              </a:rPr>
              <a:t>AND</a:t>
            </a: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, </a:t>
            </a:r>
            <a:r>
              <a:rPr lang="en" altLang="ja-JP" sz="2800" dirty="0">
                <a:solidFill>
                  <a:srgbClr val="000000"/>
                </a:solidFill>
                <a:latin typeface="Lucida Grande" panose="020B0600040502020204" pitchFamily="34" charset="0"/>
              </a:rPr>
              <a:t>low </a:t>
            </a:r>
            <a:r>
              <a:rPr lang="en" altLang="ja-JP" sz="28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background rate !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F4B00B7-79D4-7CD0-DB10-430DE85227EF}"/>
              </a:ext>
            </a:extLst>
          </p:cNvPr>
          <p:cNvSpPr txBox="1"/>
          <p:nvPr/>
        </p:nvSpPr>
        <p:spPr>
          <a:xfrm>
            <a:off x="774470" y="1371615"/>
            <a:ext cx="4215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24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No persistent source </a:t>
            </a:r>
            <a:endParaRPr lang="en" altLang="ja-JP" sz="24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71" name="角丸四角形 70">
            <a:extLst>
              <a:ext uri="{FF2B5EF4-FFF2-40B4-BE49-F238E27FC236}">
                <a16:creationId xmlns:a16="http://schemas.microsoft.com/office/drawing/2014/main" id="{378D4991-D5D6-B894-B072-2040B3BD28AD}"/>
              </a:ext>
            </a:extLst>
          </p:cNvPr>
          <p:cNvSpPr/>
          <p:nvPr/>
        </p:nvSpPr>
        <p:spPr>
          <a:xfrm>
            <a:off x="107712" y="1366627"/>
            <a:ext cx="5523277" cy="4973183"/>
          </a:xfrm>
          <a:prstGeom prst="roundRect">
            <a:avLst>
              <a:gd name="adj" fmla="val 9312"/>
            </a:avLst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6" name="図 75">
            <a:extLst>
              <a:ext uri="{FF2B5EF4-FFF2-40B4-BE49-F238E27FC236}">
                <a16:creationId xmlns:a16="http://schemas.microsoft.com/office/drawing/2014/main" id="{073D3134-0986-75CE-8A1E-9C52C34538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4998" y="4499224"/>
            <a:ext cx="540000" cy="540000"/>
          </a:xfrm>
          <a:prstGeom prst="rect">
            <a:avLst/>
          </a:prstGeom>
        </p:spPr>
      </p:pic>
      <p:pic>
        <p:nvPicPr>
          <p:cNvPr id="77" name="図 76">
            <a:extLst>
              <a:ext uri="{FF2B5EF4-FFF2-40B4-BE49-F238E27FC236}">
                <a16:creationId xmlns:a16="http://schemas.microsoft.com/office/drawing/2014/main" id="{69BAAFD9-5666-A64E-4519-630D7B6E9C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7690" y="3366816"/>
            <a:ext cx="360000" cy="360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41F4273D-5471-1AD2-B736-F2A6623D88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1713" y="2042319"/>
            <a:ext cx="5194300" cy="29083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48493DF-148D-C831-D372-9ADFA55157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470" y="2414098"/>
            <a:ext cx="555171" cy="55517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A9250F0-E739-DFC6-B013-1ECF168E6A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684" y="4009913"/>
            <a:ext cx="544286" cy="54428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0934FAB-561A-3AA5-F3ED-784DE64A31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7827" y="2046221"/>
            <a:ext cx="4537067" cy="25781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A8DE1F66-2386-157B-82B6-F34AD2CB22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0376" y="3314789"/>
            <a:ext cx="540000" cy="5400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229CD160-2EFB-8C42-C917-20644D4F80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07695" y="2836351"/>
            <a:ext cx="540000" cy="540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B0AA3078-B8EA-7E61-3B0F-23BB8ECFD8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6565" y="4499224"/>
            <a:ext cx="540000" cy="5400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DE73DBA-F479-3E2C-236B-58B17D319B97}"/>
              </a:ext>
            </a:extLst>
          </p:cNvPr>
          <p:cNvSpPr txBox="1"/>
          <p:nvPr/>
        </p:nvSpPr>
        <p:spPr>
          <a:xfrm>
            <a:off x="8478506" y="1145690"/>
            <a:ext cx="2596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No persistent source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C4059B98-EAEC-C64F-0FCE-A745E0C1FD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0948" y="1499170"/>
            <a:ext cx="40696" cy="468000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CC5FA68-E918-8EBE-3420-CE563A425201}"/>
              </a:ext>
            </a:extLst>
          </p:cNvPr>
          <p:cNvSpPr txBox="1"/>
          <p:nvPr/>
        </p:nvSpPr>
        <p:spPr>
          <a:xfrm>
            <a:off x="5933355" y="5500909"/>
            <a:ext cx="288547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ja-JP" sz="1400" dirty="0">
                <a:solidFill>
                  <a:srgbClr val="000000"/>
                </a:solidFill>
                <a:latin typeface="Lucida Grande" panose="020B0600040502020204" pitchFamily="34" charset="0"/>
              </a:rPr>
              <a:t>High</a:t>
            </a:r>
            <a:r>
              <a:rPr lang="en" altLang="ja-JP" sz="14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 recovery rate!</a:t>
            </a:r>
          </a:p>
          <a:p>
            <a:pPr>
              <a:buNone/>
            </a:pPr>
            <a:r>
              <a:rPr lang="en" altLang="ja-JP" sz="14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BUT, high background rate …</a:t>
            </a:r>
          </a:p>
        </p:txBody>
      </p:sp>
    </p:spTree>
    <p:extLst>
      <p:ext uri="{BB962C8B-B14F-4D97-AF65-F5344CB8AC3E}">
        <p14:creationId xmlns:p14="http://schemas.microsoft.com/office/powerpoint/2010/main" val="24976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1F3E5-9E4C-8A01-5A2F-5B6A7A48B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図 83">
            <a:extLst>
              <a:ext uri="{FF2B5EF4-FFF2-40B4-BE49-F238E27FC236}">
                <a16:creationId xmlns:a16="http://schemas.microsoft.com/office/drawing/2014/main" id="{B7183717-FE8F-9978-7D14-B977B53A5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05" y="5959527"/>
            <a:ext cx="10793499" cy="18411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A02E085-6837-3DBB-92AE-2D0225958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2333" y="1565988"/>
            <a:ext cx="1048973" cy="3961656"/>
          </a:xfrm>
          <a:prstGeom prst="rect">
            <a:avLst/>
          </a:prstGeom>
        </p:spPr>
      </p:pic>
      <p:pic>
        <p:nvPicPr>
          <p:cNvPr id="86" name="図 85">
            <a:extLst>
              <a:ext uri="{FF2B5EF4-FFF2-40B4-BE49-F238E27FC236}">
                <a16:creationId xmlns:a16="http://schemas.microsoft.com/office/drawing/2014/main" id="{B48F0E7C-AF6B-E100-0742-7FB150C46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4369" y="2091294"/>
            <a:ext cx="2024494" cy="419100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8239C144-3509-3767-BB3C-E8A82BCA2F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7074" y="1468013"/>
            <a:ext cx="1080000" cy="4026408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4C689A37-0E30-4710-4ABE-E9E6F6ABA2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1662" y="2104843"/>
            <a:ext cx="2418273" cy="4191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71DC2A2-E3A1-570E-A3AB-FF8190FC5E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1456" y="1472106"/>
            <a:ext cx="1080000" cy="402640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05065C9A-8EF8-A5D1-FE04-A60ACEF3F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" altLang="ja-JP" sz="3600" b="1" spc="-150" dirty="0"/>
              <a:t>Data analysis: </a:t>
            </a:r>
            <a:endParaRPr kumimoji="1" lang="ja-JP" altLang="en-US" sz="3600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1A1C6D-77BC-093C-BFBE-A60F3D512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12</a:t>
            </a:fld>
            <a:endParaRPr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C4AFD895-1E03-3F5F-30EF-66822C7A7E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773" y="3831327"/>
            <a:ext cx="450000" cy="450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AA0FC11-1640-FC54-8403-60AE53D129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573" y="3026673"/>
            <a:ext cx="216000" cy="216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B9274A99-259F-6887-DCA4-79C17C1D39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63008" y="2772716"/>
            <a:ext cx="540000" cy="540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C07F5A2B-8D91-1E53-194F-4273257E76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2999" y="3696327"/>
            <a:ext cx="360000" cy="36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53FBF58F-29EE-F146-3B79-83CF7FEECE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810" y="3291327"/>
            <a:ext cx="540000" cy="54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856E0DF-65C0-77AB-6011-8437F63B03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04036" y="4366594"/>
            <a:ext cx="540000" cy="540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C304FF5E-10DD-E812-0528-4B9A43567F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8960" y="2351477"/>
            <a:ext cx="360000" cy="360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FE648C89-BDB6-06C8-102B-89B9A6E370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31659" y="2745292"/>
            <a:ext cx="360000" cy="36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2B66F036-E62E-AF39-1D85-BF23825E5C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9187" y="3331933"/>
            <a:ext cx="360000" cy="3600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886C8076-1435-3F6D-7D61-4F905742F3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6810" y="4298727"/>
            <a:ext cx="360000" cy="36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A228CA9E-0603-43EA-3171-E99E47EB77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848" y="4321321"/>
            <a:ext cx="450000" cy="450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12C94B78-F5D3-FE89-A3BE-B507F7D74D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9195" y="3242673"/>
            <a:ext cx="450000" cy="4500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D9365DB7-D2F1-2D5F-8E45-BCF5726806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930" y="2591031"/>
            <a:ext cx="450000" cy="450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987D14F8-E0C6-1F2F-D277-ACA0A55A00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4930" y="2229580"/>
            <a:ext cx="216000" cy="216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0E24611D-A10C-1CA9-275A-E458340A7B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930" y="3066807"/>
            <a:ext cx="216000" cy="21600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84889CA3-4B1A-F041-7B67-AAD06D4B79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3302" y="4127946"/>
            <a:ext cx="216000" cy="21600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10331D4F-C844-9004-CCE5-8240219EE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140" y="4150594"/>
            <a:ext cx="216000" cy="2160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5461F2DA-221C-1E95-589F-9225C23E75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10" y="3723327"/>
            <a:ext cx="216000" cy="21600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642DE2E8-4F15-4B65-FFAF-E1D01D1F65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7611" y="3156634"/>
            <a:ext cx="216000" cy="21600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65B9A4E9-3BD9-3B6E-240E-D8AD7DBFEE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810" y="2599498"/>
            <a:ext cx="216000" cy="21600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5B0ECEDB-53FC-3773-C885-2B8EB631D0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282" y="2175863"/>
            <a:ext cx="216000" cy="216000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6896F333-E9D6-9EF2-67E0-FC4E1D56F7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0568" y="3808959"/>
            <a:ext cx="216000" cy="21600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ABC5C612-5C39-47D0-A093-9B8251674C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889" y="3754660"/>
            <a:ext cx="216000" cy="216000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955001E8-633A-7FE5-A0DB-8BB7ACA41B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655" y="4490486"/>
            <a:ext cx="216000" cy="216000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EA4E5990-DF39-CAAC-28F0-9CE9956E78BA}"/>
              </a:ext>
            </a:extLst>
          </p:cNvPr>
          <p:cNvSpPr txBox="1"/>
          <p:nvPr/>
        </p:nvSpPr>
        <p:spPr>
          <a:xfrm>
            <a:off x="125303" y="1499420"/>
            <a:ext cx="17187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All detections</a:t>
            </a:r>
          </a:p>
        </p:txBody>
      </p:sp>
      <p:pic>
        <p:nvPicPr>
          <p:cNvPr id="44" name="図 43">
            <a:extLst>
              <a:ext uri="{FF2B5EF4-FFF2-40B4-BE49-F238E27FC236}">
                <a16:creationId xmlns:a16="http://schemas.microsoft.com/office/drawing/2014/main" id="{5126B757-0CBB-2587-5833-DED7DD34BE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3444" y="1461525"/>
            <a:ext cx="40696" cy="468000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50B9C74C-F468-72D6-4956-09EC5C664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8956" y="2109059"/>
            <a:ext cx="2418273" cy="419100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C46BD2FD-6727-7B88-0400-22216701C9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9290" y="2113965"/>
            <a:ext cx="216000" cy="216000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6A873B7B-5BEF-E69A-8D60-A17F96D810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0510" y="2577244"/>
            <a:ext cx="216000" cy="21600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2DE4818B-BC25-5B96-1884-43B0830035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6746" y="2426267"/>
            <a:ext cx="216000" cy="216000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C19C003-9FB7-A86D-10FD-E8D1CBC346BD}"/>
              </a:ext>
            </a:extLst>
          </p:cNvPr>
          <p:cNvSpPr txBox="1"/>
          <p:nvPr/>
        </p:nvSpPr>
        <p:spPr>
          <a:xfrm>
            <a:off x="1697985" y="1106336"/>
            <a:ext cx="1701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Image quality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27D9B7F9-3373-F1D3-36D9-B8FACB4F2C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86091" y="1403735"/>
            <a:ext cx="40696" cy="46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B6E1B0A-3A7C-B946-0047-6B88707290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4357" y="1442002"/>
            <a:ext cx="1080000" cy="4026408"/>
          </a:xfrm>
          <a:prstGeom prst="rect">
            <a:avLst/>
          </a:prstGeom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00581E9-FB2A-CC3F-6B70-4F3900C07ED7}"/>
              </a:ext>
            </a:extLst>
          </p:cNvPr>
          <p:cNvSpPr txBox="1"/>
          <p:nvPr/>
        </p:nvSpPr>
        <p:spPr>
          <a:xfrm>
            <a:off x="3825673" y="1141351"/>
            <a:ext cx="232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Multiple detections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5807D0E3-F4CF-A94E-22C9-063473775C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66139" y="1489628"/>
            <a:ext cx="40696" cy="468000"/>
          </a:xfrm>
          <a:prstGeom prst="rect">
            <a:avLst/>
          </a:prstGeom>
        </p:spPr>
      </p:pic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4DCB0EC4-1763-AE33-C165-B76DE30F6CC1}"/>
              </a:ext>
            </a:extLst>
          </p:cNvPr>
          <p:cNvSpPr txBox="1"/>
          <p:nvPr/>
        </p:nvSpPr>
        <p:spPr>
          <a:xfrm>
            <a:off x="6579424" y="1141351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No galactic star</a:t>
            </a:r>
          </a:p>
        </p:txBody>
      </p:sp>
      <p:pic>
        <p:nvPicPr>
          <p:cNvPr id="88" name="図 87">
            <a:extLst>
              <a:ext uri="{FF2B5EF4-FFF2-40B4-BE49-F238E27FC236}">
                <a16:creationId xmlns:a16="http://schemas.microsoft.com/office/drawing/2014/main" id="{C50D795F-E516-7F47-EA18-B6326449ED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4093" y="3851647"/>
            <a:ext cx="450000" cy="450000"/>
          </a:xfrm>
          <a:prstGeom prst="rect">
            <a:avLst/>
          </a:prstGeom>
        </p:spPr>
      </p:pic>
      <p:pic>
        <p:nvPicPr>
          <p:cNvPr id="90" name="図 89">
            <a:extLst>
              <a:ext uri="{FF2B5EF4-FFF2-40B4-BE49-F238E27FC236}">
                <a16:creationId xmlns:a16="http://schemas.microsoft.com/office/drawing/2014/main" id="{0579F1F0-AAB3-848A-740E-ABA070C775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1319" y="3716647"/>
            <a:ext cx="360000" cy="360000"/>
          </a:xfrm>
          <a:prstGeom prst="rect">
            <a:avLst/>
          </a:prstGeom>
        </p:spPr>
      </p:pic>
      <p:pic>
        <p:nvPicPr>
          <p:cNvPr id="91" name="図 90">
            <a:extLst>
              <a:ext uri="{FF2B5EF4-FFF2-40B4-BE49-F238E27FC236}">
                <a16:creationId xmlns:a16="http://schemas.microsoft.com/office/drawing/2014/main" id="{CCCBEBF1-190D-C4EF-C06F-32F4099618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5130" y="3311647"/>
            <a:ext cx="540000" cy="540000"/>
          </a:xfrm>
          <a:prstGeom prst="rect">
            <a:avLst/>
          </a:prstGeom>
        </p:spPr>
      </p:pic>
      <p:pic>
        <p:nvPicPr>
          <p:cNvPr id="92" name="図 91">
            <a:extLst>
              <a:ext uri="{FF2B5EF4-FFF2-40B4-BE49-F238E27FC236}">
                <a16:creationId xmlns:a16="http://schemas.microsoft.com/office/drawing/2014/main" id="{89D57B26-28B4-EA9B-FD65-5A63C7A3A1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2356" y="4386914"/>
            <a:ext cx="540000" cy="540000"/>
          </a:xfrm>
          <a:prstGeom prst="rect">
            <a:avLst/>
          </a:prstGeom>
        </p:spPr>
      </p:pic>
      <p:pic>
        <p:nvPicPr>
          <p:cNvPr id="93" name="図 92">
            <a:extLst>
              <a:ext uri="{FF2B5EF4-FFF2-40B4-BE49-F238E27FC236}">
                <a16:creationId xmlns:a16="http://schemas.microsoft.com/office/drawing/2014/main" id="{778931C5-A0FF-5DBA-5FC0-5AECA76A0B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7280" y="2371797"/>
            <a:ext cx="360000" cy="360000"/>
          </a:xfrm>
          <a:prstGeom prst="rect">
            <a:avLst/>
          </a:prstGeom>
        </p:spPr>
      </p:pic>
      <p:pic>
        <p:nvPicPr>
          <p:cNvPr id="94" name="図 93">
            <a:extLst>
              <a:ext uri="{FF2B5EF4-FFF2-40B4-BE49-F238E27FC236}">
                <a16:creationId xmlns:a16="http://schemas.microsoft.com/office/drawing/2014/main" id="{CD5915AF-9438-624D-057C-902C4A5A33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9979" y="2765612"/>
            <a:ext cx="360000" cy="360000"/>
          </a:xfrm>
          <a:prstGeom prst="rect">
            <a:avLst/>
          </a:prstGeom>
        </p:spPr>
      </p:pic>
      <p:pic>
        <p:nvPicPr>
          <p:cNvPr id="95" name="図 94">
            <a:extLst>
              <a:ext uri="{FF2B5EF4-FFF2-40B4-BE49-F238E27FC236}">
                <a16:creationId xmlns:a16="http://schemas.microsoft.com/office/drawing/2014/main" id="{7C6A9E65-6CBB-3DEC-6460-F99172ED5A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27507" y="3352253"/>
            <a:ext cx="360000" cy="360000"/>
          </a:xfrm>
          <a:prstGeom prst="rect">
            <a:avLst/>
          </a:prstGeom>
        </p:spPr>
      </p:pic>
      <p:pic>
        <p:nvPicPr>
          <p:cNvPr id="96" name="図 95">
            <a:extLst>
              <a:ext uri="{FF2B5EF4-FFF2-40B4-BE49-F238E27FC236}">
                <a16:creationId xmlns:a16="http://schemas.microsoft.com/office/drawing/2014/main" id="{223CF3A4-DFD8-F935-02BA-D75697C8D9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25130" y="4319047"/>
            <a:ext cx="360000" cy="360000"/>
          </a:xfrm>
          <a:prstGeom prst="rect">
            <a:avLst/>
          </a:prstGeom>
        </p:spPr>
      </p:pic>
      <p:pic>
        <p:nvPicPr>
          <p:cNvPr id="97" name="図 96">
            <a:extLst>
              <a:ext uri="{FF2B5EF4-FFF2-40B4-BE49-F238E27FC236}">
                <a16:creationId xmlns:a16="http://schemas.microsoft.com/office/drawing/2014/main" id="{9C32E8C9-8423-E402-E33B-346422044A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6168" y="4341641"/>
            <a:ext cx="450000" cy="450000"/>
          </a:xfrm>
          <a:prstGeom prst="rect">
            <a:avLst/>
          </a:prstGeom>
        </p:spPr>
      </p:pic>
      <p:pic>
        <p:nvPicPr>
          <p:cNvPr id="98" name="図 97">
            <a:extLst>
              <a:ext uri="{FF2B5EF4-FFF2-40B4-BE49-F238E27FC236}">
                <a16:creationId xmlns:a16="http://schemas.microsoft.com/office/drawing/2014/main" id="{5AA47377-986D-EF67-589B-A3F978B4F9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7515" y="3262993"/>
            <a:ext cx="450000" cy="450000"/>
          </a:xfrm>
          <a:prstGeom prst="rect">
            <a:avLst/>
          </a:prstGeom>
        </p:spPr>
      </p:pic>
      <p:pic>
        <p:nvPicPr>
          <p:cNvPr id="99" name="図 98">
            <a:extLst>
              <a:ext uri="{FF2B5EF4-FFF2-40B4-BE49-F238E27FC236}">
                <a16:creationId xmlns:a16="http://schemas.microsoft.com/office/drawing/2014/main" id="{D509E73B-946F-587A-384D-F70E474269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3250" y="2611351"/>
            <a:ext cx="450000" cy="450000"/>
          </a:xfrm>
          <a:prstGeom prst="rect">
            <a:avLst/>
          </a:prstGeom>
        </p:spPr>
      </p:pic>
      <p:pic>
        <p:nvPicPr>
          <p:cNvPr id="115" name="図 114">
            <a:extLst>
              <a:ext uri="{FF2B5EF4-FFF2-40B4-BE49-F238E27FC236}">
                <a16:creationId xmlns:a16="http://schemas.microsoft.com/office/drawing/2014/main" id="{999C237E-1735-4483-F546-45DBD7DA9C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5006" y="3718219"/>
            <a:ext cx="360000" cy="360000"/>
          </a:xfrm>
          <a:prstGeom prst="rect">
            <a:avLst/>
          </a:prstGeom>
        </p:spPr>
      </p:pic>
      <p:pic>
        <p:nvPicPr>
          <p:cNvPr id="116" name="図 115">
            <a:extLst>
              <a:ext uri="{FF2B5EF4-FFF2-40B4-BE49-F238E27FC236}">
                <a16:creationId xmlns:a16="http://schemas.microsoft.com/office/drawing/2014/main" id="{7437A917-E796-A99C-FE2B-0886577464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48817" y="3313219"/>
            <a:ext cx="540000" cy="540000"/>
          </a:xfrm>
          <a:prstGeom prst="rect">
            <a:avLst/>
          </a:prstGeom>
        </p:spPr>
      </p:pic>
      <p:pic>
        <p:nvPicPr>
          <p:cNvPr id="117" name="図 116">
            <a:extLst>
              <a:ext uri="{FF2B5EF4-FFF2-40B4-BE49-F238E27FC236}">
                <a16:creationId xmlns:a16="http://schemas.microsoft.com/office/drawing/2014/main" id="{BC4ADF55-757A-A6F3-CF4C-C59AEE5158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6043" y="4388486"/>
            <a:ext cx="540000" cy="540000"/>
          </a:xfrm>
          <a:prstGeom prst="rect">
            <a:avLst/>
          </a:prstGeom>
        </p:spPr>
      </p:pic>
      <p:pic>
        <p:nvPicPr>
          <p:cNvPr id="118" name="図 117">
            <a:extLst>
              <a:ext uri="{FF2B5EF4-FFF2-40B4-BE49-F238E27FC236}">
                <a16:creationId xmlns:a16="http://schemas.microsoft.com/office/drawing/2014/main" id="{7929E041-A960-ABE7-7DE7-8147325A22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80967" y="2373369"/>
            <a:ext cx="360000" cy="360000"/>
          </a:xfrm>
          <a:prstGeom prst="rect">
            <a:avLst/>
          </a:prstGeom>
        </p:spPr>
      </p:pic>
      <p:pic>
        <p:nvPicPr>
          <p:cNvPr id="119" name="図 118">
            <a:extLst>
              <a:ext uri="{FF2B5EF4-FFF2-40B4-BE49-F238E27FC236}">
                <a16:creationId xmlns:a16="http://schemas.microsoft.com/office/drawing/2014/main" id="{21AD1E3E-BA53-0AEA-817C-87729BF475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33666" y="2767184"/>
            <a:ext cx="360000" cy="360000"/>
          </a:xfrm>
          <a:prstGeom prst="rect">
            <a:avLst/>
          </a:prstGeom>
        </p:spPr>
      </p:pic>
      <p:pic>
        <p:nvPicPr>
          <p:cNvPr id="120" name="図 119">
            <a:extLst>
              <a:ext uri="{FF2B5EF4-FFF2-40B4-BE49-F238E27FC236}">
                <a16:creationId xmlns:a16="http://schemas.microsoft.com/office/drawing/2014/main" id="{31D6EF49-86AB-33EC-513D-24A1AAF196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61194" y="3353825"/>
            <a:ext cx="360000" cy="360000"/>
          </a:xfrm>
          <a:prstGeom prst="rect">
            <a:avLst/>
          </a:prstGeom>
        </p:spPr>
      </p:pic>
      <p:pic>
        <p:nvPicPr>
          <p:cNvPr id="121" name="図 120">
            <a:extLst>
              <a:ext uri="{FF2B5EF4-FFF2-40B4-BE49-F238E27FC236}">
                <a16:creationId xmlns:a16="http://schemas.microsoft.com/office/drawing/2014/main" id="{B96998C7-DA1C-92FC-B787-2D9A3C9977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58817" y="4320619"/>
            <a:ext cx="360000" cy="360000"/>
          </a:xfrm>
          <a:prstGeom prst="rect">
            <a:avLst/>
          </a:prstGeom>
        </p:spPr>
      </p:pic>
      <p:pic>
        <p:nvPicPr>
          <p:cNvPr id="125" name="図 124">
            <a:extLst>
              <a:ext uri="{FF2B5EF4-FFF2-40B4-BE49-F238E27FC236}">
                <a16:creationId xmlns:a16="http://schemas.microsoft.com/office/drawing/2014/main" id="{DB4CD0F1-8743-1174-FA03-F816AF2B58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45874" y="2778056"/>
            <a:ext cx="540000" cy="540000"/>
          </a:xfrm>
          <a:prstGeom prst="rect">
            <a:avLst/>
          </a:prstGeom>
        </p:spPr>
      </p:pic>
      <p:pic>
        <p:nvPicPr>
          <p:cNvPr id="126" name="図 125">
            <a:extLst>
              <a:ext uri="{FF2B5EF4-FFF2-40B4-BE49-F238E27FC236}">
                <a16:creationId xmlns:a16="http://schemas.microsoft.com/office/drawing/2014/main" id="{EC5FDCC2-8733-775C-CD5C-B3F4B53D84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6264" y="2855612"/>
            <a:ext cx="540000" cy="540000"/>
          </a:xfrm>
          <a:prstGeom prst="rect">
            <a:avLst/>
          </a:prstGeom>
        </p:spPr>
      </p:pic>
      <p:pic>
        <p:nvPicPr>
          <p:cNvPr id="127" name="図 126">
            <a:extLst>
              <a:ext uri="{FF2B5EF4-FFF2-40B4-BE49-F238E27FC236}">
                <a16:creationId xmlns:a16="http://schemas.microsoft.com/office/drawing/2014/main" id="{267EBEBE-C26A-5864-7BBF-26752BBFAA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04998" y="3719789"/>
            <a:ext cx="360000" cy="360000"/>
          </a:xfrm>
          <a:prstGeom prst="rect">
            <a:avLst/>
          </a:prstGeom>
        </p:spPr>
      </p:pic>
      <p:pic>
        <p:nvPicPr>
          <p:cNvPr id="129" name="図 128">
            <a:extLst>
              <a:ext uri="{FF2B5EF4-FFF2-40B4-BE49-F238E27FC236}">
                <a16:creationId xmlns:a16="http://schemas.microsoft.com/office/drawing/2014/main" id="{C44B6789-748A-1CC9-5DD8-D751D8E219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96128" y="2836351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6672D74-70C6-CB0A-40FF-666D231B8378}"/>
              </a:ext>
            </a:extLst>
          </p:cNvPr>
          <p:cNvSpPr txBox="1"/>
          <p:nvPr/>
        </p:nvSpPr>
        <p:spPr>
          <a:xfrm>
            <a:off x="80129" y="6405436"/>
            <a:ext cx="120016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altLang="ja-JP" sz="2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Predefined criteria optimized through data-driven measurements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40C27AAE-6BEF-A9B0-E887-4832E2CD8DF2}"/>
              </a:ext>
            </a:extLst>
          </p:cNvPr>
          <p:cNvSpPr txBox="1"/>
          <p:nvPr/>
        </p:nvSpPr>
        <p:spPr>
          <a:xfrm>
            <a:off x="10744200" y="53097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735D752E-C255-0200-F1F6-EC639ED7250C}"/>
              </a:ext>
            </a:extLst>
          </p:cNvPr>
          <p:cNvSpPr txBox="1"/>
          <p:nvPr/>
        </p:nvSpPr>
        <p:spPr>
          <a:xfrm>
            <a:off x="11232573" y="54552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71A3002-4E86-D28A-0655-77B76AF91972}"/>
              </a:ext>
            </a:extLst>
          </p:cNvPr>
          <p:cNvSpPr txBox="1"/>
          <p:nvPr/>
        </p:nvSpPr>
        <p:spPr>
          <a:xfrm>
            <a:off x="8478506" y="1145690"/>
            <a:ext cx="2596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No persistent source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3868883D-ADF7-7DC8-8370-4703BAD0B9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78809" y="3314789"/>
            <a:ext cx="540000" cy="540000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1765D1A0-5FAB-1AFC-AB0B-D4D0692DA3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84998" y="4499224"/>
            <a:ext cx="540000" cy="540000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0289ADA8-57BE-BA7E-E13D-2B5218FA2C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87690" y="3366816"/>
            <a:ext cx="360000" cy="360000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19337A1A-1038-FD73-2781-1E81679345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0376" y="3314789"/>
            <a:ext cx="540000" cy="540000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6D90C6E6-8E93-6334-4DAF-0C83B397E1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07695" y="2836351"/>
            <a:ext cx="540000" cy="540000"/>
          </a:xfrm>
          <a:prstGeom prst="rect">
            <a:avLst/>
          </a:prstGeom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31C03046-7F18-7F85-03A4-7ADF6ACB0E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96565" y="4499224"/>
            <a:ext cx="540000" cy="540000"/>
          </a:xfrm>
          <a:prstGeom prst="rect">
            <a:avLst/>
          </a:prstGeom>
        </p:spPr>
      </p:pic>
      <p:pic>
        <p:nvPicPr>
          <p:cNvPr id="72" name="図 71">
            <a:extLst>
              <a:ext uri="{FF2B5EF4-FFF2-40B4-BE49-F238E27FC236}">
                <a16:creationId xmlns:a16="http://schemas.microsoft.com/office/drawing/2014/main" id="{BFF1DFF7-1383-0EC1-8C11-7275589B30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1137" y="5038801"/>
            <a:ext cx="1386848" cy="940729"/>
          </a:xfrm>
          <a:prstGeom prst="rect">
            <a:avLst/>
          </a:prstGeom>
        </p:spPr>
      </p:pic>
      <p:pic>
        <p:nvPicPr>
          <p:cNvPr id="74" name="図 73">
            <a:extLst>
              <a:ext uri="{FF2B5EF4-FFF2-40B4-BE49-F238E27FC236}">
                <a16:creationId xmlns:a16="http://schemas.microsoft.com/office/drawing/2014/main" id="{245FB5DA-238D-AD0A-11E2-3FEB6B71E9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47461" y="4895317"/>
            <a:ext cx="834051" cy="603197"/>
          </a:xfrm>
          <a:prstGeom prst="rect">
            <a:avLst/>
          </a:prstGeom>
        </p:spPr>
      </p:pic>
      <p:pic>
        <p:nvPicPr>
          <p:cNvPr id="76" name="図 75">
            <a:extLst>
              <a:ext uri="{FF2B5EF4-FFF2-40B4-BE49-F238E27FC236}">
                <a16:creationId xmlns:a16="http://schemas.microsoft.com/office/drawing/2014/main" id="{7AA606E1-5BA9-A842-E4E1-21D1DA0B9AA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17289" y="4854534"/>
            <a:ext cx="798852" cy="577741"/>
          </a:xfrm>
          <a:prstGeom prst="rect">
            <a:avLst/>
          </a:prstGeom>
        </p:spPr>
      </p:pic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EA8597DB-3039-4329-4560-E97A10122492}"/>
              </a:ext>
            </a:extLst>
          </p:cNvPr>
          <p:cNvGrpSpPr/>
          <p:nvPr/>
        </p:nvGrpSpPr>
        <p:grpSpPr>
          <a:xfrm>
            <a:off x="7873830" y="5052782"/>
            <a:ext cx="4073865" cy="827835"/>
            <a:chOff x="7873830" y="5023154"/>
            <a:chExt cx="4073865" cy="827835"/>
          </a:xfrm>
        </p:grpSpPr>
        <p:pic>
          <p:nvPicPr>
            <p:cNvPr id="80" name="図 79">
              <a:extLst>
                <a:ext uri="{FF2B5EF4-FFF2-40B4-BE49-F238E27FC236}">
                  <a16:creationId xmlns:a16="http://schemas.microsoft.com/office/drawing/2014/main" id="{2030AC52-40D7-8034-0200-A49E8F130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873830" y="5034556"/>
              <a:ext cx="4073865" cy="816433"/>
            </a:xfrm>
            <a:prstGeom prst="rect">
              <a:avLst/>
            </a:prstGeom>
          </p:spPr>
        </p:pic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E2C7F8A2-8BF3-B1D7-9651-F9652FF6E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995473" y="5046656"/>
              <a:ext cx="1386848" cy="791089"/>
            </a:xfrm>
            <a:prstGeom prst="rect">
              <a:avLst/>
            </a:prstGeom>
          </p:spPr>
        </p:pic>
        <p:pic>
          <p:nvPicPr>
            <p:cNvPr id="78" name="図 77">
              <a:extLst>
                <a:ext uri="{FF2B5EF4-FFF2-40B4-BE49-F238E27FC236}">
                  <a16:creationId xmlns:a16="http://schemas.microsoft.com/office/drawing/2014/main" id="{58BBCCAC-F84E-028E-9441-C28997D88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368538" y="5023154"/>
              <a:ext cx="1512325" cy="809825"/>
            </a:xfrm>
            <a:prstGeom prst="rect">
              <a:avLst/>
            </a:prstGeom>
          </p:spPr>
        </p:pic>
      </p:grpSp>
      <p:pic>
        <p:nvPicPr>
          <p:cNvPr id="83" name="図 82">
            <a:extLst>
              <a:ext uri="{FF2B5EF4-FFF2-40B4-BE49-F238E27FC236}">
                <a16:creationId xmlns:a16="http://schemas.microsoft.com/office/drawing/2014/main" id="{5B06EBC0-40D4-92DA-5107-64D3F8FCFFB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84189" y="5912452"/>
            <a:ext cx="5177308" cy="40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02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D74FDA4-7C80-6677-74D4-559AE760F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887" y="-501634"/>
            <a:ext cx="12351774" cy="786126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314C98C-FB30-5B79-8716-8482E3EF0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spc="-150" dirty="0">
                <a:solidFill>
                  <a:schemeClr val="bg1"/>
                </a:solidFill>
              </a:rPr>
              <a:t>Finally, unblind the data!</a:t>
            </a:r>
            <a:endParaRPr kumimoji="1" lang="ja-JP" altLang="en-US" spc="-150">
              <a:solidFill>
                <a:schemeClr val="bg1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A3AE47-982B-2523-6E8B-51332EA68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13</a:t>
            </a:fld>
            <a:endParaRPr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B34E6F-0CA5-139A-CADC-BD3E1A937C3D}"/>
              </a:ext>
            </a:extLst>
          </p:cNvPr>
          <p:cNvSpPr txBox="1"/>
          <p:nvPr/>
        </p:nvSpPr>
        <p:spPr>
          <a:xfrm>
            <a:off x="-544286" y="5737163"/>
            <a:ext cx="132805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3200" b="1" dirty="0">
                <a:solidFill>
                  <a:srgbClr val="FFFFFF"/>
                </a:solidFill>
                <a:effectLst/>
                <a:latin typeface="Lucida Grande" panose="020B0600040502020204" pitchFamily="34" charset="0"/>
              </a:rPr>
              <a:t>No candidate was found in the multiplet direction</a:t>
            </a:r>
            <a:endParaRPr lang="en" altLang="ja-JP" sz="3200" dirty="0">
              <a:solidFill>
                <a:srgbClr val="FFFFFF"/>
              </a:solidFill>
              <a:effectLst/>
              <a:latin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4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07AD87-6943-6D5E-9C8E-9B255F140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 altLang="ja-JP" b="1" dirty="0"/>
              <a:t>Results: Constraints from non-detection</a:t>
            </a:r>
            <a:endParaRPr lang="en" altLang="ja-JP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9F1A70-511F-643C-8E48-A00893701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18BF7B-1709-F9A3-C44F-D422C93979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14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EB81E89-71D2-57E5-AABE-6DEC1E3BD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05" y="1796916"/>
            <a:ext cx="10793990" cy="4293919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E3A534-D2D8-DF41-7E43-56B80BA95E91}"/>
              </a:ext>
            </a:extLst>
          </p:cNvPr>
          <p:cNvSpPr txBox="1"/>
          <p:nvPr/>
        </p:nvSpPr>
        <p:spPr>
          <a:xfrm>
            <a:off x="283029" y="6205672"/>
            <a:ext cx="117674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2400" b="1" dirty="0">
                <a:solidFill>
                  <a:srgbClr val="000000"/>
                </a:solidFill>
                <a:latin typeface="Lucida Grande" panose="020B0600040502020204" pitchFamily="34" charset="0"/>
              </a:rPr>
              <a:t>O</a:t>
            </a:r>
            <a:r>
              <a:rPr lang="en" altLang="ja-JP" sz="24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ne multiplet search can put meaningful constraints on source properties</a:t>
            </a:r>
            <a:endParaRPr lang="en" altLang="ja-JP" sz="24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C6760B9-A4A2-DDA6-6165-7C96541EE294}"/>
              </a:ext>
            </a:extLst>
          </p:cNvPr>
          <p:cNvSpPr txBox="1"/>
          <p:nvPr/>
        </p:nvSpPr>
        <p:spPr>
          <a:xfrm>
            <a:off x="-70757" y="1158859"/>
            <a:ext cx="123335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28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Confirmation of low-background&amp;high-recovery rate a priori</a:t>
            </a:r>
            <a:endParaRPr lang="en" altLang="ja-JP" sz="28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631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B45AD9-9DFC-83A8-00E0-03143A036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spc="-150" dirty="0"/>
              <a:t>Summary </a:t>
            </a:r>
            <a:endParaRPr kumimoji="1" lang="ja-JP" altLang="en-US" spc="-15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075C1F0-BE61-67FD-7764-883144D4D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1415559"/>
            <a:ext cx="11658599" cy="5256326"/>
          </a:xfrm>
        </p:spPr>
        <p:txBody>
          <a:bodyPr anchor="t">
            <a:normAutofit fontScale="92500" lnSpcReduction="20000"/>
          </a:bodyPr>
          <a:lstStyle/>
          <a:p>
            <a:pPr>
              <a:lnSpc>
                <a:spcPct val="170000"/>
              </a:lnSpc>
            </a:pPr>
            <a:r>
              <a:rPr kumimoji="1"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Background characterization in optical counterpart search</a:t>
            </a:r>
          </a:p>
          <a:p>
            <a:pPr lvl="1">
              <a:lnSpc>
                <a:spcPct val="170000"/>
              </a:lnSpc>
            </a:pPr>
            <a:r>
              <a:rPr kumimoji="1"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Poorly modeled background (e.g., artifacts, moving objects)</a:t>
            </a:r>
            <a:br>
              <a:rPr kumimoji="1"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</a:br>
            <a:r>
              <a:rPr kumimoji="1" lang="ja-JP" altLang="en-US">
                <a:latin typeface="Lucida Grande" panose="020B0600040502020204" pitchFamily="34" charset="0"/>
                <a:cs typeface="Lucida Grande" panose="020B0600040502020204" pitchFamily="34" charset="0"/>
              </a:rPr>
              <a:t>→</a:t>
            </a:r>
            <a:r>
              <a:rPr kumimoji="1"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 data-driven approach is needed</a:t>
            </a:r>
          </a:p>
          <a:p>
            <a:pPr>
              <a:lnSpc>
                <a:spcPct val="170000"/>
              </a:lnSpc>
            </a:pPr>
            <a:r>
              <a:rPr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We did a pilot work for IceCube triplet event in 2020</a:t>
            </a:r>
          </a:p>
          <a:p>
            <a:pPr lvl="1">
              <a:lnSpc>
                <a:spcPct val="170000"/>
              </a:lnSpc>
            </a:pPr>
            <a:r>
              <a:rPr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Prefixed criteria through data-driven approach</a:t>
            </a:r>
          </a:p>
          <a:p>
            <a:pPr lvl="2">
              <a:lnSpc>
                <a:spcPct val="170000"/>
              </a:lnSpc>
            </a:pPr>
            <a:r>
              <a:rPr kumimoji="1"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High recovery rate</a:t>
            </a:r>
            <a:r>
              <a:rPr kumimoji="1" lang="ja-JP" altLang="en-US">
                <a:latin typeface="Lucida Grande" panose="020B0600040502020204" pitchFamily="34" charset="0"/>
                <a:cs typeface="Lucida Grande" panose="020B0600040502020204" pitchFamily="34" charset="0"/>
              </a:rPr>
              <a:t> </a:t>
            </a:r>
            <a:r>
              <a:rPr kumimoji="1"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~ 0.983 for typical source</a:t>
            </a:r>
            <a:endParaRPr lang="en-US" altLang="ja-JP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lvl="2">
              <a:lnSpc>
                <a:spcPct val="170000"/>
              </a:lnSpc>
            </a:pPr>
            <a:r>
              <a:rPr kumimoji="1"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Low background rate ~ 0.02 per sq. deg per epoch</a:t>
            </a:r>
          </a:p>
          <a:p>
            <a:pPr lvl="1">
              <a:lnSpc>
                <a:spcPct val="170000"/>
              </a:lnSpc>
            </a:pPr>
            <a:r>
              <a:rPr lang="en-US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Demonstrated that non-detection gives stringent constraints on source properties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D8AC45-5A0A-772A-862D-FD7A80488E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03543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26F97AC-D0DD-AF81-2695-593766DC7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/>
          <a:lstStyle/>
          <a:p>
            <a:r>
              <a:rPr lang="en-US" b="1" dirty="0"/>
              <a:t>Appendix</a:t>
            </a:r>
          </a:p>
        </p:txBody>
      </p:sp>
      <p:sp>
        <p:nvSpPr>
          <p:cNvPr id="4" name="スライド番号プレースホルダー 3" hidden="1">
            <a:extLst>
              <a:ext uri="{FF2B5EF4-FFF2-40B4-BE49-F238E27FC236}">
                <a16:creationId xmlns:a16="http://schemas.microsoft.com/office/drawing/2014/main" id="{27FC90B1-A737-44E9-0BD9-27E68F42777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600"/>
              </a:spcAft>
            </a:pPr>
            <a:fld id="{F514527A-6A45-CA4E-9436-0F585B7A79F5}" type="slidenum">
              <a:rPr lang="ja-JP" altLang="en-US" smtClean="0"/>
              <a:pPr>
                <a:spcAft>
                  <a:spcPts val="600"/>
                </a:spcAft>
              </a:pPr>
              <a:t>16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3165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8EEC3D-1D68-5FE2-EAE9-C82ABFBCC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Simulation-driven estimate 1</a:t>
            </a:r>
            <a:endParaRPr kumimoji="1" lang="ja-JP" altLang="en-US" b="1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A2F307-367C-6F5A-0985-4D0F3A1E83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17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D47A852-E4CE-34F4-E925-9B247ABC8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57" y="1217345"/>
            <a:ext cx="9840685" cy="545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30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8E371F-C0E1-E01A-6D35-B93BB9D58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Simulation-driven estimate 2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082780-7CB7-A31F-8A69-F02605023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18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B24C9A6-33A3-1F8C-54A6-71BB9DFD8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486" y="1223672"/>
            <a:ext cx="8553028" cy="545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46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F46853-6F34-F748-FCA8-6FF5EC05C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Recovery rate vs Background rate</a:t>
            </a:r>
            <a:endParaRPr kumimoji="1" lang="ja-JP" altLang="en-US" b="1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96ECA8-C942-9E67-18B1-86A91225B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146128-8042-4A99-1D58-0B26BDF64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19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F016742-EFE6-0328-D016-6F8BF69E1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56093"/>
            <a:ext cx="7517524" cy="551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81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5D60E08-857F-D541-807D-50EC5D31F321}"/>
              </a:ext>
            </a:extLst>
          </p:cNvPr>
          <p:cNvCxnSpPr/>
          <p:nvPr/>
        </p:nvCxnSpPr>
        <p:spPr>
          <a:xfrm>
            <a:off x="0" y="1080000"/>
            <a:ext cx="12192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図 5">
            <a:extLst>
              <a:ext uri="{FF2B5EF4-FFF2-40B4-BE49-F238E27FC236}">
                <a16:creationId xmlns:a16="http://schemas.microsoft.com/office/drawing/2014/main" id="{B3C399D3-B427-5D8E-CE96-C35412865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020" y="1795957"/>
            <a:ext cx="4038600" cy="437676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93D224A-7FD9-3BB3-3E1D-E2BCC206AA6A}"/>
              </a:ext>
            </a:extLst>
          </p:cNvPr>
          <p:cNvSpPr txBox="1"/>
          <p:nvPr/>
        </p:nvSpPr>
        <p:spPr>
          <a:xfrm>
            <a:off x="138545" y="1183813"/>
            <a:ext cx="11896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2400" b="1">
                <a:latin typeface="Lucida Grande" panose="020B0600040502020204" pitchFamily="34" charset="0"/>
                <a:cs typeface="Lucida Grande" panose="020B0600040502020204" pitchFamily="34" charset="0"/>
              </a:rPr>
              <a:t>Background characterization is essential before arrival-direction analysis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467B50C-7622-AB23-5CAD-6856FF64F4F8}"/>
              </a:ext>
            </a:extLst>
          </p:cNvPr>
          <p:cNvSpPr txBox="1"/>
          <p:nvPr/>
        </p:nvSpPr>
        <p:spPr>
          <a:xfrm>
            <a:off x="494749" y="1795957"/>
            <a:ext cx="675640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u="sng">
                <a:latin typeface="Lucida Grande" panose="020B0600040502020204" pitchFamily="34" charset="0"/>
                <a:cs typeface="Lucida Grande" panose="020B0600040502020204" pitchFamily="34" charset="0"/>
              </a:rPr>
              <a:t>1. Astrophysical transient </a:t>
            </a:r>
          </a:p>
          <a:p>
            <a:r>
              <a:rPr lang="ja-JP" altLang="en-US" sz="2000">
                <a:latin typeface="Lucida Grande" panose="020B0600040502020204" pitchFamily="34" charset="0"/>
                <a:cs typeface="Lucida Grande" panose="020B0600040502020204" pitchFamily="34" charset="0"/>
              </a:rPr>
              <a:t>　</a:t>
            </a:r>
          </a:p>
          <a:p>
            <a:endParaRPr lang="ja-JP" altLang="en-US" sz="200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lvl="2"/>
            <a:r>
              <a:rPr lang="ja-JP" altLang="en-US" sz="2000">
                <a:latin typeface="Lucida Grande" panose="020B0600040502020204" pitchFamily="34" charset="0"/>
                <a:cs typeface="Lucida Grande" panose="020B0600040502020204" pitchFamily="34" charset="0"/>
              </a:rPr>
              <a:t>　</a:t>
            </a:r>
            <a:br>
              <a:rPr lang="en-US" altLang="ja-JP" sz="2800" b="1" dirty="0">
                <a:latin typeface="Lucida Grande" panose="020B0600040502020204" pitchFamily="34" charset="0"/>
                <a:cs typeface="Lucida Grande" panose="020B0600040502020204" pitchFamily="34" charset="0"/>
              </a:rPr>
            </a:br>
            <a:br>
              <a:rPr lang="en-US" altLang="ja-JP" sz="2800" b="1" dirty="0">
                <a:latin typeface="Lucida Grande" panose="020B0600040502020204" pitchFamily="34" charset="0"/>
                <a:cs typeface="Lucida Grande" panose="020B0600040502020204" pitchFamily="34" charset="0"/>
              </a:rPr>
            </a:br>
            <a:r>
              <a:rPr lang="ja-JP" altLang="en-US" sz="2400" b="1">
                <a:latin typeface="Lucida Grande" panose="020B0600040502020204" pitchFamily="34" charset="0"/>
                <a:cs typeface="Lucida Grande" panose="020B0600040502020204" pitchFamily="34" charset="0"/>
              </a:rPr>
              <a:t>→ Simulation-driven estimate</a:t>
            </a:r>
            <a:endParaRPr lang="ja-JP" altLang="en-US" sz="2800" b="1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endParaRPr lang="ja-JP" altLang="en-US" sz="200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r>
              <a:rPr lang="ja-JP" altLang="en-US" sz="2000" u="sng">
                <a:latin typeface="Lucida Grande" panose="020B0600040502020204" pitchFamily="34" charset="0"/>
                <a:cs typeface="Lucida Grande" panose="020B0600040502020204" pitchFamily="34" charset="0"/>
              </a:rPr>
              <a:t>2. Non-transient objects &amp; artifacts</a:t>
            </a:r>
          </a:p>
          <a:p>
            <a:r>
              <a:rPr lang="ja-JP" altLang="en-US" sz="2000">
                <a:latin typeface="Lucida Grande" panose="020B0600040502020204" pitchFamily="34" charset="0"/>
                <a:cs typeface="Lucida Grande" panose="020B0600040502020204" pitchFamily="34" charset="0"/>
              </a:rPr>
              <a:t>　</a:t>
            </a:r>
          </a:p>
          <a:p>
            <a:endParaRPr lang="ja-JP" altLang="en-US" sz="200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lvl="3"/>
            <a:endParaRPr lang="en-US" altLang="ja-JP" sz="2000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lvl="3"/>
            <a:endParaRPr lang="en-US" altLang="ja-JP" sz="2000" b="1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pPr lvl="2"/>
            <a:r>
              <a:rPr lang="ja-JP" altLang="en-US" sz="2400" b="1">
                <a:latin typeface="Lucida Grande" panose="020B0600040502020204" pitchFamily="34" charset="0"/>
                <a:cs typeface="Lucida Grande" panose="020B0600040502020204" pitchFamily="34" charset="0"/>
              </a:rPr>
              <a:t>→ Data-driven measurement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7A3DAF6-2483-CA3C-DBA6-BC0F2380F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1797" y="2694771"/>
            <a:ext cx="622299" cy="622299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D094519-B4E7-6241-3071-BC6E60B40D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5155" y="4639286"/>
            <a:ext cx="5628119" cy="845212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0CF5ECB-1249-78DE-99E3-8723ED8EEFD2}"/>
              </a:ext>
            </a:extLst>
          </p:cNvPr>
          <p:cNvSpPr txBox="1"/>
          <p:nvPr/>
        </p:nvSpPr>
        <p:spPr>
          <a:xfrm>
            <a:off x="792620" y="2344034"/>
            <a:ext cx="6160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Explosive transient (SNe, TDEs)</a:t>
            </a:r>
          </a:p>
        </p:txBody>
      </p:sp>
      <p:sp>
        <p:nvSpPr>
          <p:cNvPr id="16" name="スライド番号プレースホルダー 15">
            <a:extLst>
              <a:ext uri="{FF2B5EF4-FFF2-40B4-BE49-F238E27FC236}">
                <a16:creationId xmlns:a16="http://schemas.microsoft.com/office/drawing/2014/main" id="{62016798-42CB-C057-8707-67633E007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3864B13F-340E-9EB2-AC70-B68CAD997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6" y="183549"/>
            <a:ext cx="10961914" cy="720000"/>
          </a:xfrm>
        </p:spPr>
        <p:txBody>
          <a:bodyPr>
            <a:normAutofit/>
          </a:bodyPr>
          <a:lstStyle/>
          <a:p>
            <a:r>
              <a:rPr lang="en" altLang="ja-JP" b="1" spc="-150" dirty="0"/>
              <a:t>Optical counterpart search</a:t>
            </a:r>
            <a:endParaRPr kumimoji="1" lang="ja-JP" altLang="en-US" b="1" spc="-150"/>
          </a:p>
        </p:txBody>
      </p:sp>
    </p:spTree>
    <p:extLst>
      <p:ext uri="{BB962C8B-B14F-4D97-AF65-F5344CB8AC3E}">
        <p14:creationId xmlns:p14="http://schemas.microsoft.com/office/powerpoint/2010/main" val="2757338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DB8728-B815-22B0-23BC-72FBA4483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No galactic star criterion</a:t>
            </a:r>
            <a:endParaRPr kumimoji="1" lang="ja-JP" altLang="en-US" b="1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9674BD-FFF5-BC60-69EF-42C0F3B28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20</a:t>
            </a:fld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FE0EA14-C787-B8CC-128B-AD868660F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9" y="1351587"/>
            <a:ext cx="5222274" cy="363976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CC6E013-B525-865A-EC93-034FD90F7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37786"/>
            <a:ext cx="5834741" cy="363976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9DF4EFD0-7227-6ED6-B6EB-DB47412B44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236" t="16712" r="6863" b="24191"/>
          <a:stretch>
            <a:fillRect/>
          </a:stretch>
        </p:blipFill>
        <p:spPr>
          <a:xfrm>
            <a:off x="609601" y="5080656"/>
            <a:ext cx="4525589" cy="159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65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2150F8-1732-F5BD-DB9D-EE204A6B7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Star-galaxy separation score</a:t>
            </a:r>
            <a:endParaRPr kumimoji="1" lang="ja-JP" altLang="en-US" b="1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733516-7CB3-B25C-7FD3-2ABF8FDF4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5C0800-F41A-C6BF-CB09-477B127C9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21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86722F4-35FD-422B-8201-30FBF4952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78" y="1449180"/>
            <a:ext cx="11840807" cy="510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26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FF3A54-2650-228E-C4C2-448A21B15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Light curve cut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9E7D30-317A-EA5C-7DDA-89D996108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22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CC338ED-D7F4-084A-5561-C5B14FC29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5" y="1397000"/>
            <a:ext cx="6096000" cy="4064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3C1D7CC-E128-DD09-BAFD-2FA50602D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185" y="2494893"/>
            <a:ext cx="55753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89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8D532F-9BDE-5C43-BAD5-19B8B1550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Flux dependence of recovery rate</a:t>
            </a:r>
            <a:endParaRPr kumimoji="1" lang="ja-JP" altLang="en-US" b="1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B3411C-D1D6-17CC-764B-F076823C5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23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4AD7286-9DBD-15DD-83B4-8B337463D7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7167"/>
          <a:stretch>
            <a:fillRect/>
          </a:stretch>
        </p:blipFill>
        <p:spPr>
          <a:xfrm>
            <a:off x="208177" y="1933146"/>
            <a:ext cx="11775646" cy="373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8804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071B55-4574-8C61-E843-70EBA6E35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Recovery rate vs Background rate</a:t>
            </a:r>
            <a:endParaRPr kumimoji="1" lang="ja-JP" altLang="en-US" b="1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CE2AF5-A610-C8FC-A2BC-C11DA25187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24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C2570B4-5248-1B68-0CCD-C3B2F6379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609" y="1118172"/>
            <a:ext cx="8482781" cy="555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90E98C-BE79-8C54-B99E-2E45DA034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Recovery rate vs background rate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A7EFBF4-52A4-35B7-C96D-384D02C77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FFD6BB-81ED-3501-FD1D-9318036592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25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E6133A3-937E-94EA-DE76-2966D7F6A1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83" b="25267"/>
          <a:stretch>
            <a:fillRect/>
          </a:stretch>
        </p:blipFill>
        <p:spPr>
          <a:xfrm>
            <a:off x="1412158" y="1290530"/>
            <a:ext cx="9367684" cy="542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62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43EAD4D-EE97-8708-980E-6D1FB30716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000" y="1168375"/>
            <a:ext cx="6720000" cy="5040000"/>
          </a:xfrm>
          <a:prstGeom prst="rect">
            <a:avLst/>
          </a:prstGeom>
          <a:effectLst>
            <a:glow rad="63500">
              <a:schemeClr val="tx1">
                <a:alpha val="30000"/>
              </a:schemeClr>
            </a:glow>
          </a:effectLst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81DDF106-96F5-EB61-236E-2AD0520FC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spc="-150" dirty="0"/>
              <a:t>Astrophysical transient background</a:t>
            </a:r>
            <a:endParaRPr kumimoji="1" lang="ja-JP" altLang="en-US" b="1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A17950-D099-3F91-5EB5-4A4BC6764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6" y="186115"/>
            <a:ext cx="816429" cy="714867"/>
          </a:xfrm>
          <a:prstGeom prst="rect">
            <a:avLst/>
          </a:prstGeom>
        </p:spPr>
        <p:txBody>
          <a:bodyPr/>
          <a:lstStyle/>
          <a:p>
            <a:fld id="{F514527A-6A45-CA4E-9436-0F585B7A79F5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4C65F49-F2E6-8E29-6477-74F5A4CF7164}"/>
              </a:ext>
            </a:extLst>
          </p:cNvPr>
          <p:cNvSpPr txBox="1"/>
          <p:nvPr/>
        </p:nvSpPr>
        <p:spPr>
          <a:xfrm>
            <a:off x="4627328" y="1168375"/>
            <a:ext cx="1468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solidFill>
                  <a:schemeClr val="bg1">
                    <a:lumMod val="50000"/>
                  </a:schemeClr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Subaru/Rubin</a:t>
            </a:r>
            <a:endParaRPr kumimoji="1" lang="ja-JP" altLang="en-US" sz="1400" b="1">
              <a:solidFill>
                <a:schemeClr val="bg1">
                  <a:lumMod val="50000"/>
                </a:schemeClr>
              </a:solidFill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4171DD2-68B4-0E56-8B51-224658CBB912}"/>
              </a:ext>
            </a:extLst>
          </p:cNvPr>
          <p:cNvSpPr txBox="1"/>
          <p:nvPr/>
        </p:nvSpPr>
        <p:spPr>
          <a:xfrm>
            <a:off x="6608903" y="1168374"/>
            <a:ext cx="5261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solidFill>
                  <a:schemeClr val="bg1">
                    <a:lumMod val="50000"/>
                  </a:schemeClr>
                </a:solidFill>
                <a:latin typeface="Lucida Grande" panose="020B0600040502020204" pitchFamily="34" charset="0"/>
                <a:cs typeface="Lucida Grande" panose="020B0600040502020204" pitchFamily="34" charset="0"/>
              </a:rPr>
              <a:t>ZTF</a:t>
            </a:r>
            <a:endParaRPr kumimoji="1" lang="ja-JP" altLang="en-US" sz="1400" b="1">
              <a:solidFill>
                <a:schemeClr val="bg1">
                  <a:lumMod val="50000"/>
                </a:schemeClr>
              </a:solidFill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FD0D3DCB-3462-E072-A671-6F84A95ABE31}"/>
              </a:ext>
            </a:extLst>
          </p:cNvPr>
          <p:cNvSpPr/>
          <p:nvPr/>
        </p:nvSpPr>
        <p:spPr>
          <a:xfrm>
            <a:off x="6350377" y="3482423"/>
            <a:ext cx="1080000" cy="1080000"/>
          </a:xfrm>
          <a:prstGeom prst="ellipse">
            <a:avLst/>
          </a:prstGeom>
          <a:noFill/>
          <a:ln w="38100"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1080000"/>
                      <a:gd name="csY0" fmla="*/ 540000 h 1080000"/>
                      <a:gd name="csX1" fmla="*/ 540000 w 1080000"/>
                      <a:gd name="csY1" fmla="*/ 0 h 1080000"/>
                      <a:gd name="csX2" fmla="*/ 1080000 w 1080000"/>
                      <a:gd name="csY2" fmla="*/ 540000 h 1080000"/>
                      <a:gd name="csX3" fmla="*/ 540000 w 1080000"/>
                      <a:gd name="csY3" fmla="*/ 1080000 h 1080000"/>
                      <a:gd name="csX4" fmla="*/ 0 w 1080000"/>
                      <a:gd name="csY4" fmla="*/ 540000 h 108000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1080000" h="1080000" extrusionOk="0">
                        <a:moveTo>
                          <a:pt x="0" y="540000"/>
                        </a:moveTo>
                        <a:cubicBezTo>
                          <a:pt x="-63135" y="202823"/>
                          <a:pt x="226948" y="5561"/>
                          <a:pt x="540000" y="0"/>
                        </a:cubicBezTo>
                        <a:cubicBezTo>
                          <a:pt x="893470" y="11629"/>
                          <a:pt x="1063855" y="242279"/>
                          <a:pt x="1080000" y="540000"/>
                        </a:cubicBezTo>
                        <a:cubicBezTo>
                          <a:pt x="1028759" y="888274"/>
                          <a:pt x="825510" y="1150329"/>
                          <a:pt x="540000" y="1080000"/>
                        </a:cubicBezTo>
                        <a:cubicBezTo>
                          <a:pt x="228865" y="1072942"/>
                          <a:pt x="23059" y="849252"/>
                          <a:pt x="0" y="540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13AE29C-3D30-588E-B12A-066DD5330286}"/>
              </a:ext>
            </a:extLst>
          </p:cNvPr>
          <p:cNvSpPr txBox="1"/>
          <p:nvPr/>
        </p:nvSpPr>
        <p:spPr>
          <a:xfrm>
            <a:off x="125186" y="6285418"/>
            <a:ext cx="119252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  <a:buNone/>
            </a:pPr>
            <a:r>
              <a:rPr lang="en" altLang="ja-JP" sz="28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Low astrophysical transien</a:t>
            </a:r>
            <a:r>
              <a:rPr lang="en" altLang="ja-JP" sz="2800" b="1" dirty="0">
                <a:solidFill>
                  <a:srgbClr val="000000"/>
                </a:solidFill>
                <a:latin typeface="Lucida Grande" panose="020B0600040502020204" pitchFamily="34" charset="0"/>
              </a:rPr>
              <a:t>t </a:t>
            </a:r>
            <a:r>
              <a:rPr lang="en" altLang="ja-JP" sz="28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background for multiplet </a:t>
            </a:r>
          </a:p>
        </p:txBody>
      </p:sp>
    </p:spTree>
    <p:extLst>
      <p:ext uri="{BB962C8B-B14F-4D97-AF65-F5344CB8AC3E}">
        <p14:creationId xmlns:p14="http://schemas.microsoft.com/office/powerpoint/2010/main" val="174958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7B2F40-DD3E-28CF-D9CA-3760CDC8C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spc="-150" dirty="0"/>
              <a:t>In real data …</a:t>
            </a:r>
            <a:endParaRPr kumimoji="1" lang="ja-JP" altLang="en-US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11DE96-E628-DA8D-4631-5EF6A3974E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4</a:t>
            </a:fld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FD6BAE0-35F4-BCAD-5953-966A3B141191}"/>
              </a:ext>
            </a:extLst>
          </p:cNvPr>
          <p:cNvSpPr txBox="1"/>
          <p:nvPr/>
        </p:nvSpPr>
        <p:spPr>
          <a:xfrm>
            <a:off x="266698" y="1207456"/>
            <a:ext cx="11658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altLang="ja-JP" sz="3200" spc="-150" dirty="0">
                <a:latin typeface="Lucida Grande" panose="020B0600040502020204" pitchFamily="34" charset="0"/>
                <a:cs typeface="Lucida Grande" panose="020B0600040502020204" pitchFamily="34" charset="0"/>
              </a:rPr>
              <a:t>Background in optical transient counterpart search</a:t>
            </a:r>
            <a:endParaRPr lang="ja-JP" altLang="en-US" sz="3200" spc="-15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pic>
        <p:nvPicPr>
          <p:cNvPr id="17" name="図 16" descr="星と惑星のcg&#10;&#10;AI 生成コンテンツは誤りを含む可能性があります。">
            <a:extLst>
              <a:ext uri="{FF2B5EF4-FFF2-40B4-BE49-F238E27FC236}">
                <a16:creationId xmlns:a16="http://schemas.microsoft.com/office/drawing/2014/main" id="{7D4D28CC-D9B3-0BAD-DE2A-DB4F048EF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632" y="3624011"/>
            <a:ext cx="1728050" cy="1728050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7C8F421-4C87-955C-9E4C-E2DEEC07BA61}"/>
              </a:ext>
            </a:extLst>
          </p:cNvPr>
          <p:cNvSpPr txBox="1"/>
          <p:nvPr/>
        </p:nvSpPr>
        <p:spPr>
          <a:xfrm>
            <a:off x="981074" y="1930193"/>
            <a:ext cx="1902278" cy="8690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  <a:spcAft>
                <a:spcPts val="2400"/>
              </a:spcAft>
              <a:buNone/>
            </a:pPr>
            <a:r>
              <a:rPr lang="en" altLang="ja-JP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Astrophysical</a:t>
            </a:r>
            <a:r>
              <a:rPr lang="ja-JP" altLang="en-US" dirty="0">
                <a:solidFill>
                  <a:srgbClr val="000000"/>
                </a:solidFill>
                <a:latin typeface="Lucida Grande" panose="020B0600040502020204" pitchFamily="34" charset="0"/>
              </a:rPr>
              <a:t> </a:t>
            </a:r>
            <a:r>
              <a:rPr lang="en" altLang="ja-JP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transient</a:t>
            </a:r>
            <a:endParaRPr lang="en" altLang="ja-JP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0919686-BB85-08C2-A92A-C7FA220F869D}"/>
              </a:ext>
            </a:extLst>
          </p:cNvPr>
          <p:cNvSpPr txBox="1"/>
          <p:nvPr/>
        </p:nvSpPr>
        <p:spPr>
          <a:xfrm>
            <a:off x="1253217" y="3236518"/>
            <a:ext cx="13579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SNe, TDEs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2CC5A7B-FC7E-70E8-32E3-603B7BA93378}"/>
              </a:ext>
            </a:extLst>
          </p:cNvPr>
          <p:cNvSpPr/>
          <p:nvPr/>
        </p:nvSpPr>
        <p:spPr>
          <a:xfrm>
            <a:off x="729343" y="1922784"/>
            <a:ext cx="2405743" cy="37670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10D1EE1F-150C-0F83-599D-C938AF814FDA}"/>
              </a:ext>
            </a:extLst>
          </p:cNvPr>
          <p:cNvGrpSpPr/>
          <p:nvPr/>
        </p:nvGrpSpPr>
        <p:grpSpPr>
          <a:xfrm>
            <a:off x="3850807" y="1922784"/>
            <a:ext cx="4490386" cy="3767098"/>
            <a:chOff x="3850807" y="2143845"/>
            <a:chExt cx="4490386" cy="3767098"/>
          </a:xfrm>
        </p:grpSpPr>
        <p:pic>
          <p:nvPicPr>
            <p:cNvPr id="15" name="図 14" descr="夜に光っている電子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EFF0EE90-7F38-9F5A-6AB9-F38F4423A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31772" y="3889480"/>
              <a:ext cx="1728000" cy="1728000"/>
            </a:xfrm>
            <a:prstGeom prst="rect">
              <a:avLst/>
            </a:prstGeom>
          </p:spPr>
        </p:pic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927E5AE6-AA1A-CAA8-4A62-3A12515D1F72}"/>
                </a:ext>
              </a:extLst>
            </p:cNvPr>
            <p:cNvSpPr/>
            <p:nvPr/>
          </p:nvSpPr>
          <p:spPr>
            <a:xfrm>
              <a:off x="3850807" y="2143845"/>
              <a:ext cx="4490386" cy="3767098"/>
            </a:xfrm>
            <a:prstGeom prst="rect">
              <a:avLst/>
            </a:prstGeom>
            <a:noFill/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40B2F962-AE73-EEBF-96C3-DF1D52D524A1}"/>
                </a:ext>
              </a:extLst>
            </p:cNvPr>
            <p:cNvSpPr txBox="1"/>
            <p:nvPr/>
          </p:nvSpPr>
          <p:spPr>
            <a:xfrm>
              <a:off x="4032872" y="3462130"/>
              <a:ext cx="19258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moving objects</a:t>
              </a: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77D7B293-DC35-ED3E-BE30-D8743602246F}"/>
                </a:ext>
              </a:extLst>
            </p:cNvPr>
            <p:cNvSpPr txBox="1"/>
            <p:nvPr/>
          </p:nvSpPr>
          <p:spPr>
            <a:xfrm>
              <a:off x="6346052" y="3457579"/>
              <a:ext cx="1681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altLang="ja-JP" dirty="0">
                  <a:latin typeface="Lucida Grande" panose="020B0600040502020204" pitchFamily="34" charset="0"/>
                  <a:cs typeface="Lucida Grande" panose="020B0600040502020204" pitchFamily="34" charset="0"/>
                </a:rPr>
                <a:t>variable stars</a:t>
              </a:r>
            </a:p>
          </p:txBody>
        </p:sp>
        <p:pic>
          <p:nvPicPr>
            <p:cNvPr id="39" name="図 38" descr="夜に光っている電子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2D6CD30D-90A0-B1EB-4365-C6B59B70B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46052" y="3883195"/>
              <a:ext cx="1728000" cy="1728000"/>
            </a:xfrm>
            <a:prstGeom prst="rect">
              <a:avLst/>
            </a:prstGeom>
          </p:spPr>
        </p:pic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A4A38127-E018-DF6B-21B7-E91227293AE6}"/>
                </a:ext>
              </a:extLst>
            </p:cNvPr>
            <p:cNvSpPr txBox="1"/>
            <p:nvPr/>
          </p:nvSpPr>
          <p:spPr>
            <a:xfrm>
              <a:off x="4188375" y="2157913"/>
              <a:ext cx="3885677" cy="86908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2400"/>
                </a:spcAft>
                <a:buNone/>
              </a:pPr>
              <a:r>
                <a:rPr lang="en" altLang="ja-JP" b="1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Astrophysical</a:t>
              </a:r>
              <a:r>
                <a:rPr lang="ja-JP" altLang="en-US" b="1">
                  <a:solidFill>
                    <a:srgbClr val="000000"/>
                  </a:solidFill>
                  <a:latin typeface="Lucida Grande" panose="020B0600040502020204" pitchFamily="34" charset="0"/>
                </a:rPr>
                <a:t> </a:t>
              </a:r>
              <a:br>
                <a:rPr lang="en-US" altLang="ja-JP" b="1" dirty="0">
                  <a:solidFill>
                    <a:srgbClr val="000000"/>
                  </a:solidFill>
                  <a:latin typeface="Lucida Grande" panose="020B0600040502020204" pitchFamily="34" charset="0"/>
                </a:rPr>
              </a:br>
              <a:r>
                <a:rPr lang="en-US" altLang="ja-JP" b="1" dirty="0">
                  <a:solidFill>
                    <a:srgbClr val="000000"/>
                  </a:solidFill>
                  <a:latin typeface="Lucida Grande" panose="020B0600040502020204" pitchFamily="34" charset="0"/>
                </a:rPr>
                <a:t>poorly-modeled </a:t>
              </a:r>
              <a:r>
                <a:rPr lang="en" altLang="ja-JP" b="1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background</a:t>
              </a:r>
            </a:p>
          </p:txBody>
        </p:sp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DDD375CC-9BB6-277E-30AE-5503DB372FAB}"/>
              </a:ext>
            </a:extLst>
          </p:cNvPr>
          <p:cNvGrpSpPr/>
          <p:nvPr/>
        </p:nvGrpSpPr>
        <p:grpSpPr>
          <a:xfrm>
            <a:off x="9056913" y="1932301"/>
            <a:ext cx="2405744" cy="3788572"/>
            <a:chOff x="9056913" y="2153362"/>
            <a:chExt cx="2405744" cy="3788572"/>
          </a:xfrm>
        </p:grpSpPr>
        <p:pic>
          <p:nvPicPr>
            <p:cNvPr id="19" name="図 18" descr="夜に光っている月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D560AB1C-BBC9-66BC-7BC2-C6C85C57C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68592" y="3883145"/>
              <a:ext cx="1728050" cy="1728050"/>
            </a:xfrm>
            <a:prstGeom prst="rect">
              <a:avLst/>
            </a:prstGeom>
          </p:spPr>
        </p:pic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10AD6B8-2CE3-E60E-54A2-99AAFCC0D7A4}"/>
                </a:ext>
              </a:extLst>
            </p:cNvPr>
            <p:cNvSpPr/>
            <p:nvPr/>
          </p:nvSpPr>
          <p:spPr>
            <a:xfrm>
              <a:off x="9056914" y="2174836"/>
              <a:ext cx="2405743" cy="3767098"/>
            </a:xfrm>
            <a:prstGeom prst="rect">
              <a:avLst/>
            </a:prstGeom>
            <a:noFill/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ECA96724-D746-B38B-27A1-FB2A317ACE5D}"/>
                </a:ext>
              </a:extLst>
            </p:cNvPr>
            <p:cNvSpPr txBox="1"/>
            <p:nvPr/>
          </p:nvSpPr>
          <p:spPr>
            <a:xfrm>
              <a:off x="9776266" y="3475690"/>
              <a:ext cx="111270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artifacts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90E3D635-27D4-F89D-72A3-49DEEEAF359F}"/>
                </a:ext>
              </a:extLst>
            </p:cNvPr>
            <p:cNvSpPr txBox="1"/>
            <p:nvPr/>
          </p:nvSpPr>
          <p:spPr>
            <a:xfrm>
              <a:off x="9056913" y="2153362"/>
              <a:ext cx="2405744" cy="86908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2400"/>
                </a:spcAft>
                <a:buNone/>
              </a:pPr>
              <a:r>
                <a:rPr lang="en" altLang="ja-JP" b="1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Non-astrophysical</a:t>
              </a:r>
              <a:r>
                <a:rPr lang="ja-JP" altLang="en-US" b="1">
                  <a:solidFill>
                    <a:srgbClr val="000000"/>
                  </a:solidFill>
                  <a:latin typeface="Lucida Grande" panose="020B0600040502020204" pitchFamily="34" charset="0"/>
                </a:rPr>
                <a:t> </a:t>
              </a:r>
              <a:br>
                <a:rPr lang="en-US" altLang="ja-JP" b="1" dirty="0">
                  <a:solidFill>
                    <a:srgbClr val="000000"/>
                  </a:solidFill>
                  <a:latin typeface="Lucida Grande" panose="020B0600040502020204" pitchFamily="34" charset="0"/>
                </a:rPr>
              </a:br>
              <a:r>
                <a:rPr lang="en" altLang="ja-JP" b="1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background</a:t>
              </a:r>
            </a:p>
          </p:txBody>
        </p:sp>
      </p:grp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3BA6759-A765-2671-65F3-003B63F84B2C}"/>
              </a:ext>
            </a:extLst>
          </p:cNvPr>
          <p:cNvSpPr txBox="1"/>
          <p:nvPr/>
        </p:nvSpPr>
        <p:spPr>
          <a:xfrm>
            <a:off x="133349" y="5903130"/>
            <a:ext cx="11925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  <a:buNone/>
            </a:pPr>
            <a:r>
              <a:rPr lang="en" altLang="ja-JP" sz="20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Difficult to simulate (poorly modeled/depend on data quality, instrument,…)</a:t>
            </a:r>
            <a:br>
              <a:rPr lang="en" altLang="ja-JP" sz="2000" dirty="0">
                <a:solidFill>
                  <a:srgbClr val="000000"/>
                </a:solidFill>
                <a:latin typeface="Lucida Grande" panose="020B0600040502020204" pitchFamily="34" charset="0"/>
              </a:rPr>
            </a:br>
            <a:r>
              <a:rPr lang="en" altLang="ja-JP" sz="20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→ Data driven approach !</a:t>
            </a:r>
            <a:endParaRPr lang="en" altLang="ja-JP" sz="20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27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B12730-BC28-36FF-3842-26CB1975C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spc="-150" dirty="0"/>
              <a:t>A neutrino triplet event in June 2020</a:t>
            </a:r>
            <a:endParaRPr kumimoji="1" lang="ja-JP" altLang="en-US" b="1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3277BC-0594-1840-7BCB-B5545F8EE7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5</a:t>
            </a:fld>
            <a:endParaRPr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144E7D4-F3BF-9A22-CEC6-870DE6559C09}"/>
              </a:ext>
            </a:extLst>
          </p:cNvPr>
          <p:cNvSpPr txBox="1"/>
          <p:nvPr/>
        </p:nvSpPr>
        <p:spPr>
          <a:xfrm>
            <a:off x="391886" y="1122531"/>
            <a:ext cx="61445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ja-JP" b="1" dirty="0">
                <a:solidFill>
                  <a:srgbClr val="808080"/>
                </a:solidFill>
                <a:effectLst/>
                <a:latin typeface="Lucida Grande" panose="020B0600040502020204" pitchFamily="34" charset="0"/>
              </a:rPr>
              <a:t>IceCube collaboration 2025</a:t>
            </a:r>
            <a:endParaRPr lang="en" altLang="ja-JP" dirty="0">
              <a:solidFill>
                <a:srgbClr val="808080"/>
              </a:solidFill>
              <a:effectLst/>
              <a:latin typeface="Lucida Grande" panose="020B060004050202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79C2299-F8C0-EF84-ED6F-4B8501277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808" y="1765903"/>
            <a:ext cx="4904034" cy="432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4C6FE72-A172-EE14-6415-761993814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2973" y="1765903"/>
            <a:ext cx="4096551" cy="43200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E2F178F-96C3-D40B-5BC8-D0DC54CAEE7F}"/>
              </a:ext>
            </a:extLst>
          </p:cNvPr>
          <p:cNvSpPr txBox="1"/>
          <p:nvPr/>
        </p:nvSpPr>
        <p:spPr>
          <a:xfrm>
            <a:off x="0" y="634970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ja-JP" sz="20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The first opportunity to search for an optical counterpart to a neutrino multiplet</a:t>
            </a:r>
            <a:endParaRPr lang="en" altLang="ja-JP" sz="20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A95A2D8-7898-251A-345A-A56F1B6D1235}"/>
              </a:ext>
            </a:extLst>
          </p:cNvPr>
          <p:cNvSpPr txBox="1"/>
          <p:nvPr/>
        </p:nvSpPr>
        <p:spPr>
          <a:xfrm>
            <a:off x="3022922" y="6040340"/>
            <a:ext cx="61461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1200" dirty="0">
                <a:solidFill>
                  <a:srgbClr val="808080"/>
                </a:solidFill>
                <a:effectLst/>
                <a:latin typeface="Lucida Grande" panose="020B0600040502020204" pitchFamily="34" charset="0"/>
              </a:rPr>
              <a:t>From Nobu Shimizu’s slide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8BFF750-01AE-1798-4C83-69A27D7CBB57}"/>
              </a:ext>
            </a:extLst>
          </p:cNvPr>
          <p:cNvSpPr txBox="1"/>
          <p:nvPr/>
        </p:nvSpPr>
        <p:spPr>
          <a:xfrm>
            <a:off x="1343546" y="1460543"/>
            <a:ext cx="45292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1400" b="1" dirty="0">
                <a:solidFill>
                  <a:srgbClr val="808080"/>
                </a:solidFill>
                <a:effectLst/>
                <a:latin typeface="Lucida Grande" panose="020B0600040502020204" pitchFamily="34" charset="0"/>
              </a:rPr>
              <a:t>Month-timescale neutrino triplet!</a:t>
            </a:r>
            <a:endParaRPr lang="en" altLang="ja-JP" sz="1400" dirty="0">
              <a:solidFill>
                <a:srgbClr val="80808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4316033-7D22-2F97-7E35-8E50471EDEA1}"/>
              </a:ext>
            </a:extLst>
          </p:cNvPr>
          <p:cNvSpPr txBox="1"/>
          <p:nvPr/>
        </p:nvSpPr>
        <p:spPr>
          <a:xfrm>
            <a:off x="7369825" y="1491863"/>
            <a:ext cx="35985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1400" b="1" dirty="0">
                <a:solidFill>
                  <a:srgbClr val="808080"/>
                </a:solidFill>
                <a:effectLst/>
                <a:latin typeface="Lucida Grande" panose="020B0600040502020204" pitchFamily="34" charset="0"/>
              </a:rPr>
              <a:t>Serendipitous ZTF observations!</a:t>
            </a:r>
            <a:endParaRPr lang="en" altLang="ja-JP" sz="1400" dirty="0">
              <a:solidFill>
                <a:srgbClr val="808080"/>
              </a:solidFill>
              <a:effectLst/>
              <a:latin typeface="Lucida Grande" panose="020B0600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325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172795E-5D12-194F-8D93-11BBCA3D2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474" y="-531000"/>
            <a:ext cx="12458948" cy="7920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E8AC0A37-5AFD-EE21-54EC-E9891B06F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" altLang="ja-JP" sz="3600" b="1" spc="-150" dirty="0">
                <a:solidFill>
                  <a:schemeClr val="bg1"/>
                </a:solidFill>
              </a:rPr>
              <a:t>Data driven approach through blind analysis</a:t>
            </a:r>
            <a:endParaRPr kumimoji="1" lang="ja-JP" altLang="en-US" sz="3600" spc="-150">
              <a:solidFill>
                <a:schemeClr val="bg1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B30CFF-16F7-76A3-9F6F-B12003952D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336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図 85">
            <a:extLst>
              <a:ext uri="{FF2B5EF4-FFF2-40B4-BE49-F238E27FC236}">
                <a16:creationId xmlns:a16="http://schemas.microsoft.com/office/drawing/2014/main" id="{95E05EEF-4DB2-1C5E-7E4C-22962DFED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369" y="2091294"/>
            <a:ext cx="2024494" cy="4191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AD2C686-83EA-AAEC-7B18-BA203CC53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3792" y="1446943"/>
            <a:ext cx="1080000" cy="4026408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3581A349-395E-4026-D803-FE7E935A9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662" y="2104843"/>
            <a:ext cx="2418273" cy="4191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DC3387B-8BD7-BEB8-09F2-07FF3796D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456" y="1472106"/>
            <a:ext cx="1080000" cy="402640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6C79736-950C-A827-902C-A18F9069A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" altLang="ja-JP" sz="3600" b="1" spc="-150" dirty="0"/>
              <a:t>Data analysis: ZTF general filtering procedure </a:t>
            </a:r>
            <a:endParaRPr kumimoji="1" lang="ja-JP" altLang="en-US" sz="3600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50BEDA-F7B4-EC67-041C-0F5513B10B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7</a:t>
            </a:fld>
            <a:endParaRPr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483168E-6BB7-8E58-682C-F17131C88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773" y="3831327"/>
            <a:ext cx="450000" cy="450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929E1C29-C99B-414F-6AE8-2E378EC638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573" y="3026673"/>
            <a:ext cx="216000" cy="216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370D915-F158-DFAF-BA72-A4E1A865C3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3008" y="2772716"/>
            <a:ext cx="540000" cy="540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CD0CBDF8-4E28-2D70-BA11-DA61E0FF89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999" y="3696327"/>
            <a:ext cx="360000" cy="36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0EE7D840-1D1C-5727-32FB-E84A735C7A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810" y="3291327"/>
            <a:ext cx="540000" cy="54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D3D44C40-F86D-CEE1-99EA-4B72E08163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4036" y="4366594"/>
            <a:ext cx="540000" cy="540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5C885792-B89B-C5D0-9146-B9B0795FF7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960" y="2351477"/>
            <a:ext cx="360000" cy="360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CAFD3563-3468-63F3-7B35-8C6226FB99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1659" y="2745292"/>
            <a:ext cx="360000" cy="36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046D1318-37D5-D64B-60D1-56B0D1215C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187" y="3331933"/>
            <a:ext cx="360000" cy="3600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CEE993BD-E6CF-B0C4-75F0-22FB666F05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810" y="4298727"/>
            <a:ext cx="360000" cy="36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DE169604-26E2-1A6E-5A89-1203DA466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48" y="4321321"/>
            <a:ext cx="450000" cy="450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36762B6-15C1-4B3B-143C-A83644BD02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9195" y="3242673"/>
            <a:ext cx="450000" cy="4500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617B86FB-6947-516C-B1F0-F003C3493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30" y="2591031"/>
            <a:ext cx="450000" cy="450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71C2C1EC-A463-94ED-EAF6-07DCC54F68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930" y="2229580"/>
            <a:ext cx="216000" cy="216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6228B1E8-F7D2-9DA7-ACF8-704FC28627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930" y="3066807"/>
            <a:ext cx="216000" cy="21600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92468923-F913-AE1B-19E4-EE1E126F3B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3302" y="4127946"/>
            <a:ext cx="216000" cy="21600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A8DB456A-E126-5ACA-D4A3-C3DA18AE9D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140" y="4150594"/>
            <a:ext cx="216000" cy="2160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6ECA4937-FF0A-BA14-16D4-44D38748D4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10" y="3723327"/>
            <a:ext cx="216000" cy="21600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4E12346E-DCD9-3B7D-E59B-B74201B609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7611" y="3156634"/>
            <a:ext cx="216000" cy="21600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7481B8CC-737D-8679-9FB3-8D6E0CB884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810" y="2599498"/>
            <a:ext cx="216000" cy="21600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A7079986-BEE1-F3F7-157E-7D8461D526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282" y="2175863"/>
            <a:ext cx="216000" cy="216000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3CDC47FF-C49B-EC8F-1FED-F6AEE73BA6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0568" y="3808959"/>
            <a:ext cx="216000" cy="21600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DFBD9AD6-DC2B-98DA-73E7-247123AEE3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89" y="3754660"/>
            <a:ext cx="216000" cy="216000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D816988A-16BA-C532-86FD-5DA86FF8A0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55" y="4490486"/>
            <a:ext cx="216000" cy="216000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7ADF614-51DD-290C-B7DA-EE8A801D0B2A}"/>
              </a:ext>
            </a:extLst>
          </p:cNvPr>
          <p:cNvSpPr txBox="1"/>
          <p:nvPr/>
        </p:nvSpPr>
        <p:spPr>
          <a:xfrm>
            <a:off x="125303" y="1499420"/>
            <a:ext cx="17187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All detections</a:t>
            </a:r>
          </a:p>
        </p:txBody>
      </p:sp>
      <p:pic>
        <p:nvPicPr>
          <p:cNvPr id="44" name="図 43">
            <a:extLst>
              <a:ext uri="{FF2B5EF4-FFF2-40B4-BE49-F238E27FC236}">
                <a16:creationId xmlns:a16="http://schemas.microsoft.com/office/drawing/2014/main" id="{4D3A7A33-FBF6-CA36-5037-08ED2BF249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3444" y="1461525"/>
            <a:ext cx="40696" cy="468000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11420E48-F49E-4050-E4B2-CF8CF09F1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956" y="2109059"/>
            <a:ext cx="2418273" cy="419100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E0A4ECE7-CCCF-BB72-E7FB-CA7C775928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9290" y="2113965"/>
            <a:ext cx="216000" cy="216000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BCA6F8E1-5AE5-FC4E-F46F-7ECF2320D1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0510" y="2577244"/>
            <a:ext cx="216000" cy="216000"/>
          </a:xfrm>
          <a:prstGeom prst="rect">
            <a:avLst/>
          </a:prstGeom>
        </p:spPr>
      </p:pic>
      <p:pic>
        <p:nvPicPr>
          <p:cNvPr id="51" name="図 50" descr="夜に光っている電子&#10;&#10;AI 生成コンテンツは誤りを含む可能性があります。">
            <a:extLst>
              <a:ext uri="{FF2B5EF4-FFF2-40B4-BE49-F238E27FC236}">
                <a16:creationId xmlns:a16="http://schemas.microsoft.com/office/drawing/2014/main" id="{5941F4F0-A7B1-1237-4D99-13168F479F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83444" y="5719649"/>
            <a:ext cx="1080000" cy="108000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FC859D27-CE6C-2F46-49A2-E983BC37C5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6746" y="2426267"/>
            <a:ext cx="216000" cy="216000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3D3A671-F12F-3E65-04EF-A8A92FCFC72A}"/>
              </a:ext>
            </a:extLst>
          </p:cNvPr>
          <p:cNvSpPr txBox="1"/>
          <p:nvPr/>
        </p:nvSpPr>
        <p:spPr>
          <a:xfrm>
            <a:off x="1697985" y="1106336"/>
            <a:ext cx="1701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Image quality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AB9E19ED-949B-DF6A-51CF-915C0EFADA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6091" y="1403735"/>
            <a:ext cx="40696" cy="46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DE9FB79-45E2-AC8F-EF53-29718E2D1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357" y="1442002"/>
            <a:ext cx="1080000" cy="4026408"/>
          </a:xfrm>
          <a:prstGeom prst="rect">
            <a:avLst/>
          </a:prstGeom>
        </p:spPr>
      </p:pic>
      <p:pic>
        <p:nvPicPr>
          <p:cNvPr id="52" name="図 51" descr="夜に光っている月&#10;&#10;AI 生成コンテンツは誤りを含む可能性があります。">
            <a:extLst>
              <a:ext uri="{FF2B5EF4-FFF2-40B4-BE49-F238E27FC236}">
                <a16:creationId xmlns:a16="http://schemas.microsoft.com/office/drawing/2014/main" id="{5E61265F-EB43-F32E-6571-E78DE1DD35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2807" y="5714676"/>
            <a:ext cx="1080001" cy="1080001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E34DD37D-19A8-AC68-8659-67422CA7DB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5765" y="4956916"/>
            <a:ext cx="40696" cy="468000"/>
          </a:xfrm>
          <a:prstGeom prst="rect">
            <a:avLst/>
          </a:prstGeom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C0056A5-2278-A269-A710-F60F1DDCA8D9}"/>
              </a:ext>
            </a:extLst>
          </p:cNvPr>
          <p:cNvSpPr txBox="1"/>
          <p:nvPr/>
        </p:nvSpPr>
        <p:spPr>
          <a:xfrm>
            <a:off x="1972700" y="5345344"/>
            <a:ext cx="11523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Artifacts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AD3AE8B-1459-67B3-5B36-AF88C0CA542F}"/>
              </a:ext>
            </a:extLst>
          </p:cNvPr>
          <p:cNvSpPr txBox="1"/>
          <p:nvPr/>
        </p:nvSpPr>
        <p:spPr>
          <a:xfrm>
            <a:off x="3825673" y="1141351"/>
            <a:ext cx="232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Multiple detections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2A0F040E-F0B3-41E3-4C16-E92CFE8F2F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6139" y="1489628"/>
            <a:ext cx="40696" cy="468000"/>
          </a:xfrm>
          <a:prstGeom prst="rect">
            <a:avLst/>
          </a:prstGeom>
        </p:spPr>
      </p:pic>
      <p:pic>
        <p:nvPicPr>
          <p:cNvPr id="50" name="図 49" descr="夜に光っている電子&#10;&#10;AI 生成コンテンツは誤りを含む可能性があります。">
            <a:extLst>
              <a:ext uri="{FF2B5EF4-FFF2-40B4-BE49-F238E27FC236}">
                <a16:creationId xmlns:a16="http://schemas.microsoft.com/office/drawing/2014/main" id="{6C28A10C-94E5-9AE7-0A72-F32973A0B7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51555" y="5727359"/>
            <a:ext cx="1080002" cy="1080002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C50FAB7F-0175-6D82-BCA6-8033B8C3C3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1208" y="4994507"/>
            <a:ext cx="40696" cy="468000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7A5FC052-E2EB-33E0-AE53-4CE1E623B2B6}"/>
              </a:ext>
            </a:extLst>
          </p:cNvPr>
          <p:cNvSpPr txBox="1"/>
          <p:nvPr/>
        </p:nvSpPr>
        <p:spPr>
          <a:xfrm>
            <a:off x="3969210" y="5362033"/>
            <a:ext cx="2024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Moving objects</a:t>
            </a:r>
          </a:p>
        </p:txBody>
      </p:sp>
      <p:pic>
        <p:nvPicPr>
          <p:cNvPr id="62" name="図 61">
            <a:extLst>
              <a:ext uri="{FF2B5EF4-FFF2-40B4-BE49-F238E27FC236}">
                <a16:creationId xmlns:a16="http://schemas.microsoft.com/office/drawing/2014/main" id="{E1576521-40B2-7FF2-A62C-57E0958F6C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2823" y="5049027"/>
            <a:ext cx="450000" cy="450000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EBA6F9D3-069D-8AB8-73EB-F3AFD41A9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8113" y="5120507"/>
            <a:ext cx="216000" cy="216000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079899BE-7314-7C10-A530-0D90E3874C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3444" y="4994507"/>
            <a:ext cx="40696" cy="468000"/>
          </a:xfrm>
          <a:prstGeom prst="rect">
            <a:avLst/>
          </a:prstGeom>
        </p:spPr>
      </p:pic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A9C585B2-48F7-377F-9CFE-65C463BACC67}"/>
              </a:ext>
            </a:extLst>
          </p:cNvPr>
          <p:cNvSpPr txBox="1"/>
          <p:nvPr/>
        </p:nvSpPr>
        <p:spPr>
          <a:xfrm>
            <a:off x="6531545" y="5364867"/>
            <a:ext cx="2024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Variables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261C5874-EFD9-8518-56B3-1CDA16922D8D}"/>
              </a:ext>
            </a:extLst>
          </p:cNvPr>
          <p:cNvSpPr txBox="1"/>
          <p:nvPr/>
        </p:nvSpPr>
        <p:spPr>
          <a:xfrm>
            <a:off x="6579424" y="1141351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No galactic star</a:t>
            </a:r>
          </a:p>
        </p:txBody>
      </p:sp>
      <p:pic>
        <p:nvPicPr>
          <p:cNvPr id="70" name="図 69">
            <a:extLst>
              <a:ext uri="{FF2B5EF4-FFF2-40B4-BE49-F238E27FC236}">
                <a16:creationId xmlns:a16="http://schemas.microsoft.com/office/drawing/2014/main" id="{C6D291F4-481F-8CB4-5FE3-2D71B3F0F6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3790" y="5102507"/>
            <a:ext cx="360000" cy="360000"/>
          </a:xfrm>
          <a:prstGeom prst="rect">
            <a:avLst/>
          </a:prstGeom>
        </p:spPr>
      </p:pic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F3283863-C784-FDE8-4C0C-E7B8F30B0BFA}"/>
              </a:ext>
            </a:extLst>
          </p:cNvPr>
          <p:cNvGrpSpPr/>
          <p:nvPr/>
        </p:nvGrpSpPr>
        <p:grpSpPr>
          <a:xfrm>
            <a:off x="10070553" y="2497515"/>
            <a:ext cx="2096896" cy="2514290"/>
            <a:chOff x="9697058" y="1997010"/>
            <a:chExt cx="2096896" cy="2514290"/>
          </a:xfrm>
        </p:grpSpPr>
        <p:pic>
          <p:nvPicPr>
            <p:cNvPr id="49" name="図 48" descr="星と惑星のcg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09A993D2-C524-8CF5-3AAA-07C997A4F1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211499" y="2351477"/>
              <a:ext cx="1080000" cy="1080000"/>
            </a:xfrm>
            <a:prstGeom prst="rect">
              <a:avLst/>
            </a:prstGeom>
          </p:spPr>
        </p:pic>
        <p:pic>
          <p:nvPicPr>
            <p:cNvPr id="71" name="図 70">
              <a:extLst>
                <a:ext uri="{FF2B5EF4-FFF2-40B4-BE49-F238E27FC236}">
                  <a16:creationId xmlns:a16="http://schemas.microsoft.com/office/drawing/2014/main" id="{E5E651D2-89FB-983C-6BCA-DFBCA9D1D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786312" y="3971300"/>
              <a:ext cx="541661" cy="540000"/>
            </a:xfrm>
            <a:prstGeom prst="rect">
              <a:avLst/>
            </a:prstGeom>
          </p:spPr>
        </p:pic>
        <p:pic>
          <p:nvPicPr>
            <p:cNvPr id="73" name="図 72">
              <a:extLst>
                <a:ext uri="{FF2B5EF4-FFF2-40B4-BE49-F238E27FC236}">
                  <a16:creationId xmlns:a16="http://schemas.microsoft.com/office/drawing/2014/main" id="{5DFD535B-E7D8-7B67-4A94-B380055E8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482971" y="3965848"/>
              <a:ext cx="541661" cy="540000"/>
            </a:xfrm>
            <a:prstGeom prst="rect">
              <a:avLst/>
            </a:prstGeom>
          </p:spPr>
        </p:pic>
        <p:pic>
          <p:nvPicPr>
            <p:cNvPr id="74" name="図 73">
              <a:extLst>
                <a:ext uri="{FF2B5EF4-FFF2-40B4-BE49-F238E27FC236}">
                  <a16:creationId xmlns:a16="http://schemas.microsoft.com/office/drawing/2014/main" id="{1CD24FEE-5A0C-9DCC-4014-11E318F4D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1162015" y="3966854"/>
              <a:ext cx="541661" cy="540000"/>
            </a:xfrm>
            <a:prstGeom prst="rect">
              <a:avLst/>
            </a:prstGeom>
          </p:spPr>
        </p:pic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7DC9A9CC-CCC7-888A-7AA8-40BFAB82C753}"/>
                </a:ext>
              </a:extLst>
            </p:cNvPr>
            <p:cNvSpPr txBox="1"/>
            <p:nvPr/>
          </p:nvSpPr>
          <p:spPr>
            <a:xfrm>
              <a:off x="9697058" y="3622202"/>
              <a:ext cx="7222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New</a:t>
              </a: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60AFBF76-FF68-ECDC-CD9B-634C2B3FB242}"/>
                </a:ext>
              </a:extLst>
            </p:cNvPr>
            <p:cNvSpPr txBox="1"/>
            <p:nvPr/>
          </p:nvSpPr>
          <p:spPr>
            <a:xfrm>
              <a:off x="10396785" y="3646661"/>
              <a:ext cx="7222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Old</a:t>
              </a: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95FF980C-EDFB-2134-8E3B-5A81A5AE5C7F}"/>
                </a:ext>
              </a:extLst>
            </p:cNvPr>
            <p:cNvSpPr txBox="1"/>
            <p:nvPr/>
          </p:nvSpPr>
          <p:spPr>
            <a:xfrm>
              <a:off x="11071738" y="3635824"/>
              <a:ext cx="7222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Diff</a:t>
              </a: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B65346F0-66C7-56D0-1101-5EF89485992C}"/>
                </a:ext>
              </a:extLst>
            </p:cNvPr>
            <p:cNvSpPr txBox="1"/>
            <p:nvPr/>
          </p:nvSpPr>
          <p:spPr>
            <a:xfrm>
              <a:off x="10254619" y="3642522"/>
              <a:ext cx="29522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-</a:t>
              </a:r>
              <a:endParaRPr lang="ja-JP" altLang="en-US"/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5AFA1042-E04B-E4BD-3224-DB0072616F16}"/>
                </a:ext>
              </a:extLst>
            </p:cNvPr>
            <p:cNvSpPr txBox="1"/>
            <p:nvPr/>
          </p:nvSpPr>
          <p:spPr>
            <a:xfrm>
              <a:off x="10942459" y="3649583"/>
              <a:ext cx="29522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=</a:t>
              </a:r>
              <a:endParaRPr lang="ja-JP" altLang="en-US"/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FC6FCB2E-75D9-BEBB-F64D-9071F0F4994C}"/>
                </a:ext>
              </a:extLst>
            </p:cNvPr>
            <p:cNvSpPr txBox="1"/>
            <p:nvPr/>
          </p:nvSpPr>
          <p:spPr>
            <a:xfrm>
              <a:off x="10101505" y="1997010"/>
              <a:ext cx="129998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" altLang="ja-JP" dirty="0">
                  <a:solidFill>
                    <a:srgbClr val="000000"/>
                  </a:solidFill>
                  <a:effectLst/>
                  <a:latin typeface="Lucida Grande" panose="020B0600040502020204" pitchFamily="34" charset="0"/>
                </a:rPr>
                <a:t>Transient</a:t>
              </a:r>
            </a:p>
          </p:txBody>
        </p:sp>
      </p:grpSp>
      <p:pic>
        <p:nvPicPr>
          <p:cNvPr id="88" name="図 87">
            <a:extLst>
              <a:ext uri="{FF2B5EF4-FFF2-40B4-BE49-F238E27FC236}">
                <a16:creationId xmlns:a16="http://schemas.microsoft.com/office/drawing/2014/main" id="{057A0FE6-4344-6F2B-569E-A63C3A901D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4093" y="3851647"/>
            <a:ext cx="450000" cy="450000"/>
          </a:xfrm>
          <a:prstGeom prst="rect">
            <a:avLst/>
          </a:prstGeom>
        </p:spPr>
      </p:pic>
      <p:pic>
        <p:nvPicPr>
          <p:cNvPr id="90" name="図 89">
            <a:extLst>
              <a:ext uri="{FF2B5EF4-FFF2-40B4-BE49-F238E27FC236}">
                <a16:creationId xmlns:a16="http://schemas.microsoft.com/office/drawing/2014/main" id="{F070FC75-E4B2-B01C-A3CA-0DE09E7350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1319" y="3716647"/>
            <a:ext cx="360000" cy="360000"/>
          </a:xfrm>
          <a:prstGeom prst="rect">
            <a:avLst/>
          </a:prstGeom>
        </p:spPr>
      </p:pic>
      <p:pic>
        <p:nvPicPr>
          <p:cNvPr id="91" name="図 90">
            <a:extLst>
              <a:ext uri="{FF2B5EF4-FFF2-40B4-BE49-F238E27FC236}">
                <a16:creationId xmlns:a16="http://schemas.microsoft.com/office/drawing/2014/main" id="{394BC7F8-426E-1858-1179-7ABF23448E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5130" y="3311647"/>
            <a:ext cx="540000" cy="540000"/>
          </a:xfrm>
          <a:prstGeom prst="rect">
            <a:avLst/>
          </a:prstGeom>
        </p:spPr>
      </p:pic>
      <p:pic>
        <p:nvPicPr>
          <p:cNvPr id="92" name="図 91">
            <a:extLst>
              <a:ext uri="{FF2B5EF4-FFF2-40B4-BE49-F238E27FC236}">
                <a16:creationId xmlns:a16="http://schemas.microsoft.com/office/drawing/2014/main" id="{624622EB-7659-BA29-75A8-C902B0FA93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2356" y="4386914"/>
            <a:ext cx="540000" cy="540000"/>
          </a:xfrm>
          <a:prstGeom prst="rect">
            <a:avLst/>
          </a:prstGeom>
        </p:spPr>
      </p:pic>
      <p:pic>
        <p:nvPicPr>
          <p:cNvPr id="93" name="図 92">
            <a:extLst>
              <a:ext uri="{FF2B5EF4-FFF2-40B4-BE49-F238E27FC236}">
                <a16:creationId xmlns:a16="http://schemas.microsoft.com/office/drawing/2014/main" id="{98E71667-A67E-ECBE-54CC-842CBB1C8C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7280" y="2371797"/>
            <a:ext cx="360000" cy="360000"/>
          </a:xfrm>
          <a:prstGeom prst="rect">
            <a:avLst/>
          </a:prstGeom>
        </p:spPr>
      </p:pic>
      <p:pic>
        <p:nvPicPr>
          <p:cNvPr id="94" name="図 93">
            <a:extLst>
              <a:ext uri="{FF2B5EF4-FFF2-40B4-BE49-F238E27FC236}">
                <a16:creationId xmlns:a16="http://schemas.microsoft.com/office/drawing/2014/main" id="{576EB79B-9402-3ED6-D56B-B3D646FF09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9979" y="2765612"/>
            <a:ext cx="360000" cy="360000"/>
          </a:xfrm>
          <a:prstGeom prst="rect">
            <a:avLst/>
          </a:prstGeom>
        </p:spPr>
      </p:pic>
      <p:pic>
        <p:nvPicPr>
          <p:cNvPr id="95" name="図 94">
            <a:extLst>
              <a:ext uri="{FF2B5EF4-FFF2-40B4-BE49-F238E27FC236}">
                <a16:creationId xmlns:a16="http://schemas.microsoft.com/office/drawing/2014/main" id="{02BD86A1-2A17-D8F1-37E3-BB9A1F815B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7507" y="3352253"/>
            <a:ext cx="360000" cy="360000"/>
          </a:xfrm>
          <a:prstGeom prst="rect">
            <a:avLst/>
          </a:prstGeom>
        </p:spPr>
      </p:pic>
      <p:pic>
        <p:nvPicPr>
          <p:cNvPr id="96" name="図 95">
            <a:extLst>
              <a:ext uri="{FF2B5EF4-FFF2-40B4-BE49-F238E27FC236}">
                <a16:creationId xmlns:a16="http://schemas.microsoft.com/office/drawing/2014/main" id="{28CB98EB-450A-21F9-6E46-F41ADD5571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5130" y="4319047"/>
            <a:ext cx="360000" cy="360000"/>
          </a:xfrm>
          <a:prstGeom prst="rect">
            <a:avLst/>
          </a:prstGeom>
        </p:spPr>
      </p:pic>
      <p:pic>
        <p:nvPicPr>
          <p:cNvPr id="97" name="図 96">
            <a:extLst>
              <a:ext uri="{FF2B5EF4-FFF2-40B4-BE49-F238E27FC236}">
                <a16:creationId xmlns:a16="http://schemas.microsoft.com/office/drawing/2014/main" id="{947FB5ED-21AD-B569-C420-79B4C7CD19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6168" y="4341641"/>
            <a:ext cx="450000" cy="450000"/>
          </a:xfrm>
          <a:prstGeom prst="rect">
            <a:avLst/>
          </a:prstGeom>
        </p:spPr>
      </p:pic>
      <p:pic>
        <p:nvPicPr>
          <p:cNvPr id="98" name="図 97">
            <a:extLst>
              <a:ext uri="{FF2B5EF4-FFF2-40B4-BE49-F238E27FC236}">
                <a16:creationId xmlns:a16="http://schemas.microsoft.com/office/drawing/2014/main" id="{01FA3E4C-426E-735C-0976-4E6BB9060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7515" y="3262993"/>
            <a:ext cx="450000" cy="450000"/>
          </a:xfrm>
          <a:prstGeom prst="rect">
            <a:avLst/>
          </a:prstGeom>
        </p:spPr>
      </p:pic>
      <p:pic>
        <p:nvPicPr>
          <p:cNvPr id="99" name="図 98">
            <a:extLst>
              <a:ext uri="{FF2B5EF4-FFF2-40B4-BE49-F238E27FC236}">
                <a16:creationId xmlns:a16="http://schemas.microsoft.com/office/drawing/2014/main" id="{17F1884F-B389-EA85-0C5B-B16B4B4B5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3250" y="2611351"/>
            <a:ext cx="450000" cy="450000"/>
          </a:xfrm>
          <a:prstGeom prst="rect">
            <a:avLst/>
          </a:prstGeom>
        </p:spPr>
      </p:pic>
      <p:pic>
        <p:nvPicPr>
          <p:cNvPr id="115" name="図 114">
            <a:extLst>
              <a:ext uri="{FF2B5EF4-FFF2-40B4-BE49-F238E27FC236}">
                <a16:creationId xmlns:a16="http://schemas.microsoft.com/office/drawing/2014/main" id="{231C5020-658E-848D-7962-27E847888B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5006" y="3718219"/>
            <a:ext cx="360000" cy="360000"/>
          </a:xfrm>
          <a:prstGeom prst="rect">
            <a:avLst/>
          </a:prstGeom>
        </p:spPr>
      </p:pic>
      <p:pic>
        <p:nvPicPr>
          <p:cNvPr id="116" name="図 115">
            <a:extLst>
              <a:ext uri="{FF2B5EF4-FFF2-40B4-BE49-F238E27FC236}">
                <a16:creationId xmlns:a16="http://schemas.microsoft.com/office/drawing/2014/main" id="{FA4607B2-41EC-CC21-A2BA-C4A41EEE8C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8817" y="3313219"/>
            <a:ext cx="540000" cy="540000"/>
          </a:xfrm>
          <a:prstGeom prst="rect">
            <a:avLst/>
          </a:prstGeom>
        </p:spPr>
      </p:pic>
      <p:pic>
        <p:nvPicPr>
          <p:cNvPr id="117" name="図 116">
            <a:extLst>
              <a:ext uri="{FF2B5EF4-FFF2-40B4-BE49-F238E27FC236}">
                <a16:creationId xmlns:a16="http://schemas.microsoft.com/office/drawing/2014/main" id="{FB2CD206-81BD-D44C-660C-F4B1E930E3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6043" y="4388486"/>
            <a:ext cx="540000" cy="540000"/>
          </a:xfrm>
          <a:prstGeom prst="rect">
            <a:avLst/>
          </a:prstGeom>
        </p:spPr>
      </p:pic>
      <p:pic>
        <p:nvPicPr>
          <p:cNvPr id="118" name="図 117">
            <a:extLst>
              <a:ext uri="{FF2B5EF4-FFF2-40B4-BE49-F238E27FC236}">
                <a16:creationId xmlns:a16="http://schemas.microsoft.com/office/drawing/2014/main" id="{80D19B50-8F6E-084B-5155-C8976A43E8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0967" y="2373369"/>
            <a:ext cx="360000" cy="360000"/>
          </a:xfrm>
          <a:prstGeom prst="rect">
            <a:avLst/>
          </a:prstGeom>
        </p:spPr>
      </p:pic>
      <p:pic>
        <p:nvPicPr>
          <p:cNvPr id="119" name="図 118">
            <a:extLst>
              <a:ext uri="{FF2B5EF4-FFF2-40B4-BE49-F238E27FC236}">
                <a16:creationId xmlns:a16="http://schemas.microsoft.com/office/drawing/2014/main" id="{0C22DA44-4F00-EB10-0DBE-C9D38838F2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3666" y="2767184"/>
            <a:ext cx="360000" cy="360000"/>
          </a:xfrm>
          <a:prstGeom prst="rect">
            <a:avLst/>
          </a:prstGeom>
        </p:spPr>
      </p:pic>
      <p:pic>
        <p:nvPicPr>
          <p:cNvPr id="120" name="図 119">
            <a:extLst>
              <a:ext uri="{FF2B5EF4-FFF2-40B4-BE49-F238E27FC236}">
                <a16:creationId xmlns:a16="http://schemas.microsoft.com/office/drawing/2014/main" id="{8CA3BC7A-75D4-9C66-2A79-4B0D6B5EEF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1194" y="3353825"/>
            <a:ext cx="360000" cy="360000"/>
          </a:xfrm>
          <a:prstGeom prst="rect">
            <a:avLst/>
          </a:prstGeom>
        </p:spPr>
      </p:pic>
      <p:pic>
        <p:nvPicPr>
          <p:cNvPr id="121" name="図 120">
            <a:extLst>
              <a:ext uri="{FF2B5EF4-FFF2-40B4-BE49-F238E27FC236}">
                <a16:creationId xmlns:a16="http://schemas.microsoft.com/office/drawing/2014/main" id="{027045A4-C1FE-6130-77AC-F26379528A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8817" y="4320619"/>
            <a:ext cx="360000" cy="360000"/>
          </a:xfrm>
          <a:prstGeom prst="rect">
            <a:avLst/>
          </a:prstGeom>
        </p:spPr>
      </p:pic>
      <p:pic>
        <p:nvPicPr>
          <p:cNvPr id="125" name="図 124">
            <a:extLst>
              <a:ext uri="{FF2B5EF4-FFF2-40B4-BE49-F238E27FC236}">
                <a16:creationId xmlns:a16="http://schemas.microsoft.com/office/drawing/2014/main" id="{5E0E9F27-0DE4-B991-E567-62646D35BD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5874" y="2778056"/>
            <a:ext cx="540000" cy="540000"/>
          </a:xfrm>
          <a:prstGeom prst="rect">
            <a:avLst/>
          </a:prstGeom>
        </p:spPr>
      </p:pic>
      <p:pic>
        <p:nvPicPr>
          <p:cNvPr id="126" name="図 125">
            <a:extLst>
              <a:ext uri="{FF2B5EF4-FFF2-40B4-BE49-F238E27FC236}">
                <a16:creationId xmlns:a16="http://schemas.microsoft.com/office/drawing/2014/main" id="{BB6BD74F-73DD-0BAD-B9E6-595E733B96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6264" y="2855612"/>
            <a:ext cx="540000" cy="540000"/>
          </a:xfrm>
          <a:prstGeom prst="rect">
            <a:avLst/>
          </a:prstGeom>
        </p:spPr>
      </p:pic>
      <p:pic>
        <p:nvPicPr>
          <p:cNvPr id="127" name="図 126">
            <a:extLst>
              <a:ext uri="{FF2B5EF4-FFF2-40B4-BE49-F238E27FC236}">
                <a16:creationId xmlns:a16="http://schemas.microsoft.com/office/drawing/2014/main" id="{9C156602-025A-2B68-74E2-36CFADD979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4998" y="3719789"/>
            <a:ext cx="360000" cy="360000"/>
          </a:xfrm>
          <a:prstGeom prst="rect">
            <a:avLst/>
          </a:prstGeom>
        </p:spPr>
      </p:pic>
      <p:pic>
        <p:nvPicPr>
          <p:cNvPr id="128" name="図 127">
            <a:extLst>
              <a:ext uri="{FF2B5EF4-FFF2-40B4-BE49-F238E27FC236}">
                <a16:creationId xmlns:a16="http://schemas.microsoft.com/office/drawing/2014/main" id="{5A44BE27-9B6E-A9DD-BE27-9653941FD6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8809" y="3314789"/>
            <a:ext cx="540000" cy="540000"/>
          </a:xfrm>
          <a:prstGeom prst="rect">
            <a:avLst/>
          </a:prstGeom>
        </p:spPr>
      </p:pic>
      <p:pic>
        <p:nvPicPr>
          <p:cNvPr id="129" name="図 128">
            <a:extLst>
              <a:ext uri="{FF2B5EF4-FFF2-40B4-BE49-F238E27FC236}">
                <a16:creationId xmlns:a16="http://schemas.microsoft.com/office/drawing/2014/main" id="{95EA21B2-22C3-9F08-23C1-CC27C6A03E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128" y="2836351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97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3D11B-61AB-FBE3-5D4B-7422C757B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図 85">
            <a:extLst>
              <a:ext uri="{FF2B5EF4-FFF2-40B4-BE49-F238E27FC236}">
                <a16:creationId xmlns:a16="http://schemas.microsoft.com/office/drawing/2014/main" id="{EA4EAEC9-54C0-FE64-67E0-80B32D0A2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369" y="2091294"/>
            <a:ext cx="2024494" cy="4191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0903E9A-4E96-256A-F1F3-0B620774B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3792" y="1446943"/>
            <a:ext cx="1080000" cy="4026408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770BCD55-DB9F-5DB6-7985-1134C7262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662" y="2104843"/>
            <a:ext cx="2418273" cy="4191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F7359F5-DC16-E175-0A32-D2CCDF208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456" y="1472106"/>
            <a:ext cx="1080000" cy="402640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0CAE9B78-93A3-8A07-7612-852BC8491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" altLang="ja-JP" sz="3600" b="1" spc="-150" dirty="0"/>
              <a:t>Data analysis: ZTF general filtering procedure</a:t>
            </a:r>
            <a:endParaRPr kumimoji="1" lang="ja-JP" altLang="en-US" sz="3600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64FFE9-FD41-2231-7B88-E4802312C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8</a:t>
            </a:fld>
            <a:endParaRPr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4AAC49D-6992-E2ED-814A-622021603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773" y="3831327"/>
            <a:ext cx="450000" cy="450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46ECFE9-E9C0-6EDA-693F-84649700E6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573" y="3026673"/>
            <a:ext cx="216000" cy="216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00FC8E6-B9C2-8326-D0E3-6CF922C48D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3008" y="2772716"/>
            <a:ext cx="540000" cy="540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FD316367-8E3E-CE7D-BB11-06C7F17CEA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999" y="3696327"/>
            <a:ext cx="360000" cy="36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8895D353-259D-0CC4-978A-6CBCFEB07E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810" y="3291327"/>
            <a:ext cx="540000" cy="54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A1E7F93F-2573-FC9C-64AD-D63F05AD97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4036" y="4366594"/>
            <a:ext cx="540000" cy="540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5D57A3B7-C944-25B8-0C91-2003D8CEFE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960" y="2351477"/>
            <a:ext cx="360000" cy="360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FF0166A2-0054-3ADC-7F65-4FC42E510A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1659" y="2745292"/>
            <a:ext cx="360000" cy="36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2186293-4B57-DB6E-3D3C-BED1E3592A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187" y="3331933"/>
            <a:ext cx="360000" cy="3600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70399692-26A9-4E4E-F29F-A4FFBEA24C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810" y="4298727"/>
            <a:ext cx="360000" cy="36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44C61AD1-D848-989C-CB46-4E80C1AEA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48" y="4321321"/>
            <a:ext cx="450000" cy="450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BA78CB07-CA78-81C2-CDE8-6DB1311FA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9195" y="3242673"/>
            <a:ext cx="450000" cy="4500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350D6028-EA39-62A6-89F7-A2D49D1B6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30" y="2591031"/>
            <a:ext cx="450000" cy="450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C2ABD6FA-9E92-0F5A-65B9-CB3BD5B59E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930" y="2229580"/>
            <a:ext cx="216000" cy="216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2FB73F4E-EE1A-15FD-8932-BB91A1236A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930" y="3066807"/>
            <a:ext cx="216000" cy="21600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6951C775-0C66-1BEE-B648-03DF65D613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3302" y="4127946"/>
            <a:ext cx="216000" cy="21600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F0F11CF-187F-56B1-6267-F7932AFC8E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140" y="4150594"/>
            <a:ext cx="216000" cy="2160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CC78521C-3AC8-0372-141F-9FCEEB2CDD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10" y="3723327"/>
            <a:ext cx="216000" cy="21600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54746EEF-3664-7937-C90B-33E3D38D43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7611" y="3156634"/>
            <a:ext cx="216000" cy="21600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72A4F8C1-CADA-13FB-1118-5471F2D947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810" y="2599498"/>
            <a:ext cx="216000" cy="21600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04DE372A-0F37-78BF-4066-C454CE2493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282" y="2175863"/>
            <a:ext cx="216000" cy="216000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46D6663F-7CE7-68D3-AA51-C58A6D5E1C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0568" y="3808959"/>
            <a:ext cx="216000" cy="21600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2368C572-F39A-4946-0D74-4C13C2D2BA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89" y="3754660"/>
            <a:ext cx="216000" cy="216000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71E46119-23E8-FBE7-0A7A-FE5F709404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55" y="4490486"/>
            <a:ext cx="216000" cy="216000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AB54030-9E9A-FEF7-B262-CF809B1720A4}"/>
              </a:ext>
            </a:extLst>
          </p:cNvPr>
          <p:cNvSpPr txBox="1"/>
          <p:nvPr/>
        </p:nvSpPr>
        <p:spPr>
          <a:xfrm>
            <a:off x="125303" y="1499420"/>
            <a:ext cx="17187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All detections</a:t>
            </a:r>
          </a:p>
        </p:txBody>
      </p:sp>
      <p:pic>
        <p:nvPicPr>
          <p:cNvPr id="44" name="図 43">
            <a:extLst>
              <a:ext uri="{FF2B5EF4-FFF2-40B4-BE49-F238E27FC236}">
                <a16:creationId xmlns:a16="http://schemas.microsoft.com/office/drawing/2014/main" id="{B3A5955D-8B5F-0DB2-09BE-31E7E0360F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3444" y="1461525"/>
            <a:ext cx="40696" cy="468000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EE7329C3-58CC-DB83-19D6-47F80FA8B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956" y="2109059"/>
            <a:ext cx="2418273" cy="419100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F752BB2B-50CB-96A0-DB60-865A5E370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9290" y="2113965"/>
            <a:ext cx="216000" cy="216000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D677EA4D-7260-EE58-E557-70BBBA7B8A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0510" y="2577244"/>
            <a:ext cx="216000" cy="21600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BA721A42-5450-7DDC-8A92-AE7F4798D5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6746" y="2426267"/>
            <a:ext cx="216000" cy="216000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B84E55F-F2EE-F897-A1D7-D5C7FC583F19}"/>
              </a:ext>
            </a:extLst>
          </p:cNvPr>
          <p:cNvSpPr txBox="1"/>
          <p:nvPr/>
        </p:nvSpPr>
        <p:spPr>
          <a:xfrm>
            <a:off x="1697985" y="1106336"/>
            <a:ext cx="1701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Image quality</a:t>
            </a: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992FADFE-F795-4E20-B63B-6C616C8D4B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6091" y="1403735"/>
            <a:ext cx="40696" cy="46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624CC07-F8A5-DF94-45DA-B0F144B2A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357" y="1442002"/>
            <a:ext cx="1080000" cy="4026408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3D37B56C-CC83-DC5E-F131-0D5DB44862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5765" y="4956916"/>
            <a:ext cx="40696" cy="468000"/>
          </a:xfrm>
          <a:prstGeom prst="rect">
            <a:avLst/>
          </a:prstGeom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CB7CC5-886B-1838-610B-D99522BAEFE9}"/>
              </a:ext>
            </a:extLst>
          </p:cNvPr>
          <p:cNvSpPr txBox="1"/>
          <p:nvPr/>
        </p:nvSpPr>
        <p:spPr>
          <a:xfrm>
            <a:off x="1972700" y="5345344"/>
            <a:ext cx="11523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Artifacts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390CAB4-F5D1-10FC-B028-D56EA0BC2BF3}"/>
              </a:ext>
            </a:extLst>
          </p:cNvPr>
          <p:cNvSpPr txBox="1"/>
          <p:nvPr/>
        </p:nvSpPr>
        <p:spPr>
          <a:xfrm>
            <a:off x="3825673" y="1141351"/>
            <a:ext cx="232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Multiple detections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908971E5-D687-11E6-284C-5EAE6A41A1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6139" y="1489628"/>
            <a:ext cx="40696" cy="468000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D526827E-9F05-A261-9537-6D667326DE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1208" y="4994507"/>
            <a:ext cx="40696" cy="468000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ED5803DC-B9C0-761B-EFED-F505075809FF}"/>
              </a:ext>
            </a:extLst>
          </p:cNvPr>
          <p:cNvSpPr txBox="1"/>
          <p:nvPr/>
        </p:nvSpPr>
        <p:spPr>
          <a:xfrm>
            <a:off x="3969210" y="5362033"/>
            <a:ext cx="2024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Moving objects</a:t>
            </a:r>
          </a:p>
        </p:txBody>
      </p:sp>
      <p:pic>
        <p:nvPicPr>
          <p:cNvPr id="62" name="図 61">
            <a:extLst>
              <a:ext uri="{FF2B5EF4-FFF2-40B4-BE49-F238E27FC236}">
                <a16:creationId xmlns:a16="http://schemas.microsoft.com/office/drawing/2014/main" id="{64A4EEBE-D340-E061-F801-BD772846D8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2823" y="5049027"/>
            <a:ext cx="450000" cy="450000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A94FFD1B-F8D0-E15D-3B37-C6185F9CBB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8113" y="5120507"/>
            <a:ext cx="216000" cy="216000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716F4F06-3326-619B-5DD9-EB1609CCFB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3444" y="4994507"/>
            <a:ext cx="40696" cy="468000"/>
          </a:xfrm>
          <a:prstGeom prst="rect">
            <a:avLst/>
          </a:prstGeom>
        </p:spPr>
      </p:pic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3451AE24-EA0E-57BF-67EE-160EF2D65978}"/>
              </a:ext>
            </a:extLst>
          </p:cNvPr>
          <p:cNvSpPr txBox="1"/>
          <p:nvPr/>
        </p:nvSpPr>
        <p:spPr>
          <a:xfrm>
            <a:off x="6531545" y="5364867"/>
            <a:ext cx="2024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Variables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50BD68CC-8E2F-C0B2-72F9-03B5A2E34875}"/>
              </a:ext>
            </a:extLst>
          </p:cNvPr>
          <p:cNvSpPr txBox="1"/>
          <p:nvPr/>
        </p:nvSpPr>
        <p:spPr>
          <a:xfrm>
            <a:off x="6579424" y="1141351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dirty="0">
                <a:latin typeface="Lucida Grande" panose="020B0600040502020204" pitchFamily="34" charset="0"/>
                <a:cs typeface="Lucida Grande" panose="020B0600040502020204" pitchFamily="34" charset="0"/>
              </a:rPr>
              <a:t>No galactic star</a:t>
            </a:r>
          </a:p>
        </p:txBody>
      </p:sp>
      <p:pic>
        <p:nvPicPr>
          <p:cNvPr id="70" name="図 69">
            <a:extLst>
              <a:ext uri="{FF2B5EF4-FFF2-40B4-BE49-F238E27FC236}">
                <a16:creationId xmlns:a16="http://schemas.microsoft.com/office/drawing/2014/main" id="{6F4F8D3C-F1E4-BB39-244B-90164D66CA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3790" y="5102507"/>
            <a:ext cx="360000" cy="360000"/>
          </a:xfrm>
          <a:prstGeom prst="rect">
            <a:avLst/>
          </a:prstGeom>
        </p:spPr>
      </p:pic>
      <p:pic>
        <p:nvPicPr>
          <p:cNvPr id="88" name="図 87">
            <a:extLst>
              <a:ext uri="{FF2B5EF4-FFF2-40B4-BE49-F238E27FC236}">
                <a16:creationId xmlns:a16="http://schemas.microsoft.com/office/drawing/2014/main" id="{B3F6C67D-8FB8-56BD-0448-6BCE33E6CC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4093" y="3851647"/>
            <a:ext cx="450000" cy="450000"/>
          </a:xfrm>
          <a:prstGeom prst="rect">
            <a:avLst/>
          </a:prstGeom>
        </p:spPr>
      </p:pic>
      <p:pic>
        <p:nvPicPr>
          <p:cNvPr id="90" name="図 89">
            <a:extLst>
              <a:ext uri="{FF2B5EF4-FFF2-40B4-BE49-F238E27FC236}">
                <a16:creationId xmlns:a16="http://schemas.microsoft.com/office/drawing/2014/main" id="{0C907CA0-3ED5-C0AA-3C52-778CCB4851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1319" y="3716647"/>
            <a:ext cx="360000" cy="360000"/>
          </a:xfrm>
          <a:prstGeom prst="rect">
            <a:avLst/>
          </a:prstGeom>
        </p:spPr>
      </p:pic>
      <p:pic>
        <p:nvPicPr>
          <p:cNvPr id="91" name="図 90">
            <a:extLst>
              <a:ext uri="{FF2B5EF4-FFF2-40B4-BE49-F238E27FC236}">
                <a16:creationId xmlns:a16="http://schemas.microsoft.com/office/drawing/2014/main" id="{5793E20E-0467-50ED-BA8F-027C583D46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5130" y="3311647"/>
            <a:ext cx="540000" cy="540000"/>
          </a:xfrm>
          <a:prstGeom prst="rect">
            <a:avLst/>
          </a:prstGeom>
        </p:spPr>
      </p:pic>
      <p:pic>
        <p:nvPicPr>
          <p:cNvPr id="92" name="図 91">
            <a:extLst>
              <a:ext uri="{FF2B5EF4-FFF2-40B4-BE49-F238E27FC236}">
                <a16:creationId xmlns:a16="http://schemas.microsoft.com/office/drawing/2014/main" id="{7C230A11-61BF-361C-9EBC-7738EC336F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2356" y="4386914"/>
            <a:ext cx="540000" cy="540000"/>
          </a:xfrm>
          <a:prstGeom prst="rect">
            <a:avLst/>
          </a:prstGeom>
        </p:spPr>
      </p:pic>
      <p:pic>
        <p:nvPicPr>
          <p:cNvPr id="93" name="図 92">
            <a:extLst>
              <a:ext uri="{FF2B5EF4-FFF2-40B4-BE49-F238E27FC236}">
                <a16:creationId xmlns:a16="http://schemas.microsoft.com/office/drawing/2014/main" id="{A1EF8EFC-2A31-78D3-CCB2-DE1E3E09C5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7280" y="2371797"/>
            <a:ext cx="360000" cy="360000"/>
          </a:xfrm>
          <a:prstGeom prst="rect">
            <a:avLst/>
          </a:prstGeom>
        </p:spPr>
      </p:pic>
      <p:pic>
        <p:nvPicPr>
          <p:cNvPr id="94" name="図 93">
            <a:extLst>
              <a:ext uri="{FF2B5EF4-FFF2-40B4-BE49-F238E27FC236}">
                <a16:creationId xmlns:a16="http://schemas.microsoft.com/office/drawing/2014/main" id="{23221B91-5918-804D-79DB-EF820E97CB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9979" y="2765612"/>
            <a:ext cx="360000" cy="360000"/>
          </a:xfrm>
          <a:prstGeom prst="rect">
            <a:avLst/>
          </a:prstGeom>
        </p:spPr>
      </p:pic>
      <p:pic>
        <p:nvPicPr>
          <p:cNvPr id="95" name="図 94">
            <a:extLst>
              <a:ext uri="{FF2B5EF4-FFF2-40B4-BE49-F238E27FC236}">
                <a16:creationId xmlns:a16="http://schemas.microsoft.com/office/drawing/2014/main" id="{CFCE0BEE-452E-0D04-081B-7E94F0E09C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7507" y="3352253"/>
            <a:ext cx="360000" cy="360000"/>
          </a:xfrm>
          <a:prstGeom prst="rect">
            <a:avLst/>
          </a:prstGeom>
        </p:spPr>
      </p:pic>
      <p:pic>
        <p:nvPicPr>
          <p:cNvPr id="96" name="図 95">
            <a:extLst>
              <a:ext uri="{FF2B5EF4-FFF2-40B4-BE49-F238E27FC236}">
                <a16:creationId xmlns:a16="http://schemas.microsoft.com/office/drawing/2014/main" id="{BF09E699-1F16-C0F7-21A7-F6D07AEFC0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5130" y="4319047"/>
            <a:ext cx="360000" cy="360000"/>
          </a:xfrm>
          <a:prstGeom prst="rect">
            <a:avLst/>
          </a:prstGeom>
        </p:spPr>
      </p:pic>
      <p:pic>
        <p:nvPicPr>
          <p:cNvPr id="97" name="図 96">
            <a:extLst>
              <a:ext uri="{FF2B5EF4-FFF2-40B4-BE49-F238E27FC236}">
                <a16:creationId xmlns:a16="http://schemas.microsoft.com/office/drawing/2014/main" id="{592C2167-76FF-A98D-5D4F-2612A8DF3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6168" y="4341641"/>
            <a:ext cx="450000" cy="450000"/>
          </a:xfrm>
          <a:prstGeom prst="rect">
            <a:avLst/>
          </a:prstGeom>
        </p:spPr>
      </p:pic>
      <p:pic>
        <p:nvPicPr>
          <p:cNvPr id="98" name="図 97">
            <a:extLst>
              <a:ext uri="{FF2B5EF4-FFF2-40B4-BE49-F238E27FC236}">
                <a16:creationId xmlns:a16="http://schemas.microsoft.com/office/drawing/2014/main" id="{DEEE46AC-F8C2-6B27-9F63-DE9E0E2FB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7515" y="3262993"/>
            <a:ext cx="450000" cy="450000"/>
          </a:xfrm>
          <a:prstGeom prst="rect">
            <a:avLst/>
          </a:prstGeom>
        </p:spPr>
      </p:pic>
      <p:pic>
        <p:nvPicPr>
          <p:cNvPr id="99" name="図 98">
            <a:extLst>
              <a:ext uri="{FF2B5EF4-FFF2-40B4-BE49-F238E27FC236}">
                <a16:creationId xmlns:a16="http://schemas.microsoft.com/office/drawing/2014/main" id="{A192C0D4-9662-074F-627E-51AE3B03D5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3250" y="2611351"/>
            <a:ext cx="450000" cy="450000"/>
          </a:xfrm>
          <a:prstGeom prst="rect">
            <a:avLst/>
          </a:prstGeom>
        </p:spPr>
      </p:pic>
      <p:pic>
        <p:nvPicPr>
          <p:cNvPr id="115" name="図 114">
            <a:extLst>
              <a:ext uri="{FF2B5EF4-FFF2-40B4-BE49-F238E27FC236}">
                <a16:creationId xmlns:a16="http://schemas.microsoft.com/office/drawing/2014/main" id="{E5BCEA73-AC8C-F9A8-016C-E47E1367D1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5006" y="3718219"/>
            <a:ext cx="360000" cy="360000"/>
          </a:xfrm>
          <a:prstGeom prst="rect">
            <a:avLst/>
          </a:prstGeom>
        </p:spPr>
      </p:pic>
      <p:pic>
        <p:nvPicPr>
          <p:cNvPr id="116" name="図 115">
            <a:extLst>
              <a:ext uri="{FF2B5EF4-FFF2-40B4-BE49-F238E27FC236}">
                <a16:creationId xmlns:a16="http://schemas.microsoft.com/office/drawing/2014/main" id="{33242B19-A497-E8E6-C9DF-B2346A832C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8817" y="3313219"/>
            <a:ext cx="540000" cy="540000"/>
          </a:xfrm>
          <a:prstGeom prst="rect">
            <a:avLst/>
          </a:prstGeom>
        </p:spPr>
      </p:pic>
      <p:pic>
        <p:nvPicPr>
          <p:cNvPr id="117" name="図 116">
            <a:extLst>
              <a:ext uri="{FF2B5EF4-FFF2-40B4-BE49-F238E27FC236}">
                <a16:creationId xmlns:a16="http://schemas.microsoft.com/office/drawing/2014/main" id="{D0F71AE5-BC3A-BBAC-5351-245C0821BA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6043" y="4388486"/>
            <a:ext cx="540000" cy="540000"/>
          </a:xfrm>
          <a:prstGeom prst="rect">
            <a:avLst/>
          </a:prstGeom>
        </p:spPr>
      </p:pic>
      <p:pic>
        <p:nvPicPr>
          <p:cNvPr id="118" name="図 117">
            <a:extLst>
              <a:ext uri="{FF2B5EF4-FFF2-40B4-BE49-F238E27FC236}">
                <a16:creationId xmlns:a16="http://schemas.microsoft.com/office/drawing/2014/main" id="{D3894A8A-E879-CB82-0BB2-721C55BFDA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0967" y="2373369"/>
            <a:ext cx="360000" cy="360000"/>
          </a:xfrm>
          <a:prstGeom prst="rect">
            <a:avLst/>
          </a:prstGeom>
        </p:spPr>
      </p:pic>
      <p:pic>
        <p:nvPicPr>
          <p:cNvPr id="119" name="図 118">
            <a:extLst>
              <a:ext uri="{FF2B5EF4-FFF2-40B4-BE49-F238E27FC236}">
                <a16:creationId xmlns:a16="http://schemas.microsoft.com/office/drawing/2014/main" id="{039E9A1D-6FA0-A8D7-A7A9-29512F3724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3666" y="2767184"/>
            <a:ext cx="360000" cy="360000"/>
          </a:xfrm>
          <a:prstGeom prst="rect">
            <a:avLst/>
          </a:prstGeom>
        </p:spPr>
      </p:pic>
      <p:pic>
        <p:nvPicPr>
          <p:cNvPr id="120" name="図 119">
            <a:extLst>
              <a:ext uri="{FF2B5EF4-FFF2-40B4-BE49-F238E27FC236}">
                <a16:creationId xmlns:a16="http://schemas.microsoft.com/office/drawing/2014/main" id="{2A5630C2-9E82-A3BC-9B45-16432A1110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1194" y="3353825"/>
            <a:ext cx="360000" cy="360000"/>
          </a:xfrm>
          <a:prstGeom prst="rect">
            <a:avLst/>
          </a:prstGeom>
        </p:spPr>
      </p:pic>
      <p:pic>
        <p:nvPicPr>
          <p:cNvPr id="121" name="図 120">
            <a:extLst>
              <a:ext uri="{FF2B5EF4-FFF2-40B4-BE49-F238E27FC236}">
                <a16:creationId xmlns:a16="http://schemas.microsoft.com/office/drawing/2014/main" id="{0F68DBC0-295D-56BA-75B8-A7505E32B1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8817" y="4320619"/>
            <a:ext cx="360000" cy="360000"/>
          </a:xfrm>
          <a:prstGeom prst="rect">
            <a:avLst/>
          </a:prstGeom>
        </p:spPr>
      </p:pic>
      <p:pic>
        <p:nvPicPr>
          <p:cNvPr id="125" name="図 124">
            <a:extLst>
              <a:ext uri="{FF2B5EF4-FFF2-40B4-BE49-F238E27FC236}">
                <a16:creationId xmlns:a16="http://schemas.microsoft.com/office/drawing/2014/main" id="{D68D56B2-0683-0542-1A3F-4D3444B678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5874" y="2778056"/>
            <a:ext cx="540000" cy="540000"/>
          </a:xfrm>
          <a:prstGeom prst="rect">
            <a:avLst/>
          </a:prstGeom>
        </p:spPr>
      </p:pic>
      <p:pic>
        <p:nvPicPr>
          <p:cNvPr id="126" name="図 125">
            <a:extLst>
              <a:ext uri="{FF2B5EF4-FFF2-40B4-BE49-F238E27FC236}">
                <a16:creationId xmlns:a16="http://schemas.microsoft.com/office/drawing/2014/main" id="{176DDF7D-CA5A-ACDF-69EA-03F314A952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6264" y="2855612"/>
            <a:ext cx="540000" cy="540000"/>
          </a:xfrm>
          <a:prstGeom prst="rect">
            <a:avLst/>
          </a:prstGeom>
        </p:spPr>
      </p:pic>
      <p:pic>
        <p:nvPicPr>
          <p:cNvPr id="127" name="図 126">
            <a:extLst>
              <a:ext uri="{FF2B5EF4-FFF2-40B4-BE49-F238E27FC236}">
                <a16:creationId xmlns:a16="http://schemas.microsoft.com/office/drawing/2014/main" id="{2D4AD13B-E7F6-38CF-80CA-FB29515FAF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4998" y="3719789"/>
            <a:ext cx="360000" cy="360000"/>
          </a:xfrm>
          <a:prstGeom prst="rect">
            <a:avLst/>
          </a:prstGeom>
        </p:spPr>
      </p:pic>
      <p:pic>
        <p:nvPicPr>
          <p:cNvPr id="128" name="図 127">
            <a:extLst>
              <a:ext uri="{FF2B5EF4-FFF2-40B4-BE49-F238E27FC236}">
                <a16:creationId xmlns:a16="http://schemas.microsoft.com/office/drawing/2014/main" id="{E5B4CCE2-8B5F-47D6-B7DE-0AE28262DC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8809" y="3314789"/>
            <a:ext cx="540000" cy="540000"/>
          </a:xfrm>
          <a:prstGeom prst="rect">
            <a:avLst/>
          </a:prstGeom>
        </p:spPr>
      </p:pic>
      <p:pic>
        <p:nvPicPr>
          <p:cNvPr id="129" name="図 128">
            <a:extLst>
              <a:ext uri="{FF2B5EF4-FFF2-40B4-BE49-F238E27FC236}">
                <a16:creationId xmlns:a16="http://schemas.microsoft.com/office/drawing/2014/main" id="{F901EE87-4AF3-3309-0A25-04D7A65568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128" y="2836351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32C964C-3DC2-C3DA-0EEF-773C888E6182}"/>
              </a:ext>
            </a:extLst>
          </p:cNvPr>
          <p:cNvSpPr txBox="1"/>
          <p:nvPr/>
        </p:nvSpPr>
        <p:spPr>
          <a:xfrm>
            <a:off x="95162" y="6118970"/>
            <a:ext cx="120016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2800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Optimize for month-timescale optical counterpart search</a:t>
            </a:r>
            <a:endParaRPr lang="en" altLang="ja-JP" sz="2800" dirty="0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EB4C370-1A8B-17B1-DBA3-1A02826C2CE5}"/>
              </a:ext>
            </a:extLst>
          </p:cNvPr>
          <p:cNvSpPr txBox="1"/>
          <p:nvPr/>
        </p:nvSpPr>
        <p:spPr>
          <a:xfrm>
            <a:off x="9439958" y="3022803"/>
            <a:ext cx="27932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dirty="0">
                <a:solidFill>
                  <a:srgbClr val="118DFF"/>
                </a:solidFill>
                <a:effectLst/>
                <a:latin typeface="Lucida Grande" panose="020B0600040502020204" pitchFamily="34" charset="0"/>
              </a:rPr>
              <a:t>Recovery rate </a:t>
            </a:r>
            <a:br>
              <a:rPr lang="en" altLang="ja-JP" b="1" dirty="0">
                <a:solidFill>
                  <a:srgbClr val="118DFF"/>
                </a:solidFill>
                <a:effectLst/>
                <a:latin typeface="Lucida Grande" panose="020B0600040502020204" pitchFamily="34" charset="0"/>
              </a:rPr>
            </a:br>
            <a:r>
              <a:rPr lang="en" altLang="ja-JP" b="1" dirty="0">
                <a:solidFill>
                  <a:srgbClr val="118DFF"/>
                </a:solidFill>
                <a:effectLst/>
                <a:latin typeface="Lucida Grande" panose="020B0600040502020204" pitchFamily="34" charset="0"/>
              </a:rPr>
              <a:t>has not been measured</a:t>
            </a:r>
            <a:endParaRPr lang="en" altLang="ja-JP" dirty="0">
              <a:solidFill>
                <a:srgbClr val="118DFF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C89DC94-3316-EF56-3695-7A9510CAA9DF}"/>
              </a:ext>
            </a:extLst>
          </p:cNvPr>
          <p:cNvSpPr txBox="1"/>
          <p:nvPr/>
        </p:nvSpPr>
        <p:spPr>
          <a:xfrm>
            <a:off x="10744200" y="53097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E7BBB22-AC3F-F5F1-5266-8CE9AA8C18F1}"/>
              </a:ext>
            </a:extLst>
          </p:cNvPr>
          <p:cNvSpPr txBox="1"/>
          <p:nvPr/>
        </p:nvSpPr>
        <p:spPr>
          <a:xfrm>
            <a:off x="9615194" y="4073021"/>
            <a:ext cx="25455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b="1" dirty="0">
                <a:solidFill>
                  <a:srgbClr val="E6000E"/>
                </a:solidFill>
                <a:effectLst/>
                <a:latin typeface="Lucida Grande" panose="020B0600040502020204" pitchFamily="34" charset="0"/>
              </a:rPr>
              <a:t>Room to </a:t>
            </a:r>
            <a:br>
              <a:rPr lang="en" altLang="ja-JP" b="1" dirty="0">
                <a:solidFill>
                  <a:srgbClr val="E6000E"/>
                </a:solidFill>
                <a:effectLst/>
                <a:latin typeface="Lucida Grande" panose="020B0600040502020204" pitchFamily="34" charset="0"/>
              </a:rPr>
            </a:br>
            <a:r>
              <a:rPr lang="en" altLang="ja-JP" b="1" dirty="0">
                <a:solidFill>
                  <a:srgbClr val="E6000E"/>
                </a:solidFill>
                <a:effectLst/>
                <a:latin typeface="Lucida Grande" panose="020B0600040502020204" pitchFamily="34" charset="0"/>
              </a:rPr>
              <a:t>reduce background</a:t>
            </a:r>
            <a:endParaRPr lang="en" altLang="ja-JP" dirty="0">
              <a:solidFill>
                <a:srgbClr val="E6000E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76B8D808-D234-8205-6062-1FE30469A9F9}"/>
              </a:ext>
            </a:extLst>
          </p:cNvPr>
          <p:cNvSpPr/>
          <p:nvPr/>
        </p:nvSpPr>
        <p:spPr>
          <a:xfrm>
            <a:off x="8875675" y="3691933"/>
            <a:ext cx="420453" cy="38413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F5D9920-985B-C4E4-A228-705A9E0C4128}"/>
              </a:ext>
            </a:extLst>
          </p:cNvPr>
          <p:cNvSpPr txBox="1"/>
          <p:nvPr/>
        </p:nvSpPr>
        <p:spPr>
          <a:xfrm>
            <a:off x="10300117" y="4711438"/>
            <a:ext cx="888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ja-JP" b="1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~ 0.1</a:t>
            </a:r>
            <a:endParaRPr lang="ja-JP" altLang="en-US">
              <a:solidFill>
                <a:srgbClr val="000000"/>
              </a:solidFill>
              <a:effectLst/>
              <a:latin typeface="Lucida Grande" panose="020B0600040502020204" pitchFamily="34" charset="0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9E4857F-7DB8-6A50-D0DA-B798AD3FC9A1}"/>
              </a:ext>
            </a:extLst>
          </p:cNvPr>
          <p:cNvSpPr txBox="1"/>
          <p:nvPr/>
        </p:nvSpPr>
        <p:spPr>
          <a:xfrm>
            <a:off x="11232573" y="54552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CDC47F13-0637-C188-3465-C040C94FB29B}"/>
              </a:ext>
            </a:extLst>
          </p:cNvPr>
          <p:cNvSpPr txBox="1"/>
          <p:nvPr/>
        </p:nvSpPr>
        <p:spPr>
          <a:xfrm>
            <a:off x="10613816" y="4994507"/>
            <a:ext cx="14799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" altLang="ja-JP" sz="1200" dirty="0">
                <a:solidFill>
                  <a:srgbClr val="000000"/>
                </a:solidFill>
                <a:effectLst/>
                <a:latin typeface="Lucida Grande" panose="020B0600040502020204" pitchFamily="34" charset="0"/>
              </a:rPr>
              <a:t>per sq. deg</a:t>
            </a: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3FBFF973-6B7A-552C-0E46-141B037D881B}"/>
              </a:ext>
            </a:extLst>
          </p:cNvPr>
          <p:cNvSpPr/>
          <p:nvPr/>
        </p:nvSpPr>
        <p:spPr>
          <a:xfrm>
            <a:off x="9296128" y="2819381"/>
            <a:ext cx="517272" cy="534444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6856D169-654B-62DC-B364-1B9D1AD05BA8}"/>
              </a:ext>
            </a:extLst>
          </p:cNvPr>
          <p:cNvSpPr/>
          <p:nvPr/>
        </p:nvSpPr>
        <p:spPr>
          <a:xfrm>
            <a:off x="8064947" y="3286221"/>
            <a:ext cx="517272" cy="534444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8311BE83-71A3-25AD-144A-4803696BAEC3}"/>
              </a:ext>
            </a:extLst>
          </p:cNvPr>
          <p:cNvSpPr/>
          <p:nvPr/>
        </p:nvSpPr>
        <p:spPr>
          <a:xfrm>
            <a:off x="1553400" y="2756229"/>
            <a:ext cx="517272" cy="534444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AE2BE376-7CED-C914-A5F9-04A0D18B49E0}"/>
              </a:ext>
            </a:extLst>
          </p:cNvPr>
          <p:cNvSpPr/>
          <p:nvPr/>
        </p:nvSpPr>
        <p:spPr>
          <a:xfrm>
            <a:off x="243041" y="3276405"/>
            <a:ext cx="517272" cy="534444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F75520E5-6712-8E3F-8FBC-B97DDD44269D}"/>
              </a:ext>
            </a:extLst>
          </p:cNvPr>
          <p:cNvSpPr/>
          <p:nvPr/>
        </p:nvSpPr>
        <p:spPr>
          <a:xfrm>
            <a:off x="1300962" y="4365856"/>
            <a:ext cx="517272" cy="534444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9C50105F-ED49-77A8-1EBC-D2D14389DB80}"/>
              </a:ext>
            </a:extLst>
          </p:cNvPr>
          <p:cNvSpPr/>
          <p:nvPr/>
        </p:nvSpPr>
        <p:spPr>
          <a:xfrm>
            <a:off x="9085324" y="4347042"/>
            <a:ext cx="517272" cy="534444"/>
          </a:xfrm>
          <a:prstGeom prst="rect">
            <a:avLst/>
          </a:prstGeom>
          <a:noFill/>
          <a:ln w="3175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1215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637E3E-7E59-81EF-8A89-1A0C0130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altLang="ja-JP" b="1" spc="-150" dirty="0"/>
              <a:t>Background estimation</a:t>
            </a:r>
            <a:endParaRPr kumimoji="1" lang="ja-JP" altLang="en-US" spc="-15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B51F1A-D5C3-C5D1-9524-E96B1F898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14527A-6A45-CA4E-9436-0F585B7A79F5}" type="slidenum">
              <a:rPr lang="ja-JP" altLang="en-US" smtClean="0"/>
              <a:pPr/>
              <a:t>9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6868ECB-82D5-9911-2B7F-09A7F673D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19" y="1259120"/>
            <a:ext cx="11131362" cy="433975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1D2E7C0-D3EB-9127-7D74-8BEA45DED64C}"/>
              </a:ext>
            </a:extLst>
          </p:cNvPr>
          <p:cNvSpPr txBox="1"/>
          <p:nvPr/>
        </p:nvSpPr>
        <p:spPr>
          <a:xfrm>
            <a:off x="624389" y="6119336"/>
            <a:ext cx="109432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ja-JP" sz="2400" b="1" dirty="0">
                <a:latin typeface="Lucida Grande" panose="020B0600040502020204" pitchFamily="34" charset="0"/>
                <a:cs typeface="Lucida Grande" panose="020B0600040502020204" pitchFamily="34" charset="0"/>
              </a:rPr>
              <a:t>Using background area ~ 16,000 times larger than target area</a:t>
            </a:r>
            <a:endParaRPr lang="en" altLang="ja-JP" sz="2400" dirty="0">
              <a:latin typeface="Lucida Grande" panose="020B0600040502020204" pitchFamily="34" charset="0"/>
              <a:cs typeface="Lucida Grande" panose="020B0600040502020204" pitchFamily="34" charset="0"/>
            </a:endParaRPr>
          </a:p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547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1576</TotalTime>
  <Words>555</Words>
  <Application>Microsoft Macintosh PowerPoint</Application>
  <PresentationFormat>ワイド画面</PresentationFormat>
  <Paragraphs>154</Paragraphs>
  <Slides>25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29" baseType="lpstr">
      <vt:lpstr>游ゴシック</vt:lpstr>
      <vt:lpstr>Arial</vt:lpstr>
      <vt:lpstr>Lucida Grande</vt:lpstr>
      <vt:lpstr>Office テーマ</vt:lpstr>
      <vt:lpstr>The Data-Driven Approach  to Modeling Backgrounds  in Optical Transient Searches</vt:lpstr>
      <vt:lpstr>Optical counterpart search</vt:lpstr>
      <vt:lpstr>Astrophysical transient background</vt:lpstr>
      <vt:lpstr>In real data …</vt:lpstr>
      <vt:lpstr>A neutrino triplet event in June 2020</vt:lpstr>
      <vt:lpstr>Data driven approach through blind analysis</vt:lpstr>
      <vt:lpstr>Data analysis: ZTF general filtering procedure </vt:lpstr>
      <vt:lpstr>Data analysis: ZTF general filtering procedure</vt:lpstr>
      <vt:lpstr>Background estimation</vt:lpstr>
      <vt:lpstr>Data analysis: optimized for counterpart</vt:lpstr>
      <vt:lpstr>Data analysis: optimized for counterpart</vt:lpstr>
      <vt:lpstr>Data analysis: </vt:lpstr>
      <vt:lpstr>Finally, unblind the data!</vt:lpstr>
      <vt:lpstr>Results: Constraints from non-detection</vt:lpstr>
      <vt:lpstr>Summary </vt:lpstr>
      <vt:lpstr>Appendix</vt:lpstr>
      <vt:lpstr>Simulation-driven estimate 1</vt:lpstr>
      <vt:lpstr>Simulation-driven estimate 2</vt:lpstr>
      <vt:lpstr>Recovery rate vs Background rate</vt:lpstr>
      <vt:lpstr>No galactic star criterion</vt:lpstr>
      <vt:lpstr>Star-galaxy separation score</vt:lpstr>
      <vt:lpstr>Light curve cut</vt:lpstr>
      <vt:lpstr>Flux dependence of recovery rate</vt:lpstr>
      <vt:lpstr>Recovery rate vs Background rate</vt:lpstr>
      <vt:lpstr>Recovery rate vs background rate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敏蔭　星治</dc:creator>
  <cp:lastModifiedBy>敏蔭　星治</cp:lastModifiedBy>
  <cp:revision>6</cp:revision>
  <dcterms:created xsi:type="dcterms:W3CDTF">2026-08-28T02:11:03Z</dcterms:created>
  <dcterms:modified xsi:type="dcterms:W3CDTF">2026-08-30T03:17:20Z</dcterms:modified>
</cp:coreProperties>
</file>