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9"/>
  </p:notesMasterIdLst>
  <p:sldIdLst>
    <p:sldId id="256" r:id="rId3"/>
    <p:sldId id="1924" r:id="rId4"/>
    <p:sldId id="1919" r:id="rId5"/>
    <p:sldId id="412" r:id="rId6"/>
    <p:sldId id="1595" r:id="rId7"/>
    <p:sldId id="1585" r:id="rId8"/>
    <p:sldId id="1920" r:id="rId9"/>
    <p:sldId id="1886" r:id="rId10"/>
    <p:sldId id="270" r:id="rId11"/>
    <p:sldId id="1921" r:id="rId12"/>
    <p:sldId id="1922" r:id="rId13"/>
    <p:sldId id="1923" r:id="rId14"/>
    <p:sldId id="1060" r:id="rId15"/>
    <p:sldId id="1604" r:id="rId16"/>
    <p:sldId id="1436" r:id="rId17"/>
    <p:sldId id="1887" r:id="rId18"/>
    <p:sldId id="411" r:id="rId19"/>
    <p:sldId id="1601" r:id="rId20"/>
    <p:sldId id="1885" r:id="rId21"/>
    <p:sldId id="408" r:id="rId22"/>
    <p:sldId id="1605" r:id="rId23"/>
    <p:sldId id="1588" r:id="rId24"/>
    <p:sldId id="1780" r:id="rId25"/>
    <p:sldId id="1575" r:id="rId26"/>
    <p:sldId id="1582" r:id="rId27"/>
    <p:sldId id="1778" r:id="rId28"/>
    <p:sldId id="258" r:id="rId29"/>
    <p:sldId id="1925" r:id="rId30"/>
    <p:sldId id="1606" r:id="rId31"/>
    <p:sldId id="1896" r:id="rId32"/>
    <p:sldId id="1894" r:id="rId33"/>
    <p:sldId id="1898" r:id="rId34"/>
    <p:sldId id="1903" r:id="rId35"/>
    <p:sldId id="1926" r:id="rId36"/>
    <p:sldId id="1865" r:id="rId37"/>
    <p:sldId id="1866" r:id="rId3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C37BA3-6F0C-4504-AD8E-9EC3EFD6D6A8}" v="58" dt="2025-11-13T13:39:47.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7" autoAdjust="0"/>
    <p:restoredTop sz="83073" autoAdjust="0"/>
  </p:normalViewPr>
  <p:slideViewPr>
    <p:cSldViewPr snapToGrid="0">
      <p:cViewPr varScale="1">
        <p:scale>
          <a:sx n="74" d="100"/>
          <a:sy n="74" d="100"/>
        </p:scale>
        <p:origin x="52" y="96"/>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DEO MATSUHARA" userId="e623672c9e5710a7" providerId="LiveId" clId="{E0B0C6BC-C54B-4AAD-A961-BAA8A691D8B6}"/>
    <pc:docChg chg="undo custSel addSld delSld modSld sldOrd modMainMaster">
      <pc:chgData name="HIDEO MATSUHARA" userId="e623672c9e5710a7" providerId="LiveId" clId="{E0B0C6BC-C54B-4AAD-A961-BAA8A691D8B6}" dt="2025-11-13T13:39:59.728" v="7371" actId="729"/>
      <pc:docMkLst>
        <pc:docMk/>
      </pc:docMkLst>
      <pc:sldChg chg="modSp mod">
        <pc:chgData name="HIDEO MATSUHARA" userId="e623672c9e5710a7" providerId="LiveId" clId="{E0B0C6BC-C54B-4AAD-A961-BAA8A691D8B6}" dt="2025-11-13T13:14:54.872" v="6219" actId="2711"/>
        <pc:sldMkLst>
          <pc:docMk/>
          <pc:sldMk cId="4152639605" sldId="256"/>
        </pc:sldMkLst>
        <pc:spChg chg="mod">
          <ac:chgData name="HIDEO MATSUHARA" userId="e623672c9e5710a7" providerId="LiveId" clId="{E0B0C6BC-C54B-4AAD-A961-BAA8A691D8B6}" dt="2025-11-11T03:26:57.997" v="67" actId="1076"/>
          <ac:spMkLst>
            <pc:docMk/>
            <pc:sldMk cId="4152639605" sldId="256"/>
            <ac:spMk id="2" creationId="{F0313E50-313D-958A-94BA-5D72935B0092}"/>
          </ac:spMkLst>
        </pc:spChg>
        <pc:spChg chg="mod">
          <ac:chgData name="HIDEO MATSUHARA" userId="e623672c9e5710a7" providerId="LiveId" clId="{E0B0C6BC-C54B-4AAD-A961-BAA8A691D8B6}" dt="2025-11-13T13:14:54.872" v="6219" actId="2711"/>
          <ac:spMkLst>
            <pc:docMk/>
            <pc:sldMk cId="4152639605" sldId="256"/>
            <ac:spMk id="3" creationId="{1413F979-2090-9230-214E-25A7AD2A53F3}"/>
          </ac:spMkLst>
        </pc:spChg>
      </pc:sldChg>
      <pc:sldChg chg="mod ord modShow">
        <pc:chgData name="HIDEO MATSUHARA" userId="e623672c9e5710a7" providerId="LiveId" clId="{E0B0C6BC-C54B-4AAD-A961-BAA8A691D8B6}" dt="2025-11-11T04:49:03.814" v="124" actId="729"/>
        <pc:sldMkLst>
          <pc:docMk/>
          <pc:sldMk cId="0" sldId="258"/>
        </pc:sldMkLst>
      </pc:sldChg>
      <pc:sldChg chg="modSp mod modNotesTx">
        <pc:chgData name="HIDEO MATSUHARA" userId="e623672c9e5710a7" providerId="LiveId" clId="{E0B0C6BC-C54B-4AAD-A961-BAA8A691D8B6}" dt="2025-11-13T13:33:34.625" v="7044" actId="5793"/>
        <pc:sldMkLst>
          <pc:docMk/>
          <pc:sldMk cId="2430652971" sldId="270"/>
        </pc:sldMkLst>
        <pc:spChg chg="mod">
          <ac:chgData name="HIDEO MATSUHARA" userId="e623672c9e5710a7" providerId="LiveId" clId="{E0B0C6BC-C54B-4AAD-A961-BAA8A691D8B6}" dt="2025-11-11T14:07:06.759" v="6161" actId="20577"/>
          <ac:spMkLst>
            <pc:docMk/>
            <pc:sldMk cId="2430652971" sldId="270"/>
            <ac:spMk id="2" creationId="{D73E8949-4BDF-AB42-B3B2-A685A12018A0}"/>
          </ac:spMkLst>
        </pc:spChg>
        <pc:spChg chg="mod">
          <ac:chgData name="HIDEO MATSUHARA" userId="e623672c9e5710a7" providerId="LiveId" clId="{E0B0C6BC-C54B-4AAD-A961-BAA8A691D8B6}" dt="2025-11-11T07:09:32.349" v="3189" actId="1076"/>
          <ac:spMkLst>
            <pc:docMk/>
            <pc:sldMk cId="2430652971" sldId="270"/>
            <ac:spMk id="3" creationId="{BEFDF370-C74B-7A4F-B90E-F21D116EF88E}"/>
          </ac:spMkLst>
        </pc:spChg>
        <pc:spChg chg="mod">
          <ac:chgData name="HIDEO MATSUHARA" userId="e623672c9e5710a7" providerId="LiveId" clId="{E0B0C6BC-C54B-4AAD-A961-BAA8A691D8B6}" dt="2025-11-11T07:24:20.264" v="3810" actId="20577"/>
          <ac:spMkLst>
            <pc:docMk/>
            <pc:sldMk cId="2430652971" sldId="270"/>
            <ac:spMk id="6" creationId="{673D8C0D-8BD2-2087-03C7-17DC3793E0AB}"/>
          </ac:spMkLst>
        </pc:spChg>
      </pc:sldChg>
      <pc:sldChg chg="mod ord modShow">
        <pc:chgData name="HIDEO MATSUHARA" userId="e623672c9e5710a7" providerId="LiveId" clId="{E0B0C6BC-C54B-4AAD-A961-BAA8A691D8B6}" dt="2025-11-11T04:53:04.533" v="134"/>
        <pc:sldMkLst>
          <pc:docMk/>
          <pc:sldMk cId="2033412556" sldId="408"/>
        </pc:sldMkLst>
      </pc:sldChg>
      <pc:sldChg chg="modSp mod modNotesTx">
        <pc:chgData name="HIDEO MATSUHARA" userId="e623672c9e5710a7" providerId="LiveId" clId="{E0B0C6BC-C54B-4AAD-A961-BAA8A691D8B6}" dt="2025-11-13T13:23:29.077" v="6651" actId="20577"/>
        <pc:sldMkLst>
          <pc:docMk/>
          <pc:sldMk cId="2770996923" sldId="412"/>
        </pc:sldMkLst>
        <pc:spChg chg="mod">
          <ac:chgData name="HIDEO MATSUHARA" userId="e623672c9e5710a7" providerId="LiveId" clId="{E0B0C6BC-C54B-4AAD-A961-BAA8A691D8B6}" dt="2025-11-11T05:17:58.322" v="495" actId="404"/>
          <ac:spMkLst>
            <pc:docMk/>
            <pc:sldMk cId="2770996923" sldId="412"/>
            <ac:spMk id="2" creationId="{C9960814-0F85-A442-AD22-7BCCF7C9167A}"/>
          </ac:spMkLst>
        </pc:spChg>
        <pc:spChg chg="mod">
          <ac:chgData name="HIDEO MATSUHARA" userId="e623672c9e5710a7" providerId="LiveId" clId="{E0B0C6BC-C54B-4AAD-A961-BAA8A691D8B6}" dt="2025-11-11T05:05:11.365" v="205" actId="1076"/>
          <ac:spMkLst>
            <pc:docMk/>
            <pc:sldMk cId="2770996923" sldId="412"/>
            <ac:spMk id="3" creationId="{FA96A2C8-69DD-5940-A644-BB6169A1A641}"/>
          </ac:spMkLst>
        </pc:spChg>
        <pc:spChg chg="mod">
          <ac:chgData name="HIDEO MATSUHARA" userId="e623672c9e5710a7" providerId="LiveId" clId="{E0B0C6BC-C54B-4AAD-A961-BAA8A691D8B6}" dt="2025-11-11T05:05:24.588" v="207" actId="113"/>
          <ac:spMkLst>
            <pc:docMk/>
            <pc:sldMk cId="2770996923" sldId="412"/>
            <ac:spMk id="6" creationId="{8C2040CC-CA90-5C45-A0DC-37C2221FC4DC}"/>
          </ac:spMkLst>
        </pc:spChg>
        <pc:spChg chg="mod">
          <ac:chgData name="HIDEO MATSUHARA" userId="e623672c9e5710a7" providerId="LiveId" clId="{E0B0C6BC-C54B-4AAD-A961-BAA8A691D8B6}" dt="2025-11-11T05:05:34.731" v="208" actId="1076"/>
          <ac:spMkLst>
            <pc:docMk/>
            <pc:sldMk cId="2770996923" sldId="412"/>
            <ac:spMk id="48" creationId="{23331A56-5149-0F44-B622-1EAC0706FB4A}"/>
          </ac:spMkLst>
        </pc:spChg>
        <pc:spChg chg="mod">
          <ac:chgData name="HIDEO MATSUHARA" userId="e623672c9e5710a7" providerId="LiveId" clId="{E0B0C6BC-C54B-4AAD-A961-BAA8A691D8B6}" dt="2025-11-11T05:05:47.557" v="210" actId="1076"/>
          <ac:spMkLst>
            <pc:docMk/>
            <pc:sldMk cId="2770996923" sldId="412"/>
            <ac:spMk id="62" creationId="{CEE45C41-E50D-2042-55A3-0C9DCF372D66}"/>
          </ac:spMkLst>
        </pc:spChg>
      </pc:sldChg>
      <pc:sldChg chg="addSp delSp modSp mod">
        <pc:chgData name="HIDEO MATSUHARA" userId="e623672c9e5710a7" providerId="LiveId" clId="{E0B0C6BC-C54B-4AAD-A961-BAA8A691D8B6}" dt="2025-11-11T13:54:20.323" v="5993"/>
        <pc:sldMkLst>
          <pc:docMk/>
          <pc:sldMk cId="1235624607" sldId="1060"/>
        </pc:sldMkLst>
        <pc:spChg chg="mod">
          <ac:chgData name="HIDEO MATSUHARA" userId="e623672c9e5710a7" providerId="LiveId" clId="{E0B0C6BC-C54B-4AAD-A961-BAA8A691D8B6}" dt="2025-11-11T13:54:20.323" v="5993"/>
          <ac:spMkLst>
            <pc:docMk/>
            <pc:sldMk cId="1235624607" sldId="1060"/>
            <ac:spMk id="4" creationId="{2718FB64-2423-C0AB-1192-FADBA3CF5174}"/>
          </ac:spMkLst>
        </pc:spChg>
        <pc:spChg chg="add mod">
          <ac:chgData name="HIDEO MATSUHARA" userId="e623672c9e5710a7" providerId="LiveId" clId="{E0B0C6BC-C54B-4AAD-A961-BAA8A691D8B6}" dt="2025-11-11T06:11:59.440" v="1665" actId="207"/>
          <ac:spMkLst>
            <pc:docMk/>
            <pc:sldMk cId="1235624607" sldId="1060"/>
            <ac:spMk id="6" creationId="{779A0437-2E29-3301-81ED-AE312E3BF069}"/>
          </ac:spMkLst>
        </pc:spChg>
        <pc:spChg chg="mod">
          <ac:chgData name="HIDEO MATSUHARA" userId="e623672c9e5710a7" providerId="LiveId" clId="{E0B0C6BC-C54B-4AAD-A961-BAA8A691D8B6}" dt="2025-11-11T06:11:55.058" v="1664" actId="207"/>
          <ac:spMkLst>
            <pc:docMk/>
            <pc:sldMk cId="1235624607" sldId="1060"/>
            <ac:spMk id="8" creationId="{627BC1D2-F7C4-FE4B-9624-99DAA3AC3954}"/>
          </ac:spMkLst>
        </pc:spChg>
        <pc:picChg chg="mod">
          <ac:chgData name="HIDEO MATSUHARA" userId="e623672c9e5710a7" providerId="LiveId" clId="{E0B0C6BC-C54B-4AAD-A961-BAA8A691D8B6}" dt="2025-11-11T06:09:41.951" v="1651" actId="1076"/>
          <ac:picMkLst>
            <pc:docMk/>
            <pc:sldMk cId="1235624607" sldId="1060"/>
            <ac:picMk id="3" creationId="{CA7EE3B1-C803-0E16-0742-9C814A28CBE9}"/>
          </ac:picMkLst>
        </pc:picChg>
      </pc:sldChg>
      <pc:sldChg chg="ord">
        <pc:chgData name="HIDEO MATSUHARA" userId="e623672c9e5710a7" providerId="LiveId" clId="{E0B0C6BC-C54B-4AAD-A961-BAA8A691D8B6}" dt="2025-11-11T04:53:49.951" v="137"/>
        <pc:sldMkLst>
          <pc:docMk/>
          <pc:sldMk cId="2176352312" sldId="1436"/>
        </pc:sldMkLst>
      </pc:sldChg>
      <pc:sldChg chg="modSp mod ord modShow">
        <pc:chgData name="HIDEO MATSUHARA" userId="e623672c9e5710a7" providerId="LiveId" clId="{E0B0C6BC-C54B-4AAD-A961-BAA8A691D8B6}" dt="2025-11-11T04:49:03.814" v="124" actId="729"/>
        <pc:sldMkLst>
          <pc:docMk/>
          <pc:sldMk cId="404311760" sldId="1575"/>
        </pc:sldMkLst>
        <pc:spChg chg="mod">
          <ac:chgData name="HIDEO MATSUHARA" userId="e623672c9e5710a7" providerId="LiveId" clId="{E0B0C6BC-C54B-4AAD-A961-BAA8A691D8B6}" dt="2025-11-11T04:48:28.683" v="121" actId="20577"/>
          <ac:spMkLst>
            <pc:docMk/>
            <pc:sldMk cId="404311760" sldId="1575"/>
            <ac:spMk id="18" creationId="{B20EAC19-30AA-DC47-8818-51D82B7E2999}"/>
          </ac:spMkLst>
        </pc:spChg>
      </pc:sldChg>
      <pc:sldChg chg="mod ord modShow">
        <pc:chgData name="HIDEO MATSUHARA" userId="e623672c9e5710a7" providerId="LiveId" clId="{E0B0C6BC-C54B-4AAD-A961-BAA8A691D8B6}" dt="2025-11-11T04:49:03.814" v="124" actId="729"/>
        <pc:sldMkLst>
          <pc:docMk/>
          <pc:sldMk cId="4181387158" sldId="1582"/>
        </pc:sldMkLst>
      </pc:sldChg>
      <pc:sldChg chg="modSp mod modNotesTx">
        <pc:chgData name="HIDEO MATSUHARA" userId="e623672c9e5710a7" providerId="LiveId" clId="{E0B0C6BC-C54B-4AAD-A961-BAA8A691D8B6}" dt="2025-11-13T13:29:23.492" v="6915" actId="20577"/>
        <pc:sldMkLst>
          <pc:docMk/>
          <pc:sldMk cId="4225545567" sldId="1585"/>
        </pc:sldMkLst>
        <pc:spChg chg="mod">
          <ac:chgData name="HIDEO MATSUHARA" userId="e623672c9e5710a7" providerId="LiveId" clId="{E0B0C6BC-C54B-4AAD-A961-BAA8A691D8B6}" dt="2025-11-11T05:45:49.603" v="1005" actId="404"/>
          <ac:spMkLst>
            <pc:docMk/>
            <pc:sldMk cId="4225545567" sldId="1585"/>
            <ac:spMk id="2" creationId="{4F45DE67-10E7-E278-5848-F6D43F0942FF}"/>
          </ac:spMkLst>
        </pc:spChg>
        <pc:spChg chg="mod">
          <ac:chgData name="HIDEO MATSUHARA" userId="e623672c9e5710a7" providerId="LiveId" clId="{E0B0C6BC-C54B-4AAD-A961-BAA8A691D8B6}" dt="2025-11-13T13:29:03.120" v="6880" actId="115"/>
          <ac:spMkLst>
            <pc:docMk/>
            <pc:sldMk cId="4225545567" sldId="1585"/>
            <ac:spMk id="23" creationId="{159BC513-F84A-4CDE-A827-FDB42DD71790}"/>
          </ac:spMkLst>
        </pc:spChg>
      </pc:sldChg>
      <pc:sldChg chg="mod ord modShow">
        <pc:chgData name="HIDEO MATSUHARA" userId="e623672c9e5710a7" providerId="LiveId" clId="{E0B0C6BC-C54B-4AAD-A961-BAA8A691D8B6}" dt="2025-11-11T04:53:01.912" v="132"/>
        <pc:sldMkLst>
          <pc:docMk/>
          <pc:sldMk cId="333459079" sldId="1588"/>
        </pc:sldMkLst>
      </pc:sldChg>
      <pc:sldChg chg="modSp mod modNotesTx">
        <pc:chgData name="HIDEO MATSUHARA" userId="e623672c9e5710a7" providerId="LiveId" clId="{E0B0C6BC-C54B-4AAD-A961-BAA8A691D8B6}" dt="2025-11-13T13:26:23.694" v="6757" actId="20577"/>
        <pc:sldMkLst>
          <pc:docMk/>
          <pc:sldMk cId="220932988" sldId="1595"/>
        </pc:sldMkLst>
        <pc:spChg chg="mod">
          <ac:chgData name="HIDEO MATSUHARA" userId="e623672c9e5710a7" providerId="LiveId" clId="{E0B0C6BC-C54B-4AAD-A961-BAA8A691D8B6}" dt="2025-11-11T05:44:43.307" v="911" actId="14100"/>
          <ac:spMkLst>
            <pc:docMk/>
            <pc:sldMk cId="220932988" sldId="1595"/>
            <ac:spMk id="2" creationId="{850B6817-E8FF-2149-9AB5-77C63D28B1BB}"/>
          </ac:spMkLst>
        </pc:spChg>
        <pc:spChg chg="mod">
          <ac:chgData name="HIDEO MATSUHARA" userId="e623672c9e5710a7" providerId="LiveId" clId="{E0B0C6BC-C54B-4AAD-A961-BAA8A691D8B6}" dt="2025-11-13T13:26:23.694" v="6757" actId="20577"/>
          <ac:spMkLst>
            <pc:docMk/>
            <pc:sldMk cId="220932988" sldId="1595"/>
            <ac:spMk id="5" creationId="{57E928FD-F1E4-CAF9-7AA1-B65E8150D199}"/>
          </ac:spMkLst>
        </pc:spChg>
        <pc:spChg chg="mod">
          <ac:chgData name="HIDEO MATSUHARA" userId="e623672c9e5710a7" providerId="LiveId" clId="{E0B0C6BC-C54B-4AAD-A961-BAA8A691D8B6}" dt="2025-11-11T05:19:03.238" v="499" actId="1076"/>
          <ac:spMkLst>
            <pc:docMk/>
            <pc:sldMk cId="220932988" sldId="1595"/>
            <ac:spMk id="6" creationId="{F3E4AB27-32A0-4118-D45E-5B254409F286}"/>
          </ac:spMkLst>
        </pc:spChg>
        <pc:spChg chg="mod">
          <ac:chgData name="HIDEO MATSUHARA" userId="e623672c9e5710a7" providerId="LiveId" clId="{E0B0C6BC-C54B-4AAD-A961-BAA8A691D8B6}" dt="2025-11-11T06:29:50.768" v="2106" actId="20577"/>
          <ac:spMkLst>
            <pc:docMk/>
            <pc:sldMk cId="220932988" sldId="1595"/>
            <ac:spMk id="8" creationId="{00ED1DFB-EC86-F724-F579-FFA3962F5581}"/>
          </ac:spMkLst>
        </pc:spChg>
        <pc:spChg chg="mod">
          <ac:chgData name="HIDEO MATSUHARA" userId="e623672c9e5710a7" providerId="LiveId" clId="{E0B0C6BC-C54B-4AAD-A961-BAA8A691D8B6}" dt="2025-11-11T05:19:03.238" v="499" actId="1076"/>
          <ac:spMkLst>
            <pc:docMk/>
            <pc:sldMk cId="220932988" sldId="1595"/>
            <ac:spMk id="15" creationId="{A082F93B-1440-39DA-A325-0755C474D737}"/>
          </ac:spMkLst>
        </pc:spChg>
        <pc:spChg chg="mod">
          <ac:chgData name="HIDEO MATSUHARA" userId="e623672c9e5710a7" providerId="LiveId" clId="{E0B0C6BC-C54B-4AAD-A961-BAA8A691D8B6}" dt="2025-11-11T05:19:03.238" v="499" actId="1076"/>
          <ac:spMkLst>
            <pc:docMk/>
            <pc:sldMk cId="220932988" sldId="1595"/>
            <ac:spMk id="17" creationId="{081A138E-DBB2-71C7-E60D-934D48CFAEE0}"/>
          </ac:spMkLst>
        </pc:spChg>
        <pc:spChg chg="mod">
          <ac:chgData name="HIDEO MATSUHARA" userId="e623672c9e5710a7" providerId="LiveId" clId="{E0B0C6BC-C54B-4AAD-A961-BAA8A691D8B6}" dt="2025-11-11T05:19:03.238" v="499" actId="1076"/>
          <ac:spMkLst>
            <pc:docMk/>
            <pc:sldMk cId="220932988" sldId="1595"/>
            <ac:spMk id="71" creationId="{D3E5BB9E-33ED-B74B-AE05-6282179960AA}"/>
          </ac:spMkLst>
        </pc:spChg>
        <pc:spChg chg="mod">
          <ac:chgData name="HIDEO MATSUHARA" userId="e623672c9e5710a7" providerId="LiveId" clId="{E0B0C6BC-C54B-4AAD-A961-BAA8A691D8B6}" dt="2025-11-11T05:19:03.238" v="499" actId="1076"/>
          <ac:spMkLst>
            <pc:docMk/>
            <pc:sldMk cId="220932988" sldId="1595"/>
            <ac:spMk id="75" creationId="{A1C10370-5E63-E14E-A101-715A2F7778BD}"/>
          </ac:spMkLst>
        </pc:spChg>
        <pc:spChg chg="mod">
          <ac:chgData name="HIDEO MATSUHARA" userId="e623672c9e5710a7" providerId="LiveId" clId="{E0B0C6BC-C54B-4AAD-A961-BAA8A691D8B6}" dt="2025-11-11T05:19:03.238" v="499" actId="1076"/>
          <ac:spMkLst>
            <pc:docMk/>
            <pc:sldMk cId="220932988" sldId="1595"/>
            <ac:spMk id="83" creationId="{6E55071B-BAC3-4F45-94FC-18227B50ED0B}"/>
          </ac:spMkLst>
        </pc:spChg>
        <pc:spChg chg="mod">
          <ac:chgData name="HIDEO MATSUHARA" userId="e623672c9e5710a7" providerId="LiveId" clId="{E0B0C6BC-C54B-4AAD-A961-BAA8A691D8B6}" dt="2025-11-11T05:19:03.238" v="499" actId="1076"/>
          <ac:spMkLst>
            <pc:docMk/>
            <pc:sldMk cId="220932988" sldId="1595"/>
            <ac:spMk id="87" creationId="{22E8CE29-653A-054C-BE1E-19A48B04DFC0}"/>
          </ac:spMkLst>
        </pc:spChg>
        <pc:spChg chg="mod">
          <ac:chgData name="HIDEO MATSUHARA" userId="e623672c9e5710a7" providerId="LiveId" clId="{E0B0C6BC-C54B-4AAD-A961-BAA8A691D8B6}" dt="2025-11-11T05:19:03.238" v="499" actId="1076"/>
          <ac:spMkLst>
            <pc:docMk/>
            <pc:sldMk cId="220932988" sldId="1595"/>
            <ac:spMk id="96" creationId="{FF4739CC-A492-214A-9CB4-FF845EBAC289}"/>
          </ac:spMkLst>
        </pc:spChg>
        <pc:spChg chg="mod">
          <ac:chgData name="HIDEO MATSUHARA" userId="e623672c9e5710a7" providerId="LiveId" clId="{E0B0C6BC-C54B-4AAD-A961-BAA8A691D8B6}" dt="2025-11-11T05:19:03.238" v="499" actId="1076"/>
          <ac:spMkLst>
            <pc:docMk/>
            <pc:sldMk cId="220932988" sldId="1595"/>
            <ac:spMk id="104" creationId="{C22BA029-F7AF-E449-9CC8-9E581866EE62}"/>
          </ac:spMkLst>
        </pc:spChg>
        <pc:spChg chg="mod">
          <ac:chgData name="HIDEO MATSUHARA" userId="e623672c9e5710a7" providerId="LiveId" clId="{E0B0C6BC-C54B-4AAD-A961-BAA8A691D8B6}" dt="2025-11-11T05:19:03.238" v="499" actId="1076"/>
          <ac:spMkLst>
            <pc:docMk/>
            <pc:sldMk cId="220932988" sldId="1595"/>
            <ac:spMk id="110" creationId="{0AF9A2DB-6F94-6645-A0AA-4FF77CE1D33F}"/>
          </ac:spMkLst>
        </pc:spChg>
      </pc:sldChg>
      <pc:sldChg chg="mod ord modShow">
        <pc:chgData name="HIDEO MATSUHARA" userId="e623672c9e5710a7" providerId="LiveId" clId="{E0B0C6BC-C54B-4AAD-A961-BAA8A691D8B6}" dt="2025-11-11T04:53:01.912" v="132"/>
        <pc:sldMkLst>
          <pc:docMk/>
          <pc:sldMk cId="626835944" sldId="1605"/>
        </pc:sldMkLst>
      </pc:sldChg>
      <pc:sldChg chg="add mod modShow">
        <pc:chgData name="HIDEO MATSUHARA" userId="e623672c9e5710a7" providerId="LiveId" clId="{E0B0C6BC-C54B-4AAD-A961-BAA8A691D8B6}" dt="2025-11-13T13:39:59.728" v="7371" actId="729"/>
        <pc:sldMkLst>
          <pc:docMk/>
          <pc:sldMk cId="2649989243" sldId="1606"/>
        </pc:sldMkLst>
      </pc:sldChg>
      <pc:sldChg chg="mod ord modShow">
        <pc:chgData name="HIDEO MATSUHARA" userId="e623672c9e5710a7" providerId="LiveId" clId="{E0B0C6BC-C54B-4AAD-A961-BAA8A691D8B6}" dt="2025-11-11T04:49:03.814" v="124" actId="729"/>
        <pc:sldMkLst>
          <pc:docMk/>
          <pc:sldMk cId="253149438" sldId="1778"/>
        </pc:sldMkLst>
      </pc:sldChg>
      <pc:sldChg chg="modNotesTx">
        <pc:chgData name="HIDEO MATSUHARA" userId="e623672c9e5710a7" providerId="LiveId" clId="{E0B0C6BC-C54B-4AAD-A961-BAA8A691D8B6}" dt="2025-11-11T04:38:51.567" v="109" actId="6549"/>
        <pc:sldMkLst>
          <pc:docMk/>
          <pc:sldMk cId="2353843425" sldId="1780"/>
        </pc:sldMkLst>
      </pc:sldChg>
      <pc:sldChg chg="add mod modShow">
        <pc:chgData name="HIDEO MATSUHARA" userId="e623672c9e5710a7" providerId="LiveId" clId="{E0B0C6BC-C54B-4AAD-A961-BAA8A691D8B6}" dt="2025-11-13T13:39:59.728" v="7371" actId="729"/>
        <pc:sldMkLst>
          <pc:docMk/>
          <pc:sldMk cId="469771099" sldId="1865"/>
        </pc:sldMkLst>
      </pc:sldChg>
      <pc:sldChg chg="add mod modShow">
        <pc:chgData name="HIDEO MATSUHARA" userId="e623672c9e5710a7" providerId="LiveId" clId="{E0B0C6BC-C54B-4AAD-A961-BAA8A691D8B6}" dt="2025-11-13T13:39:59.728" v="7371" actId="729"/>
        <pc:sldMkLst>
          <pc:docMk/>
          <pc:sldMk cId="3039511316" sldId="1866"/>
        </pc:sldMkLst>
      </pc:sldChg>
      <pc:sldChg chg="addSp delSp modSp mod ord modNotesTx">
        <pc:chgData name="HIDEO MATSUHARA" userId="e623672c9e5710a7" providerId="LiveId" clId="{E0B0C6BC-C54B-4AAD-A961-BAA8A691D8B6}" dt="2025-11-13T13:32:31.484" v="6972" actId="20577"/>
        <pc:sldMkLst>
          <pc:docMk/>
          <pc:sldMk cId="2745935433" sldId="1886"/>
        </pc:sldMkLst>
        <pc:spChg chg="mod">
          <ac:chgData name="HIDEO MATSUHARA" userId="e623672c9e5710a7" providerId="LiveId" clId="{E0B0C6BC-C54B-4AAD-A961-BAA8A691D8B6}" dt="2025-11-11T14:06:51.383" v="6157" actId="1076"/>
          <ac:spMkLst>
            <pc:docMk/>
            <pc:sldMk cId="2745935433" sldId="1886"/>
            <ac:spMk id="2" creationId="{F7AFECF2-18C6-B3FC-E91F-9EBEE62A20E4}"/>
          </ac:spMkLst>
        </pc:spChg>
        <pc:spChg chg="mod">
          <ac:chgData name="HIDEO MATSUHARA" userId="e623672c9e5710a7" providerId="LiveId" clId="{E0B0C6BC-C54B-4AAD-A961-BAA8A691D8B6}" dt="2025-11-11T06:58:16.235" v="3091" actId="1076"/>
          <ac:spMkLst>
            <pc:docMk/>
            <pc:sldMk cId="2745935433" sldId="1886"/>
            <ac:spMk id="3" creationId="{0C18712D-C1FB-5642-B384-DF7D139009D7}"/>
          </ac:spMkLst>
        </pc:spChg>
        <pc:spChg chg="mod">
          <ac:chgData name="HIDEO MATSUHARA" userId="e623672c9e5710a7" providerId="LiveId" clId="{E0B0C6BC-C54B-4AAD-A961-BAA8A691D8B6}" dt="2025-11-11T06:58:20.435" v="3092" actId="1076"/>
          <ac:spMkLst>
            <pc:docMk/>
            <pc:sldMk cId="2745935433" sldId="1886"/>
            <ac:spMk id="6" creationId="{45C6E9DB-6B9A-264C-972C-FBEB873B4F82}"/>
          </ac:spMkLst>
        </pc:spChg>
        <pc:spChg chg="add mod">
          <ac:chgData name="HIDEO MATSUHARA" userId="e623672c9e5710a7" providerId="LiveId" clId="{E0B0C6BC-C54B-4AAD-A961-BAA8A691D8B6}" dt="2025-11-11T05:56:52.483" v="1193" actId="1076"/>
          <ac:spMkLst>
            <pc:docMk/>
            <pc:sldMk cId="2745935433" sldId="1886"/>
            <ac:spMk id="8" creationId="{86510F06-B255-7930-3DF6-39E948C3DFD0}"/>
          </ac:spMkLst>
        </pc:spChg>
        <pc:picChg chg="add mod">
          <ac:chgData name="HIDEO MATSUHARA" userId="e623672c9e5710a7" providerId="LiveId" clId="{E0B0C6BC-C54B-4AAD-A961-BAA8A691D8B6}" dt="2025-11-11T14:06:45.521" v="6156" actId="1076"/>
          <ac:picMkLst>
            <pc:docMk/>
            <pc:sldMk cId="2745935433" sldId="1886"/>
            <ac:picMk id="4" creationId="{8A75F351-F73B-058C-51CE-043E15082096}"/>
          </ac:picMkLst>
        </pc:picChg>
        <pc:picChg chg="add mod">
          <ac:chgData name="HIDEO MATSUHARA" userId="e623672c9e5710a7" providerId="LiveId" clId="{E0B0C6BC-C54B-4AAD-A961-BAA8A691D8B6}" dt="2025-11-11T05:55:29.037" v="1173" actId="1076"/>
          <ac:picMkLst>
            <pc:docMk/>
            <pc:sldMk cId="2745935433" sldId="1886"/>
            <ac:picMk id="7" creationId="{425E66B3-CD4B-DA0B-3450-7A648B6549C1}"/>
          </ac:picMkLst>
        </pc:picChg>
      </pc:sldChg>
      <pc:sldChg chg="add mod modShow">
        <pc:chgData name="HIDEO MATSUHARA" userId="e623672c9e5710a7" providerId="LiveId" clId="{E0B0C6BC-C54B-4AAD-A961-BAA8A691D8B6}" dt="2025-11-13T13:39:59.728" v="7371" actId="729"/>
        <pc:sldMkLst>
          <pc:docMk/>
          <pc:sldMk cId="1858682371" sldId="1894"/>
        </pc:sldMkLst>
      </pc:sldChg>
      <pc:sldChg chg="add mod modShow">
        <pc:chgData name="HIDEO MATSUHARA" userId="e623672c9e5710a7" providerId="LiveId" clId="{E0B0C6BC-C54B-4AAD-A961-BAA8A691D8B6}" dt="2025-11-13T13:39:59.728" v="7371" actId="729"/>
        <pc:sldMkLst>
          <pc:docMk/>
          <pc:sldMk cId="921336275" sldId="1896"/>
        </pc:sldMkLst>
      </pc:sldChg>
      <pc:sldChg chg="add mod modShow">
        <pc:chgData name="HIDEO MATSUHARA" userId="e623672c9e5710a7" providerId="LiveId" clId="{E0B0C6BC-C54B-4AAD-A961-BAA8A691D8B6}" dt="2025-11-13T13:39:59.728" v="7371" actId="729"/>
        <pc:sldMkLst>
          <pc:docMk/>
          <pc:sldMk cId="1237725369" sldId="1898"/>
        </pc:sldMkLst>
      </pc:sldChg>
      <pc:sldChg chg="add mod modShow">
        <pc:chgData name="HIDEO MATSUHARA" userId="e623672c9e5710a7" providerId="LiveId" clId="{E0B0C6BC-C54B-4AAD-A961-BAA8A691D8B6}" dt="2025-11-13T13:39:59.728" v="7371" actId="729"/>
        <pc:sldMkLst>
          <pc:docMk/>
          <pc:sldMk cId="4069410159" sldId="1903"/>
        </pc:sldMkLst>
      </pc:sldChg>
      <pc:sldChg chg="addSp modSp add mod modNotesTx">
        <pc:chgData name="HIDEO MATSUHARA" userId="e623672c9e5710a7" providerId="LiveId" clId="{E0B0C6BC-C54B-4AAD-A961-BAA8A691D8B6}" dt="2025-11-13T13:19:59.281" v="6512" actId="20577"/>
        <pc:sldMkLst>
          <pc:docMk/>
          <pc:sldMk cId="1034741583" sldId="1919"/>
        </pc:sldMkLst>
        <pc:spChg chg="mod">
          <ac:chgData name="HIDEO MATSUHARA" userId="e623672c9e5710a7" providerId="LiveId" clId="{E0B0C6BC-C54B-4AAD-A961-BAA8A691D8B6}" dt="2025-11-11T05:11:13.549" v="280" actId="20577"/>
          <ac:spMkLst>
            <pc:docMk/>
            <pc:sldMk cId="1034741583" sldId="1919"/>
            <ac:spMk id="6" creationId="{441908ED-C8BF-AC51-3164-A78869486522}"/>
          </ac:spMkLst>
        </pc:spChg>
        <pc:spChg chg="mod">
          <ac:chgData name="HIDEO MATSUHARA" userId="e623672c9e5710a7" providerId="LiveId" clId="{E0B0C6BC-C54B-4AAD-A961-BAA8A691D8B6}" dt="2025-11-11T05:16:14.156" v="468" actId="14100"/>
          <ac:spMkLst>
            <pc:docMk/>
            <pc:sldMk cId="1034741583" sldId="1919"/>
            <ac:spMk id="24" creationId="{8E37B1E8-AFE7-1EA8-F450-BBCC36F9E7E0}"/>
          </ac:spMkLst>
        </pc:spChg>
        <pc:spChg chg="mod">
          <ac:chgData name="HIDEO MATSUHARA" userId="e623672c9e5710a7" providerId="LiveId" clId="{E0B0C6BC-C54B-4AAD-A961-BAA8A691D8B6}" dt="2025-11-11T06:18:23.269" v="1817" actId="113"/>
          <ac:spMkLst>
            <pc:docMk/>
            <pc:sldMk cId="1034741583" sldId="1919"/>
            <ac:spMk id="26" creationId="{F449EBFE-5D78-6B35-5170-A6FBFFD8F880}"/>
          </ac:spMkLst>
        </pc:spChg>
        <pc:spChg chg="mod">
          <ac:chgData name="HIDEO MATSUHARA" userId="e623672c9e5710a7" providerId="LiveId" clId="{E0B0C6BC-C54B-4AAD-A961-BAA8A691D8B6}" dt="2025-11-11T06:20:23.467" v="1832" actId="1076"/>
          <ac:spMkLst>
            <pc:docMk/>
            <pc:sldMk cId="1034741583" sldId="1919"/>
            <ac:spMk id="36" creationId="{5FADCC8A-013F-CC5C-A84C-863DEB27492B}"/>
          </ac:spMkLst>
        </pc:spChg>
        <pc:spChg chg="mod">
          <ac:chgData name="HIDEO MATSUHARA" userId="e623672c9e5710a7" providerId="LiveId" clId="{E0B0C6BC-C54B-4AAD-A961-BAA8A691D8B6}" dt="2025-11-11T05:14:43.985" v="444" actId="14100"/>
          <ac:spMkLst>
            <pc:docMk/>
            <pc:sldMk cId="1034741583" sldId="1919"/>
            <ac:spMk id="39" creationId="{5E723373-5C37-2303-3F90-F16569FD553E}"/>
          </ac:spMkLst>
        </pc:spChg>
        <pc:grpChg chg="mod">
          <ac:chgData name="HIDEO MATSUHARA" userId="e623672c9e5710a7" providerId="LiveId" clId="{E0B0C6BC-C54B-4AAD-A961-BAA8A691D8B6}" dt="2025-11-11T05:13:13.053" v="419"/>
          <ac:grpSpMkLst>
            <pc:docMk/>
            <pc:sldMk cId="1034741583" sldId="1919"/>
            <ac:grpSpMk id="21" creationId="{C038DE25-C624-F8C1-82A4-D46ED5A81F86}"/>
          </ac:grpSpMkLst>
        </pc:grpChg>
        <pc:grpChg chg="mod">
          <ac:chgData name="HIDEO MATSUHARA" userId="e623672c9e5710a7" providerId="LiveId" clId="{E0B0C6BC-C54B-4AAD-A961-BAA8A691D8B6}" dt="2025-11-11T05:13:13.053" v="419"/>
          <ac:grpSpMkLst>
            <pc:docMk/>
            <pc:sldMk cId="1034741583" sldId="1919"/>
            <ac:grpSpMk id="27" creationId="{221818F2-CF3C-C048-024E-E7F63C4AE79C}"/>
          </ac:grpSpMkLst>
        </pc:grpChg>
        <pc:grpChg chg="mod">
          <ac:chgData name="HIDEO MATSUHARA" userId="e623672c9e5710a7" providerId="LiveId" clId="{E0B0C6BC-C54B-4AAD-A961-BAA8A691D8B6}" dt="2025-11-11T06:19:57.566" v="1828" actId="14100"/>
          <ac:grpSpMkLst>
            <pc:docMk/>
            <pc:sldMk cId="1034741583" sldId="1919"/>
            <ac:grpSpMk id="31" creationId="{797B1A1A-3A0B-2035-1A1A-A94742DF1A2A}"/>
          </ac:grpSpMkLst>
        </pc:grpChg>
        <pc:picChg chg="mod">
          <ac:chgData name="HIDEO MATSUHARA" userId="e623672c9e5710a7" providerId="LiveId" clId="{E0B0C6BC-C54B-4AAD-A961-BAA8A691D8B6}" dt="2025-11-11T05:10:35.660" v="249" actId="14100"/>
          <ac:picMkLst>
            <pc:docMk/>
            <pc:sldMk cId="1034741583" sldId="1919"/>
            <ac:picMk id="4" creationId="{0EBB7881-37C1-82A7-6FD8-C56EC7327783}"/>
          </ac:picMkLst>
        </pc:picChg>
        <pc:cxnChg chg="add mod">
          <ac:chgData name="HIDEO MATSUHARA" userId="e623672c9e5710a7" providerId="LiveId" clId="{E0B0C6BC-C54B-4AAD-A961-BAA8A691D8B6}" dt="2025-11-11T06:18:59.265" v="1821" actId="14100"/>
          <ac:cxnSpMkLst>
            <pc:docMk/>
            <pc:sldMk cId="1034741583" sldId="1919"/>
            <ac:cxnSpMk id="11" creationId="{83450A69-E541-BFAC-3D01-2B5A6897943D}"/>
          </ac:cxnSpMkLst>
        </pc:cxnChg>
        <pc:cxnChg chg="add mod">
          <ac:chgData name="HIDEO MATSUHARA" userId="e623672c9e5710a7" providerId="LiveId" clId="{E0B0C6BC-C54B-4AAD-A961-BAA8A691D8B6}" dt="2025-11-11T06:19:07.696" v="1824" actId="14100"/>
          <ac:cxnSpMkLst>
            <pc:docMk/>
            <pc:sldMk cId="1034741583" sldId="1919"/>
            <ac:cxnSpMk id="14" creationId="{8777CE06-3D11-8268-4118-026AC355E071}"/>
          </ac:cxnSpMkLst>
        </pc:cxnChg>
        <pc:cxnChg chg="add mod">
          <ac:chgData name="HIDEO MATSUHARA" userId="e623672c9e5710a7" providerId="LiveId" clId="{E0B0C6BC-C54B-4AAD-A961-BAA8A691D8B6}" dt="2025-11-11T06:21:12.374" v="1836" actId="14100"/>
          <ac:cxnSpMkLst>
            <pc:docMk/>
            <pc:sldMk cId="1034741583" sldId="1919"/>
            <ac:cxnSpMk id="17" creationId="{D003A6FD-7B16-2B0D-A1D8-E5BE473BDBE3}"/>
          </ac:cxnSpMkLst>
        </pc:cxnChg>
        <pc:cxnChg chg="mod">
          <ac:chgData name="HIDEO MATSUHARA" userId="e623672c9e5710a7" providerId="LiveId" clId="{E0B0C6BC-C54B-4AAD-A961-BAA8A691D8B6}" dt="2025-11-11T06:20:47.237" v="1835" actId="14100"/>
          <ac:cxnSpMkLst>
            <pc:docMk/>
            <pc:sldMk cId="1034741583" sldId="1919"/>
            <ac:cxnSpMk id="29" creationId="{078906E9-EF9C-F853-1EA0-559543551527}"/>
          </ac:cxnSpMkLst>
        </pc:cxnChg>
        <pc:cxnChg chg="mod">
          <ac:chgData name="HIDEO MATSUHARA" userId="e623672c9e5710a7" providerId="LiveId" clId="{E0B0C6BC-C54B-4AAD-A961-BAA8A691D8B6}" dt="2025-11-11T06:18:30.282" v="1818" actId="14100"/>
          <ac:cxnSpMkLst>
            <pc:docMk/>
            <pc:sldMk cId="1034741583" sldId="1919"/>
            <ac:cxnSpMk id="30" creationId="{45E4BACD-1013-BD82-DF6A-943FF2D144EA}"/>
          </ac:cxnSpMkLst>
        </pc:cxnChg>
        <pc:cxnChg chg="mod">
          <ac:chgData name="HIDEO MATSUHARA" userId="e623672c9e5710a7" providerId="LiveId" clId="{E0B0C6BC-C54B-4AAD-A961-BAA8A691D8B6}" dt="2025-11-11T06:20:40.558" v="1834" actId="14100"/>
          <ac:cxnSpMkLst>
            <pc:docMk/>
            <pc:sldMk cId="1034741583" sldId="1919"/>
            <ac:cxnSpMk id="37" creationId="{CA84A6D6-6285-9030-2D63-6BBCA3302D45}"/>
          </ac:cxnSpMkLst>
        </pc:cxnChg>
        <pc:cxnChg chg="mod">
          <ac:chgData name="HIDEO MATSUHARA" userId="e623672c9e5710a7" providerId="LiveId" clId="{E0B0C6BC-C54B-4AAD-A961-BAA8A691D8B6}" dt="2025-11-11T06:20:20.507" v="1831" actId="1076"/>
          <ac:cxnSpMkLst>
            <pc:docMk/>
            <pc:sldMk cId="1034741583" sldId="1919"/>
            <ac:cxnSpMk id="38" creationId="{61D1F160-3166-BF95-A267-729B96C81B95}"/>
          </ac:cxnSpMkLst>
        </pc:cxnChg>
        <pc:cxnChg chg="mod">
          <ac:chgData name="HIDEO MATSUHARA" userId="e623672c9e5710a7" providerId="LiveId" clId="{E0B0C6BC-C54B-4AAD-A961-BAA8A691D8B6}" dt="2025-11-11T05:13:29.676" v="429" actId="1076"/>
          <ac:cxnSpMkLst>
            <pc:docMk/>
            <pc:sldMk cId="1034741583" sldId="1919"/>
            <ac:cxnSpMk id="40" creationId="{09765B43-BCC9-3DD4-0366-AE891EC58A1F}"/>
          </ac:cxnSpMkLst>
        </pc:cxnChg>
      </pc:sldChg>
      <pc:sldChg chg="addSp modSp new mod">
        <pc:chgData name="HIDEO MATSUHARA" userId="e623672c9e5710a7" providerId="LiveId" clId="{E0B0C6BC-C54B-4AAD-A961-BAA8A691D8B6}" dt="2025-11-11T14:05:43.046" v="6149" actId="6549"/>
        <pc:sldMkLst>
          <pc:docMk/>
          <pc:sldMk cId="3894144350" sldId="1920"/>
        </pc:sldMkLst>
        <pc:spChg chg="mod">
          <ac:chgData name="HIDEO MATSUHARA" userId="e623672c9e5710a7" providerId="LiveId" clId="{E0B0C6BC-C54B-4AAD-A961-BAA8A691D8B6}" dt="2025-11-11T06:48:13.300" v="2780" actId="1076"/>
          <ac:spMkLst>
            <pc:docMk/>
            <pc:sldMk cId="3894144350" sldId="1920"/>
            <ac:spMk id="2" creationId="{C36D2506-8871-5EE1-0A6C-EB6B4F565F4A}"/>
          </ac:spMkLst>
        </pc:spChg>
        <pc:spChg chg="mod">
          <ac:chgData name="HIDEO MATSUHARA" userId="e623672c9e5710a7" providerId="LiveId" clId="{E0B0C6BC-C54B-4AAD-A961-BAA8A691D8B6}" dt="2025-11-11T06:55:07.676" v="3019" actId="208"/>
          <ac:spMkLst>
            <pc:docMk/>
            <pc:sldMk cId="3894144350" sldId="1920"/>
            <ac:spMk id="3" creationId="{5E66558B-57B6-F308-5279-70B58DA86F2A}"/>
          </ac:spMkLst>
        </pc:spChg>
        <pc:spChg chg="add mod">
          <ac:chgData name="HIDEO MATSUHARA" userId="e623672c9e5710a7" providerId="LiveId" clId="{E0B0C6BC-C54B-4AAD-A961-BAA8A691D8B6}" dt="2025-11-11T14:05:43.046" v="6149" actId="6549"/>
          <ac:spMkLst>
            <pc:docMk/>
            <pc:sldMk cId="3894144350" sldId="1920"/>
            <ac:spMk id="4" creationId="{E7B9AFD0-0A38-FCB0-BAFF-B6C18BE91A7A}"/>
          </ac:spMkLst>
        </pc:spChg>
      </pc:sldChg>
      <pc:sldChg chg="addSp delSp modSp new mod">
        <pc:chgData name="HIDEO MATSUHARA" userId="e623672c9e5710a7" providerId="LiveId" clId="{E0B0C6BC-C54B-4AAD-A961-BAA8A691D8B6}" dt="2025-11-11T14:07:42.433" v="6185" actId="20577"/>
        <pc:sldMkLst>
          <pc:docMk/>
          <pc:sldMk cId="4092695633" sldId="1921"/>
        </pc:sldMkLst>
        <pc:spChg chg="mod">
          <ac:chgData name="HIDEO MATSUHARA" userId="e623672c9e5710a7" providerId="LiveId" clId="{E0B0C6BC-C54B-4AAD-A961-BAA8A691D8B6}" dt="2025-11-11T14:07:42.433" v="6185" actId="20577"/>
          <ac:spMkLst>
            <pc:docMk/>
            <pc:sldMk cId="4092695633" sldId="1921"/>
            <ac:spMk id="2" creationId="{BC5A7743-CB6D-E2F5-1D38-68A17A6D36B4}"/>
          </ac:spMkLst>
        </pc:spChg>
        <pc:spChg chg="mod">
          <ac:chgData name="HIDEO MATSUHARA" userId="e623672c9e5710a7" providerId="LiveId" clId="{E0B0C6BC-C54B-4AAD-A961-BAA8A691D8B6}" dt="2025-11-11T13:19:28.590" v="5322" actId="1076"/>
          <ac:spMkLst>
            <pc:docMk/>
            <pc:sldMk cId="4092695633" sldId="1921"/>
            <ac:spMk id="3" creationId="{043153CA-1A8B-2E55-0B75-3C5B30F5B17F}"/>
          </ac:spMkLst>
        </pc:spChg>
        <pc:spChg chg="mod">
          <ac:chgData name="HIDEO MATSUHARA" userId="e623672c9e5710a7" providerId="LiveId" clId="{E0B0C6BC-C54B-4AAD-A961-BAA8A691D8B6}" dt="2025-11-11T07:21:05.786" v="3765"/>
          <ac:spMkLst>
            <pc:docMk/>
            <pc:sldMk cId="4092695633" sldId="1921"/>
            <ac:spMk id="5" creationId="{0B41CFB4-8395-9EE6-5E9B-7868BB717B55}"/>
          </ac:spMkLst>
        </pc:spChg>
        <pc:spChg chg="mod">
          <ac:chgData name="HIDEO MATSUHARA" userId="e623672c9e5710a7" providerId="LiveId" clId="{E0B0C6BC-C54B-4AAD-A961-BAA8A691D8B6}" dt="2025-11-11T13:20:26.541" v="5330" actId="1076"/>
          <ac:spMkLst>
            <pc:docMk/>
            <pc:sldMk cId="4092695633" sldId="1921"/>
            <ac:spMk id="8" creationId="{2CCAB3B8-09B0-055D-FFEB-70C742BFE465}"/>
          </ac:spMkLst>
        </pc:spChg>
        <pc:spChg chg="mod">
          <ac:chgData name="HIDEO MATSUHARA" userId="e623672c9e5710a7" providerId="LiveId" clId="{E0B0C6BC-C54B-4AAD-A961-BAA8A691D8B6}" dt="2025-11-11T13:20:22.431" v="5329" actId="1076"/>
          <ac:spMkLst>
            <pc:docMk/>
            <pc:sldMk cId="4092695633" sldId="1921"/>
            <ac:spMk id="10" creationId="{85E12EA8-4B3A-D5D5-C6E4-9EA8BC151EF3}"/>
          </ac:spMkLst>
        </pc:spChg>
        <pc:spChg chg="mod">
          <ac:chgData name="HIDEO MATSUHARA" userId="e623672c9e5710a7" providerId="LiveId" clId="{E0B0C6BC-C54B-4AAD-A961-BAA8A691D8B6}" dt="2025-11-11T07:21:05.786" v="3765"/>
          <ac:spMkLst>
            <pc:docMk/>
            <pc:sldMk cId="4092695633" sldId="1921"/>
            <ac:spMk id="13" creationId="{954F0CA9-2CE8-FC09-38E0-761C98677912}"/>
          </ac:spMkLst>
        </pc:spChg>
        <pc:spChg chg="mod">
          <ac:chgData name="HIDEO MATSUHARA" userId="e623672c9e5710a7" providerId="LiveId" clId="{E0B0C6BC-C54B-4AAD-A961-BAA8A691D8B6}" dt="2025-11-11T08:08:52.948" v="4681" actId="1076"/>
          <ac:spMkLst>
            <pc:docMk/>
            <pc:sldMk cId="4092695633" sldId="1921"/>
            <ac:spMk id="19" creationId="{7FAD63BE-172B-1669-F9B6-7AD4F3D731B6}"/>
          </ac:spMkLst>
        </pc:spChg>
        <pc:spChg chg="mod">
          <ac:chgData name="HIDEO MATSUHARA" userId="e623672c9e5710a7" providerId="LiveId" clId="{E0B0C6BC-C54B-4AAD-A961-BAA8A691D8B6}" dt="2025-11-11T08:09:29.678" v="4744" actId="14100"/>
          <ac:spMkLst>
            <pc:docMk/>
            <pc:sldMk cId="4092695633" sldId="1921"/>
            <ac:spMk id="21" creationId="{2E3C061D-CC6B-D418-8EFA-6B1AFB19DA59}"/>
          </ac:spMkLst>
        </pc:spChg>
        <pc:spChg chg="mod">
          <ac:chgData name="HIDEO MATSUHARA" userId="e623672c9e5710a7" providerId="LiveId" clId="{E0B0C6BC-C54B-4AAD-A961-BAA8A691D8B6}" dt="2025-11-11T08:06:49.040" v="4611" actId="14100"/>
          <ac:spMkLst>
            <pc:docMk/>
            <pc:sldMk cId="4092695633" sldId="1921"/>
            <ac:spMk id="23" creationId="{3762D7ED-8BD8-9A70-0FBD-55446837490D}"/>
          </ac:spMkLst>
        </pc:spChg>
        <pc:spChg chg="mod">
          <ac:chgData name="HIDEO MATSUHARA" userId="e623672c9e5710a7" providerId="LiveId" clId="{E0B0C6BC-C54B-4AAD-A961-BAA8A691D8B6}" dt="2025-11-11T13:21:44.246" v="5336" actId="207"/>
          <ac:spMkLst>
            <pc:docMk/>
            <pc:sldMk cId="4092695633" sldId="1921"/>
            <ac:spMk id="24" creationId="{ABD97A1A-DC0C-5319-785E-89F0304DA0F0}"/>
          </ac:spMkLst>
        </pc:spChg>
        <pc:spChg chg="mod">
          <ac:chgData name="HIDEO MATSUHARA" userId="e623672c9e5710a7" providerId="LiveId" clId="{E0B0C6BC-C54B-4AAD-A961-BAA8A691D8B6}" dt="2025-11-11T07:21:05.786" v="3765"/>
          <ac:spMkLst>
            <pc:docMk/>
            <pc:sldMk cId="4092695633" sldId="1921"/>
            <ac:spMk id="25" creationId="{89ACC8B2-A2C3-9CC2-924E-C68D63F4DD31}"/>
          </ac:spMkLst>
        </pc:spChg>
        <pc:spChg chg="mod">
          <ac:chgData name="HIDEO MATSUHARA" userId="e623672c9e5710a7" providerId="LiveId" clId="{E0B0C6BC-C54B-4AAD-A961-BAA8A691D8B6}" dt="2025-11-11T13:20:33.754" v="5331" actId="1076"/>
          <ac:spMkLst>
            <pc:docMk/>
            <pc:sldMk cId="4092695633" sldId="1921"/>
            <ac:spMk id="27" creationId="{3811339F-D726-4BBD-4D06-5E1A24FBF851}"/>
          </ac:spMkLst>
        </pc:spChg>
        <pc:spChg chg="mod">
          <ac:chgData name="HIDEO MATSUHARA" userId="e623672c9e5710a7" providerId="LiveId" clId="{E0B0C6BC-C54B-4AAD-A961-BAA8A691D8B6}" dt="2025-11-11T08:10:31.226" v="4776" actId="20577"/>
          <ac:spMkLst>
            <pc:docMk/>
            <pc:sldMk cId="4092695633" sldId="1921"/>
            <ac:spMk id="29" creationId="{C47ED409-F7BE-501E-BAA2-F50F8D195744}"/>
          </ac:spMkLst>
        </pc:spChg>
        <pc:spChg chg="mod">
          <ac:chgData name="HIDEO MATSUHARA" userId="e623672c9e5710a7" providerId="LiveId" clId="{E0B0C6BC-C54B-4AAD-A961-BAA8A691D8B6}" dt="2025-11-11T07:21:05.786" v="3765"/>
          <ac:spMkLst>
            <pc:docMk/>
            <pc:sldMk cId="4092695633" sldId="1921"/>
            <ac:spMk id="30" creationId="{E5E45AB5-07C9-31CB-14A4-DF9F158A68A1}"/>
          </ac:spMkLst>
        </pc:spChg>
        <pc:spChg chg="mod">
          <ac:chgData name="HIDEO MATSUHARA" userId="e623672c9e5710a7" providerId="LiveId" clId="{E0B0C6BC-C54B-4AAD-A961-BAA8A691D8B6}" dt="2025-11-11T13:20:59.041" v="5332" actId="207"/>
          <ac:spMkLst>
            <pc:docMk/>
            <pc:sldMk cId="4092695633" sldId="1921"/>
            <ac:spMk id="36" creationId="{236C0160-0B7D-240B-1F62-D26A67021BF3}"/>
          </ac:spMkLst>
        </pc:spChg>
        <pc:spChg chg="mod">
          <ac:chgData name="HIDEO MATSUHARA" userId="e623672c9e5710a7" providerId="LiveId" clId="{E0B0C6BC-C54B-4AAD-A961-BAA8A691D8B6}" dt="2025-11-11T13:21:24.380" v="5334" actId="207"/>
          <ac:spMkLst>
            <pc:docMk/>
            <pc:sldMk cId="4092695633" sldId="1921"/>
            <ac:spMk id="37" creationId="{E67FA4E9-CFFE-B28D-B1D1-7759C1A444A7}"/>
          </ac:spMkLst>
        </pc:spChg>
        <pc:spChg chg="mod">
          <ac:chgData name="HIDEO MATSUHARA" userId="e623672c9e5710a7" providerId="LiveId" clId="{E0B0C6BC-C54B-4AAD-A961-BAA8A691D8B6}" dt="2025-11-11T08:07:36.594" v="4646" actId="404"/>
          <ac:spMkLst>
            <pc:docMk/>
            <pc:sldMk cId="4092695633" sldId="1921"/>
            <ac:spMk id="40" creationId="{35F0FEF3-C4DB-E96A-6686-B0503EB486BB}"/>
          </ac:spMkLst>
        </pc:spChg>
        <pc:spChg chg="mod">
          <ac:chgData name="HIDEO MATSUHARA" userId="e623672c9e5710a7" providerId="LiveId" clId="{E0B0C6BC-C54B-4AAD-A961-BAA8A691D8B6}" dt="2025-11-11T08:07:54.482" v="4652" actId="1076"/>
          <ac:spMkLst>
            <pc:docMk/>
            <pc:sldMk cId="4092695633" sldId="1921"/>
            <ac:spMk id="42" creationId="{8F80DBE7-4319-364B-7B37-DB4F9761957D}"/>
          </ac:spMkLst>
        </pc:spChg>
        <pc:spChg chg="mod">
          <ac:chgData name="HIDEO MATSUHARA" userId="e623672c9e5710a7" providerId="LiveId" clId="{E0B0C6BC-C54B-4AAD-A961-BAA8A691D8B6}" dt="2025-11-11T13:21:09.700" v="5333" actId="207"/>
          <ac:spMkLst>
            <pc:docMk/>
            <pc:sldMk cId="4092695633" sldId="1921"/>
            <ac:spMk id="43" creationId="{3B756D13-6CD3-4839-CDDF-355FE3E31D90}"/>
          </ac:spMkLst>
        </pc:spChg>
        <pc:spChg chg="mod">
          <ac:chgData name="HIDEO MATSUHARA" userId="e623672c9e5710a7" providerId="LiveId" clId="{E0B0C6BC-C54B-4AAD-A961-BAA8A691D8B6}" dt="2025-11-11T08:11:56.394" v="4830" actId="14100"/>
          <ac:spMkLst>
            <pc:docMk/>
            <pc:sldMk cId="4092695633" sldId="1921"/>
            <ac:spMk id="47" creationId="{EBE2706C-2937-0FAE-6485-432CA85A67C7}"/>
          </ac:spMkLst>
        </pc:spChg>
        <pc:spChg chg="mod">
          <ac:chgData name="HIDEO MATSUHARA" userId="e623672c9e5710a7" providerId="LiveId" clId="{E0B0C6BC-C54B-4AAD-A961-BAA8A691D8B6}" dt="2025-11-11T13:21:30.371" v="5335" actId="207"/>
          <ac:spMkLst>
            <pc:docMk/>
            <pc:sldMk cId="4092695633" sldId="1921"/>
            <ac:spMk id="48" creationId="{F800BAB6-EA80-E67F-0714-94EB5E370E00}"/>
          </ac:spMkLst>
        </pc:spChg>
        <pc:spChg chg="mod">
          <ac:chgData name="HIDEO MATSUHARA" userId="e623672c9e5710a7" providerId="LiveId" clId="{E0B0C6BC-C54B-4AAD-A961-BAA8A691D8B6}" dt="2025-11-11T08:11:43.240" v="4827" actId="1076"/>
          <ac:spMkLst>
            <pc:docMk/>
            <pc:sldMk cId="4092695633" sldId="1921"/>
            <ac:spMk id="49" creationId="{98E9CD18-D9B2-98A1-B9DB-DB38F7163D3B}"/>
          </ac:spMkLst>
        </pc:spChg>
        <pc:spChg chg="mod">
          <ac:chgData name="HIDEO MATSUHARA" userId="e623672c9e5710a7" providerId="LiveId" clId="{E0B0C6BC-C54B-4AAD-A961-BAA8A691D8B6}" dt="2025-11-11T08:13:33.988" v="4832" actId="1076"/>
          <ac:spMkLst>
            <pc:docMk/>
            <pc:sldMk cId="4092695633" sldId="1921"/>
            <ac:spMk id="50" creationId="{8B1D7074-175C-96A5-58B2-24B69AA93985}"/>
          </ac:spMkLst>
        </pc:spChg>
        <pc:spChg chg="mod">
          <ac:chgData name="HIDEO MATSUHARA" userId="e623672c9e5710a7" providerId="LiveId" clId="{E0B0C6BC-C54B-4AAD-A961-BAA8A691D8B6}" dt="2025-11-11T08:14:01.340" v="4835" actId="1076"/>
          <ac:spMkLst>
            <pc:docMk/>
            <pc:sldMk cId="4092695633" sldId="1921"/>
            <ac:spMk id="52" creationId="{98ADD88A-9F12-3EF9-477B-201234A38855}"/>
          </ac:spMkLst>
        </pc:spChg>
        <pc:spChg chg="mod">
          <ac:chgData name="HIDEO MATSUHARA" userId="e623672c9e5710a7" providerId="LiveId" clId="{E0B0C6BC-C54B-4AAD-A961-BAA8A691D8B6}" dt="2025-11-11T08:08:44.991" v="4679" actId="207"/>
          <ac:spMkLst>
            <pc:docMk/>
            <pc:sldMk cId="4092695633" sldId="1921"/>
            <ac:spMk id="53" creationId="{AD8A6CE9-DC34-E554-EF41-6B739742CC9B}"/>
          </ac:spMkLst>
        </pc:spChg>
        <pc:grpChg chg="mod">
          <ac:chgData name="HIDEO MATSUHARA" userId="e623672c9e5710a7" providerId="LiveId" clId="{E0B0C6BC-C54B-4AAD-A961-BAA8A691D8B6}" dt="2025-11-11T07:27:46.058" v="3989" actId="1076"/>
          <ac:grpSpMkLst>
            <pc:docMk/>
            <pc:sldMk cId="4092695633" sldId="1921"/>
            <ac:grpSpMk id="4" creationId="{E82CAB91-DA32-1B41-EEFA-D2AF8A96943C}"/>
          </ac:grpSpMkLst>
        </pc:grpChg>
        <pc:cxnChg chg="mod">
          <ac:chgData name="HIDEO MATSUHARA" userId="e623672c9e5710a7" providerId="LiveId" clId="{E0B0C6BC-C54B-4AAD-A961-BAA8A691D8B6}" dt="2025-11-11T13:20:26.541" v="5330" actId="1076"/>
          <ac:cxnSpMkLst>
            <pc:docMk/>
            <pc:sldMk cId="4092695633" sldId="1921"/>
            <ac:cxnSpMk id="9" creationId="{BA7712C9-6F3E-A31F-A739-70BAAFE9D08A}"/>
          </ac:cxnSpMkLst>
        </pc:cxnChg>
        <pc:cxnChg chg="mod">
          <ac:chgData name="HIDEO MATSUHARA" userId="e623672c9e5710a7" providerId="LiveId" clId="{E0B0C6BC-C54B-4AAD-A961-BAA8A691D8B6}" dt="2025-11-11T13:20:14.847" v="5328" actId="14100"/>
          <ac:cxnSpMkLst>
            <pc:docMk/>
            <pc:sldMk cId="4092695633" sldId="1921"/>
            <ac:cxnSpMk id="11" creationId="{F4763258-D759-7D1A-F78D-4565126F56F3}"/>
          </ac:cxnSpMkLst>
        </pc:cxnChg>
        <pc:cxnChg chg="mod">
          <ac:chgData name="HIDEO MATSUHARA" userId="e623672c9e5710a7" providerId="LiveId" clId="{E0B0C6BC-C54B-4AAD-A961-BAA8A691D8B6}" dt="2025-11-11T08:06:28.215" v="4593" actId="14100"/>
          <ac:cxnSpMkLst>
            <pc:docMk/>
            <pc:sldMk cId="4092695633" sldId="1921"/>
            <ac:cxnSpMk id="26" creationId="{9708FF3E-60AC-EA60-1BD9-A1C06238F297}"/>
          </ac:cxnSpMkLst>
        </pc:cxnChg>
        <pc:cxnChg chg="mod">
          <ac:chgData name="HIDEO MATSUHARA" userId="e623672c9e5710a7" providerId="LiveId" clId="{E0B0C6BC-C54B-4AAD-A961-BAA8A691D8B6}" dt="2025-11-11T08:07:49.651" v="4650" actId="14100"/>
          <ac:cxnSpMkLst>
            <pc:docMk/>
            <pc:sldMk cId="4092695633" sldId="1921"/>
            <ac:cxnSpMk id="39" creationId="{6E0A1F38-8768-0041-3ED0-24496AFF8192}"/>
          </ac:cxnSpMkLst>
        </pc:cxnChg>
        <pc:cxnChg chg="mod">
          <ac:chgData name="HIDEO MATSUHARA" userId="e623672c9e5710a7" providerId="LiveId" clId="{E0B0C6BC-C54B-4AAD-A961-BAA8A691D8B6}" dt="2025-11-11T08:07:52.017" v="4651" actId="1076"/>
          <ac:cxnSpMkLst>
            <pc:docMk/>
            <pc:sldMk cId="4092695633" sldId="1921"/>
            <ac:cxnSpMk id="41" creationId="{BF26F4A0-A60E-F6F1-BB3D-9D2488A79CDE}"/>
          </ac:cxnSpMkLst>
        </pc:cxnChg>
        <pc:cxnChg chg="mod">
          <ac:chgData name="HIDEO MATSUHARA" userId="e623672c9e5710a7" providerId="LiveId" clId="{E0B0C6BC-C54B-4AAD-A961-BAA8A691D8B6}" dt="2025-11-11T08:13:33.988" v="4832" actId="1076"/>
          <ac:cxnSpMkLst>
            <pc:docMk/>
            <pc:sldMk cId="4092695633" sldId="1921"/>
            <ac:cxnSpMk id="46" creationId="{AE95D739-F12B-40A2-4D68-68A1544D9EA9}"/>
          </ac:cxnSpMkLst>
        </pc:cxnChg>
        <pc:cxnChg chg="mod">
          <ac:chgData name="HIDEO MATSUHARA" userId="e623672c9e5710a7" providerId="LiveId" clId="{E0B0C6BC-C54B-4AAD-A961-BAA8A691D8B6}" dt="2025-11-11T08:11:43.240" v="4827" actId="1076"/>
          <ac:cxnSpMkLst>
            <pc:docMk/>
            <pc:sldMk cId="4092695633" sldId="1921"/>
            <ac:cxnSpMk id="51" creationId="{1B33D952-83AC-80B7-4B4C-3E6992C7889A}"/>
          </ac:cxnSpMkLst>
        </pc:cxnChg>
      </pc:sldChg>
      <pc:sldChg chg="modSp add mod modNotesTx">
        <pc:chgData name="HIDEO MATSUHARA" userId="e623672c9e5710a7" providerId="LiveId" clId="{E0B0C6BC-C54B-4AAD-A961-BAA8A691D8B6}" dt="2025-11-13T13:37:47.703" v="7369" actId="20577"/>
        <pc:sldMkLst>
          <pc:docMk/>
          <pc:sldMk cId="577742255" sldId="1922"/>
        </pc:sldMkLst>
        <pc:spChg chg="mod">
          <ac:chgData name="HIDEO MATSUHARA" userId="e623672c9e5710a7" providerId="LiveId" clId="{E0B0C6BC-C54B-4AAD-A961-BAA8A691D8B6}" dt="2025-11-11T07:10:30.406" v="3257" actId="14100"/>
          <ac:spMkLst>
            <pc:docMk/>
            <pc:sldMk cId="577742255" sldId="1922"/>
            <ac:spMk id="2" creationId="{F0EAD0AE-ABBC-B236-B8F9-481D6E9FC096}"/>
          </ac:spMkLst>
        </pc:spChg>
        <pc:spChg chg="mod">
          <ac:chgData name="HIDEO MATSUHARA" userId="e623672c9e5710a7" providerId="LiveId" clId="{E0B0C6BC-C54B-4AAD-A961-BAA8A691D8B6}" dt="2025-11-11T13:50:21.715" v="5867" actId="20577"/>
          <ac:spMkLst>
            <pc:docMk/>
            <pc:sldMk cId="577742255" sldId="1922"/>
            <ac:spMk id="3" creationId="{ACF7E703-66AF-4C09-BC87-DE2DDBA48EE6}"/>
          </ac:spMkLst>
        </pc:spChg>
      </pc:sldChg>
      <pc:sldChg chg="addSp modSp add mod">
        <pc:chgData name="HIDEO MATSUHARA" userId="e623672c9e5710a7" providerId="LiveId" clId="{E0B0C6BC-C54B-4AAD-A961-BAA8A691D8B6}" dt="2025-11-11T14:11:55.093" v="6218" actId="20577"/>
        <pc:sldMkLst>
          <pc:docMk/>
          <pc:sldMk cId="4232243046" sldId="1923"/>
        </pc:sldMkLst>
        <pc:spChg chg="mod">
          <ac:chgData name="HIDEO MATSUHARA" userId="e623672c9e5710a7" providerId="LiveId" clId="{E0B0C6BC-C54B-4AAD-A961-BAA8A691D8B6}" dt="2025-11-11T13:38:28.617" v="5731" actId="404"/>
          <ac:spMkLst>
            <pc:docMk/>
            <pc:sldMk cId="4232243046" sldId="1923"/>
            <ac:spMk id="2" creationId="{91F958B7-CFC8-CB3C-7A72-470E44D50E2B}"/>
          </ac:spMkLst>
        </pc:spChg>
        <pc:spChg chg="add mod">
          <ac:chgData name="HIDEO MATSUHARA" userId="e623672c9e5710a7" providerId="LiveId" clId="{E0B0C6BC-C54B-4AAD-A961-BAA8A691D8B6}" dt="2025-11-11T13:45:12.260" v="5797" actId="1076"/>
          <ac:spMkLst>
            <pc:docMk/>
            <pc:sldMk cId="4232243046" sldId="1923"/>
            <ac:spMk id="3" creationId="{17833767-55A4-F3B0-D124-ECB5280CBE98}"/>
          </ac:spMkLst>
        </pc:spChg>
        <pc:spChg chg="add mod">
          <ac:chgData name="HIDEO MATSUHARA" userId="e623672c9e5710a7" providerId="LiveId" clId="{E0B0C6BC-C54B-4AAD-A961-BAA8A691D8B6}" dt="2025-11-11T13:46:39.177" v="5808" actId="1076"/>
          <ac:spMkLst>
            <pc:docMk/>
            <pc:sldMk cId="4232243046" sldId="1923"/>
            <ac:spMk id="5" creationId="{FCD363FA-F6D1-4A3D-CCDB-58E4A2CB1D4D}"/>
          </ac:spMkLst>
        </pc:spChg>
        <pc:spChg chg="add mod">
          <ac:chgData name="HIDEO MATSUHARA" userId="e623672c9e5710a7" providerId="LiveId" clId="{E0B0C6BC-C54B-4AAD-A961-BAA8A691D8B6}" dt="2025-11-11T13:46:31.357" v="5807" actId="1035"/>
          <ac:spMkLst>
            <pc:docMk/>
            <pc:sldMk cId="4232243046" sldId="1923"/>
            <ac:spMk id="6" creationId="{1A28BF35-5BEE-91EC-0239-1677933B8513}"/>
          </ac:spMkLst>
        </pc:spChg>
        <pc:spChg chg="add mod">
          <ac:chgData name="HIDEO MATSUHARA" userId="e623672c9e5710a7" providerId="LiveId" clId="{E0B0C6BC-C54B-4AAD-A961-BAA8A691D8B6}" dt="2025-11-11T13:47:18.288" v="5813" actId="14100"/>
          <ac:spMkLst>
            <pc:docMk/>
            <pc:sldMk cId="4232243046" sldId="1923"/>
            <ac:spMk id="7" creationId="{5EEF8BBE-825A-3548-675C-9149D8780AD8}"/>
          </ac:spMkLst>
        </pc:spChg>
        <pc:graphicFrameChg chg="mod modGraphic">
          <ac:chgData name="HIDEO MATSUHARA" userId="e623672c9e5710a7" providerId="LiveId" clId="{E0B0C6BC-C54B-4AAD-A961-BAA8A691D8B6}" dt="2025-11-11T14:11:55.093" v="6218" actId="20577"/>
          <ac:graphicFrameMkLst>
            <pc:docMk/>
            <pc:sldMk cId="4232243046" sldId="1923"/>
            <ac:graphicFrameMk id="4" creationId="{CC4DB84E-1118-C8F9-9238-34E7F08AF47A}"/>
          </ac:graphicFrameMkLst>
        </pc:graphicFrameChg>
      </pc:sldChg>
      <pc:sldChg chg="modSp new mod modNotesTx">
        <pc:chgData name="HIDEO MATSUHARA" userId="e623672c9e5710a7" providerId="LiveId" clId="{E0B0C6BC-C54B-4AAD-A961-BAA8A691D8B6}" dt="2025-11-13T13:16:59.017" v="6319" actId="5793"/>
        <pc:sldMkLst>
          <pc:docMk/>
          <pc:sldMk cId="885538159" sldId="1924"/>
        </pc:sldMkLst>
        <pc:spChg chg="mod">
          <ac:chgData name="HIDEO MATSUHARA" userId="e623672c9e5710a7" providerId="LiveId" clId="{E0B0C6BC-C54B-4AAD-A961-BAA8A691D8B6}" dt="2025-11-13T13:16:13.409" v="6239" actId="6549"/>
          <ac:spMkLst>
            <pc:docMk/>
            <pc:sldMk cId="885538159" sldId="1924"/>
            <ac:spMk id="2" creationId="{A7FA7034-E76A-78C3-E83D-435C12658C65}"/>
          </ac:spMkLst>
        </pc:spChg>
        <pc:spChg chg="mod">
          <ac:chgData name="HIDEO MATSUHARA" userId="e623672c9e5710a7" providerId="LiveId" clId="{E0B0C6BC-C54B-4AAD-A961-BAA8A691D8B6}" dt="2025-11-11T14:09:25.362" v="6193" actId="179"/>
          <ac:spMkLst>
            <pc:docMk/>
            <pc:sldMk cId="885538159" sldId="1924"/>
            <ac:spMk id="3" creationId="{E1B8D59A-C7C6-B56D-2F86-944171193AA2}"/>
          </ac:spMkLst>
        </pc:spChg>
      </pc:sldChg>
      <pc:sldChg chg="add mod modShow">
        <pc:chgData name="HIDEO MATSUHARA" userId="e623672c9e5710a7" providerId="LiveId" clId="{E0B0C6BC-C54B-4AAD-A961-BAA8A691D8B6}" dt="2025-11-13T13:39:59.728" v="7371" actId="729"/>
        <pc:sldMkLst>
          <pc:docMk/>
          <pc:sldMk cId="1010846768" sldId="1925"/>
        </pc:sldMkLst>
      </pc:sldChg>
      <pc:sldChg chg="add mod modShow">
        <pc:chgData name="HIDEO MATSUHARA" userId="e623672c9e5710a7" providerId="LiveId" clId="{E0B0C6BC-C54B-4AAD-A961-BAA8A691D8B6}" dt="2025-11-13T13:39:59.728" v="7371" actId="729"/>
        <pc:sldMkLst>
          <pc:docMk/>
          <pc:sldMk cId="4223282632" sldId="1926"/>
        </pc:sldMkLst>
      </pc:sldChg>
      <pc:sldMasterChg chg="modSp mod">
        <pc:chgData name="HIDEO MATSUHARA" userId="e623672c9e5710a7" providerId="LiveId" clId="{E0B0C6BC-C54B-4AAD-A961-BAA8A691D8B6}" dt="2025-11-11T08:22:51.237" v="5314" actId="113"/>
        <pc:sldMasterMkLst>
          <pc:docMk/>
          <pc:sldMasterMk cId="456988203" sldId="2147483648"/>
        </pc:sldMasterMkLst>
        <pc:spChg chg="mod">
          <ac:chgData name="HIDEO MATSUHARA" userId="e623672c9e5710a7" providerId="LiveId" clId="{E0B0C6BC-C54B-4AAD-A961-BAA8A691D8B6}" dt="2025-11-11T08:22:51.237" v="5314" actId="113"/>
          <ac:spMkLst>
            <pc:docMk/>
            <pc:sldMasterMk cId="456988203" sldId="2147483648"/>
            <ac:spMk id="6" creationId="{AB4690F5-0966-272C-1BC4-3BD82D98D45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219D7-16A8-D547-9DA3-D607D8A15918}" type="datetimeFigureOut">
              <a:rPr kumimoji="1" lang="ja-JP" altLang="en-US" smtClean="0"/>
              <a:t>2025/11/13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B18C8-EF20-D941-BC07-081B04FD38DD}" type="slidenum">
              <a:rPr kumimoji="1" lang="ja-JP" altLang="en-US" smtClean="0"/>
              <a:t>‹#›</a:t>
            </a:fld>
            <a:endParaRPr kumimoji="1" lang="ja-JP" altLang="en-US"/>
          </a:p>
        </p:txBody>
      </p:sp>
    </p:spTree>
    <p:extLst>
      <p:ext uri="{BB962C8B-B14F-4D97-AF65-F5344CB8AC3E}">
        <p14:creationId xmlns:p14="http://schemas.microsoft.com/office/powerpoint/2010/main" val="7235703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Electromagnetic_radia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n.wikipedia.org/wiki/Univers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Gamma_ra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1</a:t>
            </a:fld>
            <a:endParaRPr kumimoji="1" lang="ja-JP" altLang="en-US"/>
          </a:p>
        </p:txBody>
      </p:sp>
    </p:spTree>
    <p:extLst>
      <p:ext uri="{BB962C8B-B14F-4D97-AF65-F5344CB8AC3E}">
        <p14:creationId xmlns:p14="http://schemas.microsoft.com/office/powerpoint/2010/main" val="404850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10</a:t>
            </a:fld>
            <a:endParaRPr kumimoji="1" lang="ja-JP" altLang="en-US"/>
          </a:p>
        </p:txBody>
      </p:sp>
    </p:spTree>
    <p:extLst>
      <p:ext uri="{BB962C8B-B14F-4D97-AF65-F5344CB8AC3E}">
        <p14:creationId xmlns:p14="http://schemas.microsoft.com/office/powerpoint/2010/main" val="260266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Through these activities, we are hoping to improve the scientific performances of MONSTER.</a:t>
            </a:r>
          </a:p>
          <a:p>
            <a:endParaRPr kumimoji="1" lang="en-US" altLang="ja-JP" dirty="0"/>
          </a:p>
          <a:p>
            <a:r>
              <a:rPr kumimoji="1" lang="en-US" altLang="ja-JP" dirty="0"/>
              <a:t>First, verify the </a:t>
            </a:r>
            <a:r>
              <a:rPr kumimoji="1" lang="en-US" altLang="ja-JP" dirty="0" err="1"/>
              <a:t>athermal</a:t>
            </a:r>
            <a:r>
              <a:rPr kumimoji="1" lang="en-US" altLang="ja-JP" dirty="0"/>
              <a:t> design of telescope …</a:t>
            </a:r>
          </a:p>
          <a:p>
            <a:r>
              <a:rPr kumimoji="1" lang="en-US" altLang="ja-JP" dirty="0"/>
              <a:t>Second, visible sensor readout can be onboard the JAXA astronomical satellite for the first time</a:t>
            </a:r>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11</a:t>
            </a:fld>
            <a:endParaRPr kumimoji="1" lang="ja-JP" altLang="en-US"/>
          </a:p>
        </p:txBody>
      </p:sp>
    </p:spTree>
    <p:extLst>
      <p:ext uri="{BB962C8B-B14F-4D97-AF65-F5344CB8AC3E}">
        <p14:creationId xmlns:p14="http://schemas.microsoft.com/office/powerpoint/2010/main" val="196866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12</a:t>
            </a:fld>
            <a:endParaRPr kumimoji="1" lang="ja-JP" altLang="en-US"/>
          </a:p>
        </p:txBody>
      </p:sp>
    </p:spTree>
    <p:extLst>
      <p:ext uri="{BB962C8B-B14F-4D97-AF65-F5344CB8AC3E}">
        <p14:creationId xmlns:p14="http://schemas.microsoft.com/office/powerpoint/2010/main" val="4069669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13</a:t>
            </a:fld>
            <a:endParaRPr kumimoji="1" lang="ja-JP" altLang="en-US"/>
          </a:p>
        </p:txBody>
      </p:sp>
    </p:spTree>
    <p:extLst>
      <p:ext uri="{BB962C8B-B14F-4D97-AF65-F5344CB8AC3E}">
        <p14:creationId xmlns:p14="http://schemas.microsoft.com/office/powerpoint/2010/main" val="4116386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2000" baseline="-25000" dirty="0"/>
              <a:t>We survived the down-selection </a:t>
            </a:r>
            <a:r>
              <a:rPr kumimoji="1" lang="en-US" altLang="ja-JP" sz="2000" baseline="-25000" dirty="0" err="1"/>
              <a:t>eview</a:t>
            </a:r>
            <a:r>
              <a:rPr kumimoji="1" lang="en-US" altLang="ja-JP" sz="2000" baseline="-25000" dirty="0"/>
              <a:t>  this year , however</a:t>
            </a:r>
          </a:p>
          <a:p>
            <a:endParaRPr lang="en-US" altLang="ja-JP" sz="2000" baseline="-25000" dirty="0"/>
          </a:p>
          <a:p>
            <a:r>
              <a:rPr lang="en-US" altLang="ja-JP" sz="2000" dirty="0"/>
              <a:t>due to serious problems in human resources in both ISAS, JAXA and the industries in charge of  spacecraft system</a:t>
            </a:r>
            <a:endParaRPr kumimoji="1" lang="ja-JP" altLang="en-US" sz="2000" baseline="-25000" dirty="0"/>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15</a:t>
            </a:fld>
            <a:endParaRPr kumimoji="1" lang="ja-JP" altLang="en-US"/>
          </a:p>
        </p:txBody>
      </p:sp>
    </p:spTree>
    <p:extLst>
      <p:ext uri="{BB962C8B-B14F-4D97-AF65-F5344CB8AC3E}">
        <p14:creationId xmlns:p14="http://schemas.microsoft.com/office/powerpoint/2010/main" val="82041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Gamma-ray bursts </a:t>
            </a:r>
            <a:r>
              <a:rPr kumimoji="1" lang="en-US" altLang="ja-JP" sz="1200" b="0" i="0" kern="1200" dirty="0">
                <a:solidFill>
                  <a:schemeClr val="tx1"/>
                </a:solidFill>
                <a:effectLst/>
                <a:latin typeface="+mn-lt"/>
                <a:ea typeface="+mn-ea"/>
                <a:cs typeface="+mn-cs"/>
              </a:rPr>
              <a:t>are extremely energetic </a:t>
            </a:r>
            <a:r>
              <a:rPr kumimoji="1" lang="en-US" altLang="ja-JP" sz="1200" b="0" i="0" kern="1200" dirty="0" err="1">
                <a:solidFill>
                  <a:schemeClr val="tx1"/>
                </a:solidFill>
                <a:effectLst/>
                <a:latin typeface="+mn-lt"/>
                <a:ea typeface="+mn-ea"/>
                <a:cs typeface="+mn-cs"/>
              </a:rPr>
              <a:t>exposions</a:t>
            </a:r>
            <a:r>
              <a:rPr kumimoji="1" lang="en-US" altLang="ja-JP" sz="1200" b="0" i="0" kern="1200" dirty="0">
                <a:solidFill>
                  <a:schemeClr val="tx1"/>
                </a:solidFill>
                <a:effectLst/>
                <a:latin typeface="+mn-lt"/>
                <a:ea typeface="+mn-ea"/>
                <a:cs typeface="+mn-cs"/>
              </a:rPr>
              <a:t> and they are the brightest and most energetic </a:t>
            </a:r>
            <a:r>
              <a:rPr kumimoji="1" lang="en-US" altLang="ja-JP" sz="1200" b="0" i="0" u="none" strike="noStrike" kern="1200" dirty="0">
                <a:solidFill>
                  <a:schemeClr val="tx1"/>
                </a:solidFill>
                <a:effectLst/>
                <a:latin typeface="+mn-lt"/>
                <a:ea typeface="+mn-ea"/>
                <a:cs typeface="+mn-cs"/>
                <a:hlinkClick r:id="rId3" tooltip="Electromagnetic radiation"/>
              </a:rPr>
              <a:t>electromagnetic</a:t>
            </a:r>
            <a:r>
              <a:rPr kumimoji="1" lang="en-US" altLang="ja-JP" sz="1200" b="0" i="0" kern="1200" dirty="0">
                <a:solidFill>
                  <a:schemeClr val="tx1"/>
                </a:solidFill>
                <a:effectLst/>
                <a:latin typeface="+mn-lt"/>
                <a:ea typeface="+mn-ea"/>
                <a:cs typeface="+mn-cs"/>
              </a:rPr>
              <a:t> events known to occur in the </a:t>
            </a:r>
            <a:r>
              <a:rPr kumimoji="1" lang="en-US" altLang="ja-JP" sz="1200" b="0" i="0" u="none" strike="noStrike" kern="1200" dirty="0">
                <a:solidFill>
                  <a:schemeClr val="tx1"/>
                </a:solidFill>
                <a:effectLst/>
                <a:latin typeface="+mn-lt"/>
                <a:ea typeface="+mn-ea"/>
                <a:cs typeface="+mn-cs"/>
                <a:hlinkClick r:id="rId4" tooltip="Universe"/>
              </a:rPr>
              <a:t>universe</a:t>
            </a:r>
            <a:r>
              <a:rPr kumimoji="1" lang="en-US" altLang="ja-JP"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There a re two type of GRBs. One is the long GRBs, which are the </a:t>
            </a:r>
            <a:r>
              <a:rPr lang="en-US" altLang="ja-JP" sz="1200" dirty="0"/>
              <a:t>Massive</a:t>
            </a:r>
            <a:r>
              <a:rPr lang="ja-JP" altLang="en-US" sz="1200"/>
              <a:t> </a:t>
            </a:r>
            <a:r>
              <a:rPr lang="en-US" altLang="ja-JP" sz="1200" dirty="0"/>
              <a:t>star</a:t>
            </a:r>
            <a:r>
              <a:rPr lang="ja-JP" altLang="en-US" sz="1200"/>
              <a:t> </a:t>
            </a:r>
            <a:r>
              <a:rPr lang="en-US" altLang="ja-JP" sz="1200" dirty="0"/>
              <a:t>explosions, </a:t>
            </a:r>
            <a:r>
              <a:rPr lang="en-US" altLang="ja-JP" sz="1200" dirty="0" err="1"/>
              <a:t>therefoe</a:t>
            </a:r>
            <a:r>
              <a:rPr lang="en-US" altLang="ja-JP" sz="1200" dirty="0"/>
              <a:t> we can explorer the </a:t>
            </a:r>
            <a:r>
              <a:rPr lang="en-US" altLang="ja-JP" sz="1200" dirty="0" err="1"/>
              <a:t>eary</a:t>
            </a:r>
            <a:r>
              <a:rPr lang="en-US" altLang="ja-JP" sz="1200" dirty="0"/>
              <a:t> universe at high-z by observing the long GRBs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other </a:t>
            </a:r>
            <a:r>
              <a:rPr lang="en-US" altLang="ja-JP" sz="1200" dirty="0" err="1"/>
              <a:t>tyoe</a:t>
            </a:r>
            <a:r>
              <a:rPr lang="en-US" altLang="ja-JP" sz="1200" dirty="0"/>
              <a:t> of GRBs is the short GRB, which caused by the NS-NS merger </a:t>
            </a:r>
            <a:r>
              <a:rPr lang="en-US" altLang="ja-JP" sz="1200" dirty="0" err="1"/>
              <a:t>eith</a:t>
            </a:r>
            <a:r>
              <a:rPr lang="en-US" altLang="ja-JP" sz="1200" dirty="0"/>
              <a:t> gravitational wave. Therefore, observing short-GRB is very important for the gravitational wave </a:t>
            </a:r>
            <a:r>
              <a:rPr lang="en-US" altLang="ja-JP" sz="1200" dirty="0" err="1"/>
              <a:t>astronomuy</a:t>
            </a:r>
            <a:r>
              <a:rPr lang="en-US" altLang="ja-JP" sz="1200" dirty="0"/>
              <a:t> </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41A08D81-D87B-49FF-A526-FDFD0F934359}" type="slidenum">
              <a:rPr kumimoji="1" lang="ja-JP" altLang="en-US" smtClean="0"/>
              <a:t>17</a:t>
            </a:fld>
            <a:endParaRPr kumimoji="1" lang="ja-JP" altLang="en-US"/>
          </a:p>
        </p:txBody>
      </p:sp>
    </p:spTree>
    <p:extLst>
      <p:ext uri="{BB962C8B-B14F-4D97-AF65-F5344CB8AC3E}">
        <p14:creationId xmlns:p14="http://schemas.microsoft.com/office/powerpoint/2010/main" val="276143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HiZ</a:t>
            </a:r>
            <a:r>
              <a:rPr kumimoji="1" lang="en-US" altLang="ja-JP" dirty="0"/>
              <a:t>-GUNDAM is a space mission for both Time domain </a:t>
            </a:r>
            <a:r>
              <a:rPr kumimoji="1" lang="ja-JP" altLang="en-US" dirty="0"/>
              <a:t>＆ </a:t>
            </a:r>
            <a:r>
              <a:rPr kumimoji="1" lang="en-US" altLang="ja-JP" dirty="0"/>
              <a:t>Multi-messenger astronomy, like GW. </a:t>
            </a:r>
            <a:r>
              <a:rPr lang="en-US" altLang="ja-JP" dirty="0"/>
              <a:t>I would emphasize here that, this mission has very unique capability </a:t>
            </a:r>
            <a:r>
              <a:rPr kumimoji="1" lang="en-US" altLang="ja-JP" dirty="0"/>
              <a:t>for GRB in the early </a:t>
            </a:r>
            <a:r>
              <a:rPr kumimoji="1" lang="en-US" altLang="ja-JP" baseline="0" dirty="0"/>
              <a:t>Universe with its unique capability, which I will explain in the following</a:t>
            </a:r>
            <a:endParaRPr kumimoji="1" lang="ja-JP" altLang="en-US" baseline="0" dirty="0"/>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20</a:t>
            </a:fld>
            <a:endParaRPr kumimoji="1" lang="ja-JP" altLang="en-US"/>
          </a:p>
        </p:txBody>
      </p:sp>
    </p:spTree>
    <p:extLst>
      <p:ext uri="{BB962C8B-B14F-4D97-AF65-F5344CB8AC3E}">
        <p14:creationId xmlns:p14="http://schemas.microsoft.com/office/powerpoint/2010/main" val="2149086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Current situation of GRB follow-</a:t>
            </a:r>
            <a:r>
              <a:rPr lang="en-US" altLang="ja-JP" dirty="0"/>
              <a:t>ups is: </a:t>
            </a:r>
            <a:endParaRPr kumimoji="1" lang="ja-JP" altLang="en-US" dirty="0"/>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21</a:t>
            </a:fld>
            <a:endParaRPr kumimoji="1" lang="ja-JP" altLang="en-US"/>
          </a:p>
        </p:txBody>
      </p:sp>
    </p:spTree>
    <p:extLst>
      <p:ext uri="{BB962C8B-B14F-4D97-AF65-F5344CB8AC3E}">
        <p14:creationId xmlns:p14="http://schemas.microsoft.com/office/powerpoint/2010/main" val="226153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22</a:t>
            </a:fld>
            <a:endParaRPr kumimoji="1" lang="ja-JP" altLang="en-US"/>
          </a:p>
        </p:txBody>
      </p:sp>
    </p:spTree>
    <p:extLst>
      <p:ext uri="{BB962C8B-B14F-4D97-AF65-F5344CB8AC3E}">
        <p14:creationId xmlns:p14="http://schemas.microsoft.com/office/powerpoint/2010/main" val="2438125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90478">
              <a:defRPr/>
            </a:pPr>
            <a:fld id="{41A08D81-D87B-49FF-A526-FDFD0F934359}" type="slidenum">
              <a:rPr lang="ja-JP" altLang="en-US">
                <a:solidFill>
                  <a:prstClr val="black"/>
                </a:solidFill>
                <a:latin typeface="游ゴシック" panose="020F0502020204030204"/>
                <a:ea typeface="游ゴシック" panose="020B0400000000000000" pitchFamily="34" charset="-128"/>
              </a:rPr>
              <a:pPr defTabSz="990478">
                <a:defRPr/>
              </a:pPr>
              <a:t>23</a:t>
            </a:fld>
            <a:endParaRPr lang="ja-JP" altLang="en-US">
              <a:solidFill>
                <a:prstClr val="black"/>
              </a:solidFill>
              <a:latin typeface="游ゴシック" panose="020F0502020204030204"/>
              <a:ea typeface="游ゴシック" panose="020B0400000000000000" pitchFamily="34" charset="-128"/>
            </a:endParaRPr>
          </a:p>
        </p:txBody>
      </p:sp>
    </p:spTree>
    <p:extLst>
      <p:ext uri="{BB962C8B-B14F-4D97-AF65-F5344CB8AC3E}">
        <p14:creationId xmlns:p14="http://schemas.microsoft.com/office/powerpoint/2010/main" val="2323179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Here’s list of my talk, first I introduce the purpose of MONSTER …</a:t>
            </a:r>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2</a:t>
            </a:fld>
            <a:endParaRPr kumimoji="1" lang="ja-JP" altLang="en-US"/>
          </a:p>
        </p:txBody>
      </p:sp>
    </p:spTree>
    <p:extLst>
      <p:ext uri="{BB962C8B-B14F-4D97-AF65-F5344CB8AC3E}">
        <p14:creationId xmlns:p14="http://schemas.microsoft.com/office/powerpoint/2010/main" val="319118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25</a:t>
            </a:fld>
            <a:endParaRPr kumimoji="1" lang="ja-JP" altLang="en-US"/>
          </a:p>
        </p:txBody>
      </p:sp>
    </p:spTree>
    <p:extLst>
      <p:ext uri="{BB962C8B-B14F-4D97-AF65-F5344CB8AC3E}">
        <p14:creationId xmlns:p14="http://schemas.microsoft.com/office/powerpoint/2010/main" val="3776715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320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0D000-F907-3E46-B96C-ACEF73C340C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450780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Here I will show the mission instruments, one is Wide</a:t>
            </a:r>
            <a:r>
              <a:rPr kumimoji="1" lang="ja-JP" altLang="en-US" sz="1100" dirty="0"/>
              <a:t>　</a:t>
            </a:r>
            <a:r>
              <a:rPr kumimoji="1" lang="en-US" altLang="ja-JP" sz="1100" dirty="0"/>
              <a:t>Field X-ray monitor, and the another is a near-IR telescope.</a:t>
            </a:r>
          </a:p>
          <a:p>
            <a:r>
              <a:rPr lang="en-US" altLang="ja-JP" sz="1100" dirty="0"/>
              <a:t>The X ray monitor consists of 16 modules of Lobster-Eye Optics and </a:t>
            </a:r>
            <a:r>
              <a:rPr lang="en-US" altLang="ja-JP" sz="1100" dirty="0" err="1"/>
              <a:t>pnCCD</a:t>
            </a:r>
            <a:r>
              <a:rPr lang="en-US" altLang="ja-JP" sz="1100" dirty="0"/>
              <a:t> focal plane detectors, monitoring 0.5 str simultaneously.</a:t>
            </a:r>
          </a:p>
          <a:p>
            <a:r>
              <a:rPr kumimoji="1" lang="en-US" altLang="ja-JP" sz="1100" dirty="0"/>
              <a:t>The NIR telescope is a small</a:t>
            </a:r>
            <a:r>
              <a:rPr lang="en-US" altLang="ja-JP" sz="1100" dirty="0"/>
              <a:t>, 30 cm diameter offset Gregorian telescope, with two focal plane arrays covering 5 photometric bands. Although small diameter telescope, thanks to very low </a:t>
            </a:r>
            <a:r>
              <a:rPr lang="en-US" altLang="ja-JP" sz="1100" dirty="0" err="1"/>
              <a:t>backgropund</a:t>
            </a:r>
            <a:r>
              <a:rPr lang="en-US" altLang="ja-JP" sz="1100" dirty="0"/>
              <a:t>, the sensitivity is as good as the 2-3 m class telescope in the ground.</a:t>
            </a:r>
            <a:r>
              <a:rPr kumimoji="1" lang="en-US" altLang="ja-JP" sz="1100" dirty="0"/>
              <a:t> </a:t>
            </a:r>
            <a:endParaRPr kumimoji="1" lang="ja-JP" altLang="en-US" sz="1100" dirty="0"/>
          </a:p>
        </p:txBody>
      </p:sp>
      <p:sp>
        <p:nvSpPr>
          <p:cNvPr id="4" name="スライド番号プレースホルダー 3"/>
          <p:cNvSpPr>
            <a:spLocks noGrp="1"/>
          </p:cNvSpPr>
          <p:nvPr>
            <p:ph type="sldNum" sz="quarter" idx="5"/>
          </p:nvPr>
        </p:nvSpPr>
        <p:spPr/>
        <p:txBody>
          <a:bodyPr/>
          <a:lstStyle/>
          <a:p>
            <a:fld id="{41A08D81-D87B-49FF-A526-FDFD0F934359}" type="slidenum">
              <a:rPr kumimoji="1" lang="ja-JP" altLang="en-US" smtClean="0"/>
              <a:t>27</a:t>
            </a:fld>
            <a:endParaRPr kumimoji="1" lang="ja-JP" altLang="en-US"/>
          </a:p>
        </p:txBody>
      </p:sp>
    </p:spTree>
    <p:extLst>
      <p:ext uri="{BB962C8B-B14F-4D97-AF65-F5344CB8AC3E}">
        <p14:creationId xmlns:p14="http://schemas.microsoft.com/office/powerpoint/2010/main" val="46746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effectLst/>
                <a:latin typeface="Helvetica" pitchFamily="2" charset="0"/>
              </a:rPr>
              <a:t>On the satellite we have two instruments as show in this figure</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A37D8EA-BC43-466C-A004-54C307BB6583}" type="slidenum">
              <a:rPr kumimoji="1" lang="ja-JP" altLang="en-US" smtClean="0"/>
              <a:t>3</a:t>
            </a:fld>
            <a:endParaRPr kumimoji="1" lang="ja-JP" altLang="en-US"/>
          </a:p>
        </p:txBody>
      </p:sp>
    </p:spTree>
    <p:extLst>
      <p:ext uri="{BB962C8B-B14F-4D97-AF65-F5344CB8AC3E}">
        <p14:creationId xmlns:p14="http://schemas.microsoft.com/office/powerpoint/2010/main" val="100901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After an initial flash of </a:t>
            </a:r>
            <a:r>
              <a:rPr kumimoji="1" lang="en-US" altLang="ja-JP" sz="1200" b="0" i="0" u="none" strike="noStrike" kern="1200" dirty="0">
                <a:solidFill>
                  <a:schemeClr val="tx1"/>
                </a:solidFill>
                <a:effectLst/>
                <a:latin typeface="+mn-lt"/>
                <a:ea typeface="+mn-ea"/>
                <a:cs typeface="+mn-cs"/>
                <a:hlinkClick r:id="rId3" tooltip="Gamma ray"/>
              </a:rPr>
              <a:t>gamma rays</a:t>
            </a:r>
            <a:r>
              <a:rPr kumimoji="1" lang="en-US" altLang="ja-JP" sz="1200" b="0" i="0" kern="1200" dirty="0">
                <a:solidFill>
                  <a:schemeClr val="tx1"/>
                </a:solidFill>
                <a:effectLst/>
                <a:latin typeface="+mn-lt"/>
                <a:ea typeface="+mn-ea"/>
                <a:cs typeface="+mn-cs"/>
              </a:rPr>
              <a:t>, a longer-lived "afterglow" is usually emitted.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The brightness of this afterglow become darker with time, so </a:t>
            </a:r>
            <a:r>
              <a:rPr kumimoji="1" lang="en-US" altLang="ja-JP" sz="1200" b="1" i="0" kern="1200" dirty="0">
                <a:solidFill>
                  <a:schemeClr val="tx1"/>
                </a:solidFill>
                <a:effectLst/>
                <a:latin typeface="+mn-lt"/>
                <a:ea typeface="+mn-ea"/>
                <a:cs typeface="+mn-cs"/>
              </a:rPr>
              <a:t>quick follow-up observation is important</a:t>
            </a:r>
            <a:r>
              <a:rPr kumimoji="1" lang="en-US" altLang="ja-JP"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However, the ground based telescopes start to observe them after receiving the alert of GRB from satellites.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So there would be too much delay between GRB event and starting the after-glow observation.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In addition, to observe GRB afterglow at high-redshift GRBs, near-infrared observation is important because optical light are absorbed by the neutral hydrogen.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0B152612-8465-9942-AC61-D5D2C361FA3D}" type="slidenum">
              <a:rPr kumimoji="1" lang="ja-JP" altLang="en-US" smtClean="0"/>
              <a:t>4</a:t>
            </a:fld>
            <a:endParaRPr kumimoji="1" lang="ja-JP" altLang="en-US"/>
          </a:p>
        </p:txBody>
      </p:sp>
    </p:spTree>
    <p:extLst>
      <p:ext uri="{BB962C8B-B14F-4D97-AF65-F5344CB8AC3E}">
        <p14:creationId xmlns:p14="http://schemas.microsoft.com/office/powerpoint/2010/main" val="54264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 the reason why MONSTER visible &amp; NIR telescope is onboard the </a:t>
            </a:r>
            <a:r>
              <a:rPr kumimoji="1" lang="en-US" altLang="ja-JP" dirty="0" err="1"/>
              <a:t>HiZ-gundam</a:t>
            </a:r>
            <a:r>
              <a:rPr kumimoji="1" lang="en-US" altLang="ja-JP" dirty="0"/>
              <a:t>, is, to enable rapid automatic follow-up…</a:t>
            </a:r>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5</a:t>
            </a:fld>
            <a:endParaRPr kumimoji="1" lang="ja-JP" altLang="en-US"/>
          </a:p>
        </p:txBody>
      </p:sp>
    </p:spTree>
    <p:extLst>
      <p:ext uri="{BB962C8B-B14F-4D97-AF65-F5344CB8AC3E}">
        <p14:creationId xmlns:p14="http://schemas.microsoft.com/office/powerpoint/2010/main" val="394805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 achieve the purpose, the MONSTER will have the key specifications as below: </a:t>
            </a:r>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6</a:t>
            </a:fld>
            <a:endParaRPr kumimoji="1" lang="ja-JP" altLang="en-US"/>
          </a:p>
        </p:txBody>
      </p:sp>
    </p:spTree>
    <p:extLst>
      <p:ext uri="{BB962C8B-B14F-4D97-AF65-F5344CB8AC3E}">
        <p14:creationId xmlns:p14="http://schemas.microsoft.com/office/powerpoint/2010/main" val="172030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7</a:t>
            </a:fld>
            <a:endParaRPr kumimoji="1" lang="ja-JP" altLang="en-US"/>
          </a:p>
        </p:txBody>
      </p:sp>
    </p:spTree>
    <p:extLst>
      <p:ext uri="{BB962C8B-B14F-4D97-AF65-F5344CB8AC3E}">
        <p14:creationId xmlns:p14="http://schemas.microsoft.com/office/powerpoint/2010/main" val="1058179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 introduce the status of BBM telescope development</a:t>
            </a:r>
          </a:p>
          <a:p>
            <a:endParaRPr kumimoji="1" lang="ja-JP" altLang="en-US" dirty="0"/>
          </a:p>
        </p:txBody>
      </p:sp>
      <p:sp>
        <p:nvSpPr>
          <p:cNvPr id="4" name="スライド番号プレースホルダー 3"/>
          <p:cNvSpPr>
            <a:spLocks noGrp="1"/>
          </p:cNvSpPr>
          <p:nvPr>
            <p:ph type="sldNum" sz="quarter" idx="5"/>
          </p:nvPr>
        </p:nvSpPr>
        <p:spPr/>
        <p:txBody>
          <a:bodyPr/>
          <a:lstStyle/>
          <a:p>
            <a:fld id="{967B18C8-EF20-D941-BC07-081B04FD38DD}" type="slidenum">
              <a:rPr kumimoji="1" lang="ja-JP" altLang="en-US" smtClean="0"/>
              <a:t>8</a:t>
            </a:fld>
            <a:endParaRPr kumimoji="1" lang="ja-JP" altLang="en-US"/>
          </a:p>
        </p:txBody>
      </p:sp>
    </p:spTree>
    <p:extLst>
      <p:ext uri="{BB962C8B-B14F-4D97-AF65-F5344CB8AC3E}">
        <p14:creationId xmlns:p14="http://schemas.microsoft.com/office/powerpoint/2010/main" val="164283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Next I will show the status of imaging sensor development.</a:t>
            </a:r>
          </a:p>
          <a:p>
            <a:r>
              <a:rPr kumimoji="1" lang="en-US" altLang="ja-JP" dirty="0"/>
              <a:t>…</a:t>
            </a:r>
          </a:p>
          <a:p>
            <a:r>
              <a:rPr kumimoji="1" lang="en-US" altLang="ja-JP" dirty="0"/>
              <a:t>We are planning to use </a:t>
            </a:r>
            <a:r>
              <a:rPr lang="en-US" altLang="ja-JP" dirty="0"/>
              <a:t>Teledyne </a:t>
            </a:r>
            <a:r>
              <a:rPr kumimoji="1" lang="en-US" altLang="ja-JP" dirty="0"/>
              <a:t>H1RG for </a:t>
            </a:r>
            <a:r>
              <a:rPr kumimoji="1" lang="en-US" altLang="ja-JP" dirty="0" err="1"/>
              <a:t>HiZ</a:t>
            </a:r>
            <a:r>
              <a:rPr kumimoji="1" lang="en-US" altLang="ja-JP" dirty="0"/>
              <a:t>-GUNDAM mission.</a:t>
            </a:r>
          </a:p>
          <a:p>
            <a:r>
              <a:rPr kumimoji="1" lang="en-US" altLang="ja-JP" dirty="0"/>
              <a:t>To obtain a good sensitivity, dark current needs to be low, and it depends on the temperature of the detector.</a:t>
            </a:r>
          </a:p>
          <a:p>
            <a:r>
              <a:rPr kumimoji="1" lang="en-US" altLang="ja-JP" dirty="0"/>
              <a:t>In our calculation, the detector need to be lower than 150K for channel 2 , and lower than 120 K for channel 3 and 4.</a:t>
            </a:r>
          </a:p>
          <a:p>
            <a:endParaRPr kumimoji="1" lang="ja-JP" altLang="en-US" dirty="0"/>
          </a:p>
        </p:txBody>
      </p:sp>
      <p:sp>
        <p:nvSpPr>
          <p:cNvPr id="4" name="スライド番号プレースホルダー 3"/>
          <p:cNvSpPr>
            <a:spLocks noGrp="1"/>
          </p:cNvSpPr>
          <p:nvPr>
            <p:ph type="sldNum" sz="quarter" idx="5"/>
          </p:nvPr>
        </p:nvSpPr>
        <p:spPr/>
        <p:txBody>
          <a:bodyPr/>
          <a:lstStyle/>
          <a:p>
            <a:fld id="{A59BC714-3368-3D40-BB82-A7D3E66842B9}" type="slidenum">
              <a:rPr kumimoji="1" lang="ja-JP" altLang="en-US" smtClean="0"/>
              <a:t>9</a:t>
            </a:fld>
            <a:endParaRPr kumimoji="1" lang="ja-JP" altLang="en-US"/>
          </a:p>
        </p:txBody>
      </p:sp>
    </p:spTree>
    <p:extLst>
      <p:ext uri="{BB962C8B-B14F-4D97-AF65-F5344CB8AC3E}">
        <p14:creationId xmlns:p14="http://schemas.microsoft.com/office/powerpoint/2010/main" val="78559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D0956F-4876-AC00-5E0D-D1306BD6A29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9874CA7-AE4E-B63D-B2CD-9A2C0B1A31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94850F1-744A-D5AF-9F8C-1CC5D7FF676A}"/>
              </a:ext>
            </a:extLst>
          </p:cNvPr>
          <p:cNvSpPr>
            <a:spLocks noGrp="1"/>
          </p:cNvSpPr>
          <p:nvPr>
            <p:ph type="dt" sz="half" idx="10"/>
          </p:nvPr>
        </p:nvSpPr>
        <p:spPr/>
        <p:txBody>
          <a:bodyPr/>
          <a:lstStyle/>
          <a:p>
            <a:fld id="{7162A06A-7FF1-4BA3-B348-4E148B987C8B}"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36411C8C-F57B-A17B-6CBA-CBF5EA56C94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819EA6-C2DB-ED90-6C49-DB171D0136F3}"/>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384472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D03467-1904-C6DD-2054-4EDA5B705D2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FDABEA6-0CF9-C3B8-3932-55EABA48E5C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309178F-E59B-F927-2859-A9AA40F0A0E1}"/>
              </a:ext>
            </a:extLst>
          </p:cNvPr>
          <p:cNvSpPr>
            <a:spLocks noGrp="1"/>
          </p:cNvSpPr>
          <p:nvPr>
            <p:ph type="dt" sz="half" idx="10"/>
          </p:nvPr>
        </p:nvSpPr>
        <p:spPr/>
        <p:txBody>
          <a:bodyPr/>
          <a:lstStyle/>
          <a:p>
            <a:fld id="{55CA8087-A2F1-46A5-A9DA-C0A64641A802}"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AB72A1FE-7623-42EA-D459-8D90947927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421C78-AC2D-AD3F-0F21-B07D7106483A}"/>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41989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9718C78-C05E-4285-7D34-2959C26769E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BBBD2F9-A934-28A1-DAE9-49ADC533723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097F43-79D6-9D65-1195-3F87790DD196}"/>
              </a:ext>
            </a:extLst>
          </p:cNvPr>
          <p:cNvSpPr>
            <a:spLocks noGrp="1"/>
          </p:cNvSpPr>
          <p:nvPr>
            <p:ph type="dt" sz="half" idx="10"/>
          </p:nvPr>
        </p:nvSpPr>
        <p:spPr/>
        <p:txBody>
          <a:bodyPr/>
          <a:lstStyle/>
          <a:p>
            <a:fld id="{195F5A9E-5507-46CC-A0A0-3060CC8532E6}"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ADC7042D-AB65-CAA2-2E36-28C0514E8B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22C7B8-DCB4-9F14-88F1-1D280E219C2E}"/>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159923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9AB83B2-B73B-455A-8025-8B17372F00AB}" type="datetime1">
              <a:rPr kumimoji="1" lang="ja-JP" altLang="en-US" smtClean="0"/>
              <a:t>2025/11/13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9720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6B8828-9A23-4EBB-BC7A-95E8F22A7287}" type="datetime1">
              <a:rPr kumimoji="1" lang="ja-JP" altLang="en-US" smtClean="0"/>
              <a:t>2025/11/13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22730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AFB6981-F017-46D5-B530-BD15456844DA}" type="datetime1">
              <a:rPr kumimoji="1" lang="ja-JP" altLang="en-US" smtClean="0"/>
              <a:t>2025/11/13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231095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5610C5B-5F3F-412A-A024-DA50ECEB9170}" type="datetime1">
              <a:rPr kumimoji="1" lang="ja-JP" altLang="en-US" smtClean="0"/>
              <a:t>2025/11/13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1648797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1EB4911-C7A0-4D9C-B481-EA8E3C25055F}" type="datetime1">
              <a:rPr kumimoji="1" lang="ja-JP" altLang="en-US" smtClean="0"/>
              <a:t>2025/11/13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244176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9EFF639-64BB-4959-8C5C-700AB867BBEE}" type="datetime1">
              <a:rPr kumimoji="1" lang="ja-JP" altLang="en-US" smtClean="0"/>
              <a:t>2025/11/13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797778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E2258AB-4181-469E-9576-CA16B6E0EEFF}" type="datetime1">
              <a:rPr kumimoji="1" lang="ja-JP" altLang="en-US" smtClean="0"/>
              <a:t>2025/11/13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1980189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7E403AE-4102-474B-BE79-2E4073E624A1}" type="datetime1">
              <a:rPr kumimoji="1" lang="ja-JP" altLang="en-US" smtClean="0"/>
              <a:t>2025/11/13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13876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7A6EB3-EB70-B430-6B7C-14E3AEEE422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587D7E-BD17-8B2F-223E-AA31F7E775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D1B6CDE-CF85-45AE-88AE-F9909F260B45}"/>
              </a:ext>
            </a:extLst>
          </p:cNvPr>
          <p:cNvSpPr>
            <a:spLocks noGrp="1"/>
          </p:cNvSpPr>
          <p:nvPr>
            <p:ph type="dt" sz="half" idx="10"/>
          </p:nvPr>
        </p:nvSpPr>
        <p:spPr/>
        <p:txBody>
          <a:bodyPr/>
          <a:lstStyle/>
          <a:p>
            <a:fld id="{F7FD8E2D-41F3-4FE1-96F6-C50DC9D0C9BD}"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29ED1817-39B8-CE8B-8C8F-493A5FBDF3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B6B714-E05B-4805-F1C9-5CD9ADDECD41}"/>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253931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767F697-B0D7-44E1-B7A3-1D49599F4B04}" type="datetime1">
              <a:rPr kumimoji="1" lang="ja-JP" altLang="en-US" smtClean="0"/>
              <a:t>2025/11/13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3051416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A7EE866-F00D-400C-A458-4F4A17C847D4}" type="datetime1">
              <a:rPr kumimoji="1" lang="ja-JP" altLang="en-US" smtClean="0"/>
              <a:t>2025/11/13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02181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DDF4672-4A6F-44A0-89EB-A356918F640A}" type="datetime1">
              <a:rPr kumimoji="1" lang="ja-JP" altLang="en-US" smtClean="0"/>
              <a:t>2025/11/13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41037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549A7A-4C62-7CBB-0809-F72DF39F1A4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CE3E2AF-2E4A-BA01-D001-D581213EA8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47EB1F4-5493-4211-DB3E-2606B23B5052}"/>
              </a:ext>
            </a:extLst>
          </p:cNvPr>
          <p:cNvSpPr>
            <a:spLocks noGrp="1"/>
          </p:cNvSpPr>
          <p:nvPr>
            <p:ph type="dt" sz="half" idx="10"/>
          </p:nvPr>
        </p:nvSpPr>
        <p:spPr/>
        <p:txBody>
          <a:bodyPr/>
          <a:lstStyle/>
          <a:p>
            <a:fld id="{8B7118F9-6208-44FF-AA31-8B12AF3C1452}"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E8871F45-6AD5-5D44-3297-221E3B809F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207B8A-AB50-03E3-7850-7AFEA282751E}"/>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32918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BCEB37-7256-2838-4B33-EBF30EB9FEF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4D42F5C-4237-7D5A-7CF7-D6056A8D8D0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E768566-A0EC-01F6-DC2E-450CAC5E8C9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4DAA37B-FB07-A2ED-09AC-3D75BC725621}"/>
              </a:ext>
            </a:extLst>
          </p:cNvPr>
          <p:cNvSpPr>
            <a:spLocks noGrp="1"/>
          </p:cNvSpPr>
          <p:nvPr>
            <p:ph type="dt" sz="half" idx="10"/>
          </p:nvPr>
        </p:nvSpPr>
        <p:spPr/>
        <p:txBody>
          <a:bodyPr/>
          <a:lstStyle/>
          <a:p>
            <a:fld id="{62D4837E-D28C-4533-8C65-C2C4DA4CF92F}" type="datetime1">
              <a:rPr kumimoji="1" lang="ja-JP" altLang="en-US" smtClean="0"/>
              <a:t>2025/11/13</a:t>
            </a:fld>
            <a:endParaRPr kumimoji="1" lang="ja-JP" altLang="en-US"/>
          </a:p>
        </p:txBody>
      </p:sp>
      <p:sp>
        <p:nvSpPr>
          <p:cNvPr id="6" name="フッター プレースホルダー 5">
            <a:extLst>
              <a:ext uri="{FF2B5EF4-FFF2-40B4-BE49-F238E27FC236}">
                <a16:creationId xmlns:a16="http://schemas.microsoft.com/office/drawing/2014/main" id="{2FC935DD-46C6-DDD8-39E6-AB2287EB58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55E131C-B2C8-9414-CDF0-98F9DD86C424}"/>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60721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8123A6-5E00-458C-A46F-8B9113ED809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ED5FFBA-26C1-5DA2-91BD-0C9D0CB8C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4B5A3FF-FB65-4766-0AD3-4F355FD0EC8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8267BA2-1A11-3B19-6B76-EAB37A5FC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756FFCC-482F-85A0-FBC6-CE968D7C7FA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D8C7E2F-3E5D-0C3B-5DE7-87D14F20D3B8}"/>
              </a:ext>
            </a:extLst>
          </p:cNvPr>
          <p:cNvSpPr>
            <a:spLocks noGrp="1"/>
          </p:cNvSpPr>
          <p:nvPr>
            <p:ph type="dt" sz="half" idx="10"/>
          </p:nvPr>
        </p:nvSpPr>
        <p:spPr/>
        <p:txBody>
          <a:bodyPr/>
          <a:lstStyle/>
          <a:p>
            <a:fld id="{A5ACC019-39DF-488E-87AF-03AF83D35888}" type="datetime1">
              <a:rPr kumimoji="1" lang="ja-JP" altLang="en-US" smtClean="0"/>
              <a:t>2025/11/13</a:t>
            </a:fld>
            <a:endParaRPr kumimoji="1" lang="ja-JP" altLang="en-US"/>
          </a:p>
        </p:txBody>
      </p:sp>
      <p:sp>
        <p:nvSpPr>
          <p:cNvPr id="8" name="フッター プレースホルダー 7">
            <a:extLst>
              <a:ext uri="{FF2B5EF4-FFF2-40B4-BE49-F238E27FC236}">
                <a16:creationId xmlns:a16="http://schemas.microsoft.com/office/drawing/2014/main" id="{EF73920D-7FC5-F92F-27BA-DF2F554B11B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8E6E028-987C-C0BA-412D-07C81FBEC9D4}"/>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401206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03EBAF-420A-6698-4886-31B49F513D0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7E090E9-F865-821A-0B8E-4D1CD811AA97}"/>
              </a:ext>
            </a:extLst>
          </p:cNvPr>
          <p:cNvSpPr>
            <a:spLocks noGrp="1"/>
          </p:cNvSpPr>
          <p:nvPr>
            <p:ph type="dt" sz="half" idx="10"/>
          </p:nvPr>
        </p:nvSpPr>
        <p:spPr/>
        <p:txBody>
          <a:bodyPr/>
          <a:lstStyle/>
          <a:p>
            <a:fld id="{D53EC42A-5330-4AEE-901F-A9EFC11BB575}" type="datetime1">
              <a:rPr kumimoji="1" lang="ja-JP" altLang="en-US" smtClean="0"/>
              <a:t>2025/11/13</a:t>
            </a:fld>
            <a:endParaRPr kumimoji="1" lang="ja-JP" altLang="en-US"/>
          </a:p>
        </p:txBody>
      </p:sp>
      <p:sp>
        <p:nvSpPr>
          <p:cNvPr id="4" name="フッター プレースホルダー 3">
            <a:extLst>
              <a:ext uri="{FF2B5EF4-FFF2-40B4-BE49-F238E27FC236}">
                <a16:creationId xmlns:a16="http://schemas.microsoft.com/office/drawing/2014/main" id="{9B9C9D63-41BD-F0A4-134C-1AC1030AB43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6FC25FC-6F00-DBA5-DD72-8223FC0F19B6}"/>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414366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2479E75-7F03-AA91-7A8E-D20057E557A4}"/>
              </a:ext>
            </a:extLst>
          </p:cNvPr>
          <p:cNvSpPr>
            <a:spLocks noGrp="1"/>
          </p:cNvSpPr>
          <p:nvPr>
            <p:ph type="dt" sz="half" idx="10"/>
          </p:nvPr>
        </p:nvSpPr>
        <p:spPr/>
        <p:txBody>
          <a:bodyPr/>
          <a:lstStyle/>
          <a:p>
            <a:fld id="{989A516B-D6D1-4DFE-8D05-DBC8E0599DA3}" type="datetime1">
              <a:rPr kumimoji="1" lang="ja-JP" altLang="en-US" smtClean="0"/>
              <a:t>2025/11/13</a:t>
            </a:fld>
            <a:endParaRPr kumimoji="1" lang="ja-JP" altLang="en-US"/>
          </a:p>
        </p:txBody>
      </p:sp>
      <p:sp>
        <p:nvSpPr>
          <p:cNvPr id="3" name="フッター プレースホルダー 2">
            <a:extLst>
              <a:ext uri="{FF2B5EF4-FFF2-40B4-BE49-F238E27FC236}">
                <a16:creationId xmlns:a16="http://schemas.microsoft.com/office/drawing/2014/main" id="{5ED81913-628B-8B3C-2F2B-10751DCFB6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AE8E4D2-FBDE-1549-BE14-68868CC07A7C}"/>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87358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001686-B47A-29CA-588E-2811EAD229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3000E26-1409-F3D1-C140-557690D1C6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1164BD7-0228-45A5-005A-58B2DCBBF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58106C4-F05F-9D33-77FE-4A4949318A47}"/>
              </a:ext>
            </a:extLst>
          </p:cNvPr>
          <p:cNvSpPr>
            <a:spLocks noGrp="1"/>
          </p:cNvSpPr>
          <p:nvPr>
            <p:ph type="dt" sz="half" idx="10"/>
          </p:nvPr>
        </p:nvSpPr>
        <p:spPr/>
        <p:txBody>
          <a:bodyPr/>
          <a:lstStyle/>
          <a:p>
            <a:fld id="{FC3D3361-8953-42BB-BA9E-C5E4AA1A22DC}" type="datetime1">
              <a:rPr kumimoji="1" lang="ja-JP" altLang="en-US" smtClean="0"/>
              <a:t>2025/11/13</a:t>
            </a:fld>
            <a:endParaRPr kumimoji="1" lang="ja-JP" altLang="en-US"/>
          </a:p>
        </p:txBody>
      </p:sp>
      <p:sp>
        <p:nvSpPr>
          <p:cNvPr id="6" name="フッター プレースホルダー 5">
            <a:extLst>
              <a:ext uri="{FF2B5EF4-FFF2-40B4-BE49-F238E27FC236}">
                <a16:creationId xmlns:a16="http://schemas.microsoft.com/office/drawing/2014/main" id="{C4CFB2BF-6F26-28B8-5F07-BAFF7F0E8F4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94B2432-67B7-DAC0-3460-68B75F3F9EA1}"/>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58535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10219-1384-4309-E522-B9562A021C7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6004784-C12D-38F2-55B8-2C67D5F43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84C665-05AC-1ECC-2CD1-7E99CB356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5BA135-FFDE-6949-07BB-EA758C6026FF}"/>
              </a:ext>
            </a:extLst>
          </p:cNvPr>
          <p:cNvSpPr>
            <a:spLocks noGrp="1"/>
          </p:cNvSpPr>
          <p:nvPr>
            <p:ph type="dt" sz="half" idx="10"/>
          </p:nvPr>
        </p:nvSpPr>
        <p:spPr/>
        <p:txBody>
          <a:bodyPr/>
          <a:lstStyle/>
          <a:p>
            <a:fld id="{8B846772-D65D-4D8D-A424-EB6F16E49137}" type="datetime1">
              <a:rPr kumimoji="1" lang="ja-JP" altLang="en-US" smtClean="0"/>
              <a:t>2025/11/13</a:t>
            </a:fld>
            <a:endParaRPr kumimoji="1" lang="ja-JP" altLang="en-US"/>
          </a:p>
        </p:txBody>
      </p:sp>
      <p:sp>
        <p:nvSpPr>
          <p:cNvPr id="6" name="フッター プレースホルダー 5">
            <a:extLst>
              <a:ext uri="{FF2B5EF4-FFF2-40B4-BE49-F238E27FC236}">
                <a16:creationId xmlns:a16="http://schemas.microsoft.com/office/drawing/2014/main" id="{FBC2D154-E492-EDF2-04CB-43A3E1E812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2E2943-26D4-E8E3-0C2C-F9FC66E00D1A}"/>
              </a:ext>
            </a:extLst>
          </p:cNvPr>
          <p:cNvSpPr>
            <a:spLocks noGrp="1"/>
          </p:cNvSpPr>
          <p:nvPr>
            <p:ph type="sldNum" sz="quarter" idx="12"/>
          </p:nvPr>
        </p:nvSpPr>
        <p:spPr/>
        <p:txBody>
          <a:bodyPr/>
          <a:lstStyle/>
          <a:p>
            <a:fld id="{0FD8E0F6-AFC1-7845-A533-47DB7ECDB8F2}" type="slidenum">
              <a:rPr kumimoji="1" lang="ja-JP" altLang="en-US" smtClean="0"/>
              <a:t>‹#›</a:t>
            </a:fld>
            <a:endParaRPr kumimoji="1" lang="ja-JP" altLang="en-US"/>
          </a:p>
        </p:txBody>
      </p:sp>
    </p:spTree>
    <p:extLst>
      <p:ext uri="{BB962C8B-B14F-4D97-AF65-F5344CB8AC3E}">
        <p14:creationId xmlns:p14="http://schemas.microsoft.com/office/powerpoint/2010/main" val="215822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F1C3F28-1F21-D2F9-B327-1762C81B5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A768F2-0E0F-90E7-A3B9-A4B242AFF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DD491B-A991-AC2F-022E-FE6F5CE3A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D8C46-940A-4DB3-9479-5819D021861D}"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29738D9F-EB1F-503E-A66A-12676FA28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B4690F5-0966-272C-1BC4-3BD82D98D450}"/>
              </a:ext>
            </a:extLst>
          </p:cNvPr>
          <p:cNvSpPr>
            <a:spLocks noGrp="1"/>
          </p:cNvSpPr>
          <p:nvPr>
            <p:ph type="sldNum" sz="quarter" idx="4"/>
          </p:nvPr>
        </p:nvSpPr>
        <p:spPr>
          <a:xfrm>
            <a:off x="904494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fld id="{0FD8E0F6-AFC1-7845-A533-47DB7ECDB8F2}" type="slidenum">
              <a:rPr lang="ja-JP" altLang="en-US" smtClean="0"/>
              <a:pPr/>
              <a:t>‹#›</a:t>
            </a:fld>
            <a:endParaRPr lang="ja-JP" altLang="en-US" b="1" dirty="0"/>
          </a:p>
        </p:txBody>
      </p:sp>
    </p:spTree>
    <p:extLst>
      <p:ext uri="{BB962C8B-B14F-4D97-AF65-F5344CB8AC3E}">
        <p14:creationId xmlns:p14="http://schemas.microsoft.com/office/powerpoint/2010/main" val="456988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FC46-48B0-44B3-937C-A3B53F359ACE}" type="datetime1">
              <a:rPr kumimoji="1" lang="ja-JP" altLang="en-US" smtClean="0"/>
              <a:t>2025/11/13</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B6A91-6EA3-478A-8FFE-B9E7D26A74B8}" type="slidenum">
              <a:rPr kumimoji="1" lang="ja-JP" altLang="en-US" smtClean="0"/>
              <a:t>‹#›</a:t>
            </a:fld>
            <a:endParaRPr kumimoji="1" lang="ja-JP" altLang="en-US"/>
          </a:p>
        </p:txBody>
      </p:sp>
    </p:spTree>
    <p:extLst>
      <p:ext uri="{BB962C8B-B14F-4D97-AF65-F5344CB8AC3E}">
        <p14:creationId xmlns:p14="http://schemas.microsoft.com/office/powerpoint/2010/main" val="3512645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1.png"/><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12" Type="http://schemas.openxmlformats.org/officeDocument/2006/relationships/image" Target="../media/image41.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image" Target="../media/image34.tiff"/><Relationship Id="rId10" Type="http://schemas.openxmlformats.org/officeDocument/2006/relationships/image" Target="../media/image39.tiff"/><Relationship Id="rId4" Type="http://schemas.openxmlformats.org/officeDocument/2006/relationships/image" Target="../media/image33.tiff"/><Relationship Id="rId9" Type="http://schemas.openxmlformats.org/officeDocument/2006/relationships/image" Target="../media/image38.tiff"/></Relationships>
</file>

<file path=ppt/slides/_rels/slide2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313E50-313D-958A-94BA-5D72935B0092}"/>
              </a:ext>
            </a:extLst>
          </p:cNvPr>
          <p:cNvSpPr>
            <a:spLocks noGrp="1"/>
          </p:cNvSpPr>
          <p:nvPr>
            <p:ph type="ctrTitle"/>
          </p:nvPr>
        </p:nvSpPr>
        <p:spPr>
          <a:xfrm>
            <a:off x="0" y="417622"/>
            <a:ext cx="12192000" cy="1544444"/>
          </a:xfrm>
        </p:spPr>
        <p:txBody>
          <a:bodyPr>
            <a:normAutofit/>
          </a:bodyPr>
          <a:lstStyle/>
          <a:p>
            <a:r>
              <a:rPr lang="en-US" altLang="ja-JP" sz="4400" dirty="0"/>
              <a:t>Improvement of Expected Performance of MONSTER onboard </a:t>
            </a:r>
            <a:r>
              <a:rPr lang="en-US" altLang="ja-JP" sz="4400" dirty="0" err="1"/>
              <a:t>HiZ</a:t>
            </a:r>
            <a:r>
              <a:rPr lang="en-US" altLang="ja-JP" sz="4400" dirty="0"/>
              <a:t>-GUNDAM satellite</a:t>
            </a:r>
            <a:endParaRPr kumimoji="1" lang="ja-JP" altLang="en-US" sz="4400" dirty="0"/>
          </a:p>
        </p:txBody>
      </p:sp>
      <p:sp>
        <p:nvSpPr>
          <p:cNvPr id="3" name="字幕 2">
            <a:extLst>
              <a:ext uri="{FF2B5EF4-FFF2-40B4-BE49-F238E27FC236}">
                <a16:creationId xmlns:a16="http://schemas.microsoft.com/office/drawing/2014/main" id="{1413F979-2090-9230-214E-25A7AD2A53F3}"/>
              </a:ext>
            </a:extLst>
          </p:cNvPr>
          <p:cNvSpPr>
            <a:spLocks noGrp="1"/>
          </p:cNvSpPr>
          <p:nvPr>
            <p:ph type="subTitle" idx="1"/>
          </p:nvPr>
        </p:nvSpPr>
        <p:spPr>
          <a:xfrm>
            <a:off x="447907" y="2133600"/>
            <a:ext cx="11296185" cy="4876800"/>
          </a:xfrm>
        </p:spPr>
        <p:txBody>
          <a:bodyPr>
            <a:normAutofit fontScale="92500" lnSpcReduction="10000"/>
          </a:bodyPr>
          <a:lstStyle/>
          <a:p>
            <a:endParaRPr lang="en-US" altLang="ja-JP" dirty="0"/>
          </a:p>
          <a:p>
            <a:r>
              <a:rPr lang="en-US" altLang="ja-JP" sz="2000" i="1" dirty="0"/>
              <a:t>The third annual conference of Transformative Research Areas (A), “</a:t>
            </a:r>
            <a:r>
              <a:rPr lang="en-US" altLang="ja-JP" sz="2000" i="1" dirty="0" err="1"/>
              <a:t>Multimessenger</a:t>
            </a:r>
            <a:r>
              <a:rPr lang="en-US" altLang="ja-JP" sz="2000" i="1" dirty="0"/>
              <a:t> Astrophysics” 18-20 Nov. 2025</a:t>
            </a:r>
          </a:p>
          <a:p>
            <a:endParaRPr lang="en-US" altLang="ja-JP" b="1" dirty="0"/>
          </a:p>
          <a:p>
            <a:r>
              <a:rPr lang="en-US" altLang="ja-JP" b="1" i="1" dirty="0"/>
              <a:t>ABSTRACT</a:t>
            </a:r>
          </a:p>
          <a:p>
            <a:pPr marL="1333500" indent="-342900" algn="l">
              <a:buFont typeface="Arial" panose="020B0604020202020204" pitchFamily="34" charset="0"/>
              <a:buChar char="•"/>
            </a:pPr>
            <a:r>
              <a:rPr lang="en-US" altLang="ja-JP" dirty="0"/>
              <a:t>Current development status of MONSTER, a visible &amp; near-IR telescope onboard </a:t>
            </a:r>
            <a:r>
              <a:rPr lang="en-US" altLang="ja-JP" dirty="0" err="1"/>
              <a:t>HiZ</a:t>
            </a:r>
            <a:r>
              <a:rPr lang="en-US" altLang="ja-JP" dirty="0"/>
              <a:t>-GUNDAM</a:t>
            </a:r>
          </a:p>
          <a:p>
            <a:pPr marL="1333500" indent="-342900" algn="l">
              <a:buFont typeface="Arial" panose="020B0604020202020204" pitchFamily="34" charset="0"/>
              <a:buChar char="•"/>
            </a:pPr>
            <a:r>
              <a:rPr lang="en-US" altLang="ja-JP" dirty="0"/>
              <a:t>Possible improvement of expected scientific performance of MONSTER, namely the detector system</a:t>
            </a:r>
          </a:p>
          <a:p>
            <a:endParaRPr lang="en-US" altLang="ja-JP" dirty="0"/>
          </a:p>
          <a:p>
            <a:r>
              <a:rPr lang="en-US" altLang="ja-JP" sz="2200" dirty="0"/>
              <a:t>Kohji</a:t>
            </a:r>
            <a:r>
              <a:rPr lang="ja-JP" altLang="en-US" sz="2200" dirty="0"/>
              <a:t> </a:t>
            </a:r>
            <a:r>
              <a:rPr lang="en-US" altLang="ja-JP" sz="2200" dirty="0"/>
              <a:t>Tsumura, Rinon Kageyama (Tokyo City Univ.), </a:t>
            </a:r>
            <a:r>
              <a:rPr lang="en-US" altLang="ja-JP" sz="2200" b="1" dirty="0"/>
              <a:t>Hideo Matsuhara</a:t>
            </a:r>
            <a:r>
              <a:rPr lang="en-US" altLang="ja-JP" sz="2200" dirty="0"/>
              <a:t>, Akihiro Doi, Keisuke Shinozaki (ISAS, JAXA), Shuji Matsuura (</a:t>
            </a:r>
            <a:r>
              <a:rPr lang="en-US" altLang="ja-JP" sz="2200" dirty="0" err="1"/>
              <a:t>Kwansei</a:t>
            </a:r>
            <a:r>
              <a:rPr lang="en-US" altLang="ja-JP" sz="2200" dirty="0"/>
              <a:t> </a:t>
            </a:r>
            <a:r>
              <a:rPr lang="en-US" altLang="ja-JP" sz="2200" dirty="0" err="1"/>
              <a:t>Gakuin</a:t>
            </a:r>
            <a:r>
              <a:rPr lang="en-US" altLang="ja-JP" sz="2200" dirty="0"/>
              <a:t> Univ.), Koji Kawabata, Hori Tomoya (Hiroshima Univ.), Hiroshi </a:t>
            </a:r>
            <a:r>
              <a:rPr lang="en-US" altLang="ja-JP" sz="2200" dirty="0" err="1"/>
              <a:t>Akitaya</a:t>
            </a:r>
            <a:r>
              <a:rPr lang="en-US" altLang="ja-JP" sz="2200" dirty="0"/>
              <a:t> (</a:t>
            </a:r>
            <a:r>
              <a:rPr lang="en-US" altLang="ja-JP" sz="2200" b="0" i="0" dirty="0">
                <a:solidFill>
                  <a:srgbClr val="666666"/>
                </a:solidFill>
                <a:effectLst/>
                <a:latin typeface="+mn-ea"/>
              </a:rPr>
              <a:t>Chiba Institute of Technology</a:t>
            </a:r>
            <a:r>
              <a:rPr lang="en-US" altLang="ja-JP" sz="2200" dirty="0"/>
              <a:t>), Daisuke </a:t>
            </a:r>
            <a:r>
              <a:rPr lang="en-US" altLang="ja-JP" sz="2200" dirty="0" err="1"/>
              <a:t>Yonetoku</a:t>
            </a:r>
            <a:r>
              <a:rPr lang="en-US" altLang="ja-JP" sz="2200" dirty="0"/>
              <a:t> (Kanazawa Univ.)  </a:t>
            </a:r>
            <a:r>
              <a:rPr lang="en-US" altLang="ja-JP" sz="2200" dirty="0" err="1"/>
              <a:t>HiZ</a:t>
            </a:r>
            <a:r>
              <a:rPr lang="en-US" altLang="ja-JP" sz="2200" dirty="0"/>
              <a:t>-GUNDAM / MONSTER team </a:t>
            </a:r>
          </a:p>
        </p:txBody>
      </p:sp>
      <p:sp>
        <p:nvSpPr>
          <p:cNvPr id="4" name="スライド番号プレースホルダー 3">
            <a:extLst>
              <a:ext uri="{FF2B5EF4-FFF2-40B4-BE49-F238E27FC236}">
                <a16:creationId xmlns:a16="http://schemas.microsoft.com/office/drawing/2014/main" id="{F9270A1A-3E67-72D6-F725-1372F26F19C1}"/>
              </a:ext>
            </a:extLst>
          </p:cNvPr>
          <p:cNvSpPr>
            <a:spLocks noGrp="1"/>
          </p:cNvSpPr>
          <p:nvPr>
            <p:ph type="sldNum" sz="quarter" idx="12"/>
          </p:nvPr>
        </p:nvSpPr>
        <p:spPr/>
        <p:txBody>
          <a:bodyPr/>
          <a:lstStyle/>
          <a:p>
            <a:fld id="{0FD8E0F6-AFC1-7845-A533-47DB7ECDB8F2}" type="slidenum">
              <a:rPr kumimoji="1" lang="ja-JP" altLang="en-US" smtClean="0"/>
              <a:t>1</a:t>
            </a:fld>
            <a:endParaRPr kumimoji="1" lang="ja-JP" altLang="en-US"/>
          </a:p>
        </p:txBody>
      </p:sp>
    </p:spTree>
    <p:extLst>
      <p:ext uri="{BB962C8B-B14F-4D97-AF65-F5344CB8AC3E}">
        <p14:creationId xmlns:p14="http://schemas.microsoft.com/office/powerpoint/2010/main" val="4152639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5A7743-CB6D-E2F5-1D38-68A17A6D36B4}"/>
              </a:ext>
            </a:extLst>
          </p:cNvPr>
          <p:cNvSpPr>
            <a:spLocks noGrp="1"/>
          </p:cNvSpPr>
          <p:nvPr>
            <p:ph type="title"/>
          </p:nvPr>
        </p:nvSpPr>
        <p:spPr>
          <a:xfrm>
            <a:off x="838200" y="67886"/>
            <a:ext cx="10515600" cy="947747"/>
          </a:xfrm>
        </p:spPr>
        <p:txBody>
          <a:bodyPr>
            <a:normAutofit/>
          </a:bodyPr>
          <a:lstStyle/>
          <a:p>
            <a:r>
              <a:rPr lang="en-US" altLang="ja-JP" sz="2800" dirty="0"/>
              <a:t>4. Status of on-going works </a:t>
            </a:r>
            <a:br>
              <a:rPr lang="en-US" altLang="ja-JP" sz="2800" dirty="0"/>
            </a:br>
            <a:r>
              <a:rPr lang="en-US" altLang="ja-JP" sz="2800" dirty="0"/>
              <a:t>(2) </a:t>
            </a:r>
            <a:r>
              <a:rPr lang="en-US" altLang="ja-JP" sz="3200" dirty="0"/>
              <a:t>Imaging sensors :  thermal/electrical architecture</a:t>
            </a:r>
            <a:endParaRPr kumimoji="1" lang="ja-JP" altLang="en-US" dirty="0"/>
          </a:p>
        </p:txBody>
      </p:sp>
      <p:sp>
        <p:nvSpPr>
          <p:cNvPr id="3" name="コンテンツ プレースホルダー 2">
            <a:extLst>
              <a:ext uri="{FF2B5EF4-FFF2-40B4-BE49-F238E27FC236}">
                <a16:creationId xmlns:a16="http://schemas.microsoft.com/office/drawing/2014/main" id="{043153CA-1A8B-2E55-0B75-3C5B30F5B17F}"/>
              </a:ext>
            </a:extLst>
          </p:cNvPr>
          <p:cNvSpPr>
            <a:spLocks noGrp="1"/>
          </p:cNvSpPr>
          <p:nvPr>
            <p:ph idx="1"/>
          </p:nvPr>
        </p:nvSpPr>
        <p:spPr>
          <a:xfrm>
            <a:off x="728811" y="1113927"/>
            <a:ext cx="11085534" cy="2106977"/>
          </a:xfrm>
        </p:spPr>
        <p:txBody>
          <a:bodyPr>
            <a:noAutofit/>
          </a:bodyPr>
          <a:lstStyle/>
          <a:p>
            <a:r>
              <a:rPr kumimoji="1" lang="en-US" altLang="ja-JP" sz="2400" dirty="0"/>
              <a:t>Challenges on commercial CMOS sensor onboard</a:t>
            </a:r>
          </a:p>
          <a:p>
            <a:pPr lvl="1"/>
            <a:r>
              <a:rPr lang="en-US" altLang="ja-JP" sz="2000" dirty="0"/>
              <a:t>Commercially used sensor normally provides us with fast (10~50 fps) readout but with large heat dissipation</a:t>
            </a:r>
          </a:p>
          <a:p>
            <a:pPr lvl="1"/>
            <a:r>
              <a:rPr lang="en-US" altLang="ja-JP" sz="2000" dirty="0"/>
              <a:t>but we only need relatively slow  (0.1 – a few fps) readout but low heat dissipation  </a:t>
            </a:r>
            <a:r>
              <a:rPr lang="en-US" altLang="ja-JP" sz="2000" dirty="0">
                <a:sym typeface="Wingdings" panose="05000000000000000000" pitchFamily="2" charset="2"/>
              </a:rPr>
              <a:t> challenge in the readout/thermal design</a:t>
            </a:r>
          </a:p>
          <a:p>
            <a:pPr lvl="1"/>
            <a:r>
              <a:rPr kumimoji="1" lang="en-US" altLang="ja-JP" sz="2000" dirty="0">
                <a:sym typeface="Wingdings" panose="05000000000000000000" pitchFamily="2" charset="2"/>
              </a:rPr>
              <a:t>In-house study (with help </a:t>
            </a:r>
            <a:r>
              <a:rPr lang="en-US" altLang="ja-JP" sz="2000" dirty="0">
                <a:sym typeface="Wingdings" panose="05000000000000000000" pitchFamily="2" charset="2"/>
              </a:rPr>
              <a:t>by </a:t>
            </a:r>
            <a:r>
              <a:rPr kumimoji="1" lang="en-US" altLang="ja-JP" sz="2000" dirty="0">
                <a:sym typeface="Wingdings" panose="05000000000000000000" pitchFamily="2" charset="2"/>
              </a:rPr>
              <a:t>two young JAXA members by a scheme of “intra-JAXA internship” )</a:t>
            </a:r>
            <a:endParaRPr kumimoji="1" lang="ja-JP" altLang="en-US" sz="2000" dirty="0"/>
          </a:p>
        </p:txBody>
      </p:sp>
      <p:grpSp>
        <p:nvGrpSpPr>
          <p:cNvPr id="4" name="グループ化 3">
            <a:extLst>
              <a:ext uri="{FF2B5EF4-FFF2-40B4-BE49-F238E27FC236}">
                <a16:creationId xmlns:a16="http://schemas.microsoft.com/office/drawing/2014/main" id="{E82CAB91-DA32-1B41-EEFA-D2AF8A96943C}"/>
              </a:ext>
            </a:extLst>
          </p:cNvPr>
          <p:cNvGrpSpPr/>
          <p:nvPr/>
        </p:nvGrpSpPr>
        <p:grpSpPr>
          <a:xfrm>
            <a:off x="702961" y="3351563"/>
            <a:ext cx="10880911" cy="3438551"/>
            <a:chOff x="1157970" y="97916"/>
            <a:chExt cx="9916850" cy="6897426"/>
          </a:xfrm>
        </p:grpSpPr>
        <p:sp>
          <p:nvSpPr>
            <p:cNvPr id="5" name="正方形/長方形 4">
              <a:extLst>
                <a:ext uri="{FF2B5EF4-FFF2-40B4-BE49-F238E27FC236}">
                  <a16:creationId xmlns:a16="http://schemas.microsoft.com/office/drawing/2014/main" id="{0B41CFB4-8395-9EE6-5E9B-7868BB717B55}"/>
                </a:ext>
              </a:extLst>
            </p:cNvPr>
            <p:cNvSpPr/>
            <p:nvPr/>
          </p:nvSpPr>
          <p:spPr>
            <a:xfrm>
              <a:off x="2726073" y="1583193"/>
              <a:ext cx="185195" cy="127321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FF0D74B-3C95-2421-D72A-A13279E3C5AB}"/>
                </a:ext>
              </a:extLst>
            </p:cNvPr>
            <p:cNvSpPr/>
            <p:nvPr/>
          </p:nvSpPr>
          <p:spPr>
            <a:xfrm>
              <a:off x="2610326" y="749817"/>
              <a:ext cx="2268638" cy="29399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AD3FFBD0-F102-CCF6-58FF-F17CA334EB4F}"/>
                </a:ext>
              </a:extLst>
            </p:cNvPr>
            <p:cNvSpPr/>
            <p:nvPr/>
          </p:nvSpPr>
          <p:spPr>
            <a:xfrm>
              <a:off x="2957567" y="1016034"/>
              <a:ext cx="185195" cy="246540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CCAB3B8-09B0-055D-FFEB-70C742BFE465}"/>
                </a:ext>
              </a:extLst>
            </p:cNvPr>
            <p:cNvSpPr txBox="1"/>
            <p:nvPr/>
          </p:nvSpPr>
          <p:spPr>
            <a:xfrm>
              <a:off x="3194742" y="2457224"/>
              <a:ext cx="1983607" cy="617373"/>
            </a:xfrm>
            <a:prstGeom prst="rect">
              <a:avLst/>
            </a:prstGeom>
            <a:noFill/>
          </p:spPr>
          <p:txBody>
            <a:bodyPr wrap="square" rtlCol="0">
              <a:spAutoFit/>
            </a:bodyPr>
            <a:lstStyle/>
            <a:p>
              <a:r>
                <a:rPr kumimoji="1" lang="en-US" altLang="ja-JP" sz="1400" dirty="0"/>
                <a:t>CMOS sensor</a:t>
              </a:r>
              <a:endParaRPr kumimoji="1" lang="ja-JP" altLang="en-US" sz="1400" dirty="0"/>
            </a:p>
          </p:txBody>
        </p:sp>
        <p:cxnSp>
          <p:nvCxnSpPr>
            <p:cNvPr id="9" name="直線コネクタ 8">
              <a:extLst>
                <a:ext uri="{FF2B5EF4-FFF2-40B4-BE49-F238E27FC236}">
                  <a16:creationId xmlns:a16="http://schemas.microsoft.com/office/drawing/2014/main" id="{BA7712C9-6F3E-A31F-A739-70BAAFE9D08A}"/>
                </a:ext>
              </a:extLst>
            </p:cNvPr>
            <p:cNvCxnSpPr>
              <a:cxnSpLocks/>
              <a:stCxn id="8" idx="1"/>
              <a:endCxn id="5" idx="3"/>
            </p:cNvCxnSpPr>
            <p:nvPr/>
          </p:nvCxnSpPr>
          <p:spPr>
            <a:xfrm flipH="1" flipV="1">
              <a:off x="2911268" y="2219801"/>
              <a:ext cx="283474" cy="546111"/>
            </a:xfrm>
            <a:prstGeom prst="line">
              <a:avLst/>
            </a:prstGeom>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85E12EA8-4B3A-D5D5-C6E4-9EA8BC151EF3}"/>
                </a:ext>
              </a:extLst>
            </p:cNvPr>
            <p:cNvSpPr txBox="1"/>
            <p:nvPr/>
          </p:nvSpPr>
          <p:spPr>
            <a:xfrm>
              <a:off x="3537317" y="1257411"/>
              <a:ext cx="922047" cy="1173006"/>
            </a:xfrm>
            <a:prstGeom prst="rect">
              <a:avLst/>
            </a:prstGeom>
            <a:noFill/>
          </p:spPr>
          <p:txBody>
            <a:bodyPr wrap="square" rtlCol="0">
              <a:spAutoFit/>
            </a:bodyPr>
            <a:lstStyle/>
            <a:p>
              <a:r>
                <a:rPr kumimoji="1" lang="en-US" altLang="ja-JP" sz="1600" dirty="0"/>
                <a:t>Sensor board</a:t>
              </a:r>
              <a:endParaRPr kumimoji="1" lang="ja-JP" altLang="en-US" sz="1600" dirty="0"/>
            </a:p>
          </p:txBody>
        </p:sp>
        <p:cxnSp>
          <p:nvCxnSpPr>
            <p:cNvPr id="11" name="直線コネクタ 10">
              <a:extLst>
                <a:ext uri="{FF2B5EF4-FFF2-40B4-BE49-F238E27FC236}">
                  <a16:creationId xmlns:a16="http://schemas.microsoft.com/office/drawing/2014/main" id="{F4763258-D759-7D1A-F78D-4565126F56F3}"/>
                </a:ext>
              </a:extLst>
            </p:cNvPr>
            <p:cNvCxnSpPr>
              <a:cxnSpLocks/>
            </p:cNvCxnSpPr>
            <p:nvPr/>
          </p:nvCxnSpPr>
          <p:spPr>
            <a:xfrm>
              <a:off x="3012513" y="1579660"/>
              <a:ext cx="644555" cy="160334"/>
            </a:xfrm>
            <a:prstGeom prst="line">
              <a:avLst/>
            </a:prstGeom>
          </p:spPr>
          <p:style>
            <a:lnRef idx="2">
              <a:schemeClr val="accent1"/>
            </a:lnRef>
            <a:fillRef idx="0">
              <a:schemeClr val="accent1"/>
            </a:fillRef>
            <a:effectRef idx="1">
              <a:schemeClr val="accent1"/>
            </a:effectRef>
            <a:fontRef idx="minor">
              <a:schemeClr val="tx1"/>
            </a:fontRef>
          </p:style>
        </p:cxnSp>
        <p:sp>
          <p:nvSpPr>
            <p:cNvPr id="12" name="正方形/長方形 11">
              <a:extLst>
                <a:ext uri="{FF2B5EF4-FFF2-40B4-BE49-F238E27FC236}">
                  <a16:creationId xmlns:a16="http://schemas.microsoft.com/office/drawing/2014/main" id="{674F9358-00F7-01B5-55D1-EC1DFDE106E9}"/>
                </a:ext>
              </a:extLst>
            </p:cNvPr>
            <p:cNvSpPr/>
            <p:nvPr/>
          </p:nvSpPr>
          <p:spPr>
            <a:xfrm>
              <a:off x="3144709" y="3109962"/>
              <a:ext cx="1701476" cy="17984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4">
              <a:extLst>
                <a:ext uri="{FF2B5EF4-FFF2-40B4-BE49-F238E27FC236}">
                  <a16:creationId xmlns:a16="http://schemas.microsoft.com/office/drawing/2014/main" id="{954F0CA9-2CE8-FC09-38E0-761C98677912}"/>
                </a:ext>
              </a:extLst>
            </p:cNvPr>
            <p:cNvSpPr/>
            <p:nvPr/>
          </p:nvSpPr>
          <p:spPr>
            <a:xfrm>
              <a:off x="3054970" y="881882"/>
              <a:ext cx="1777695" cy="677121"/>
            </a:xfrm>
            <a:custGeom>
              <a:avLst/>
              <a:gdLst>
                <a:gd name="connsiteX0" fmla="*/ 34724 w 1713053"/>
                <a:gd name="connsiteY0" fmla="*/ 439838 h 532436"/>
                <a:gd name="connsiteX1" fmla="*/ 0 w 1713053"/>
                <a:gd name="connsiteY1" fmla="*/ 254643 h 532436"/>
                <a:gd name="connsiteX2" fmla="*/ 11575 w 1713053"/>
                <a:gd name="connsiteY2" fmla="*/ 57874 h 532436"/>
                <a:gd name="connsiteX3" fmla="*/ 34724 w 1713053"/>
                <a:gd name="connsiteY3" fmla="*/ 23150 h 532436"/>
                <a:gd name="connsiteX4" fmla="*/ 92597 w 1713053"/>
                <a:gd name="connsiteY4" fmla="*/ 11575 h 532436"/>
                <a:gd name="connsiteX5" fmla="*/ 185195 w 1713053"/>
                <a:gd name="connsiteY5" fmla="*/ 0 h 532436"/>
                <a:gd name="connsiteX6" fmla="*/ 486137 w 1713053"/>
                <a:gd name="connsiteY6" fmla="*/ 11575 h 532436"/>
                <a:gd name="connsiteX7" fmla="*/ 717630 w 1713053"/>
                <a:gd name="connsiteY7" fmla="*/ 23150 h 532436"/>
                <a:gd name="connsiteX8" fmla="*/ 983848 w 1713053"/>
                <a:gd name="connsiteY8" fmla="*/ 34724 h 532436"/>
                <a:gd name="connsiteX9" fmla="*/ 1169043 w 1713053"/>
                <a:gd name="connsiteY9" fmla="*/ 69448 h 532436"/>
                <a:gd name="connsiteX10" fmla="*/ 1203767 w 1713053"/>
                <a:gd name="connsiteY10" fmla="*/ 81023 h 532436"/>
                <a:gd name="connsiteX11" fmla="*/ 1261640 w 1713053"/>
                <a:gd name="connsiteY11" fmla="*/ 127322 h 532436"/>
                <a:gd name="connsiteX12" fmla="*/ 1284790 w 1713053"/>
                <a:gd name="connsiteY12" fmla="*/ 162046 h 532436"/>
                <a:gd name="connsiteX13" fmla="*/ 1319514 w 1713053"/>
                <a:gd name="connsiteY13" fmla="*/ 196770 h 532436"/>
                <a:gd name="connsiteX14" fmla="*/ 1342663 w 1713053"/>
                <a:gd name="connsiteY14" fmla="*/ 231494 h 532436"/>
                <a:gd name="connsiteX15" fmla="*/ 1377387 w 1713053"/>
                <a:gd name="connsiteY15" fmla="*/ 254643 h 532436"/>
                <a:gd name="connsiteX16" fmla="*/ 1435261 w 1713053"/>
                <a:gd name="connsiteY16" fmla="*/ 300942 h 532436"/>
                <a:gd name="connsiteX17" fmla="*/ 1481559 w 1713053"/>
                <a:gd name="connsiteY17" fmla="*/ 405114 h 532436"/>
                <a:gd name="connsiteX18" fmla="*/ 1493134 w 1713053"/>
                <a:gd name="connsiteY18" fmla="*/ 439838 h 532436"/>
                <a:gd name="connsiteX19" fmla="*/ 1539433 w 1713053"/>
                <a:gd name="connsiteY19" fmla="*/ 486137 h 532436"/>
                <a:gd name="connsiteX20" fmla="*/ 1620456 w 1713053"/>
                <a:gd name="connsiteY20" fmla="*/ 532436 h 532436"/>
                <a:gd name="connsiteX21" fmla="*/ 1713053 w 1713053"/>
                <a:gd name="connsiteY21" fmla="*/ 520861 h 5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3053" h="532436">
                  <a:moveTo>
                    <a:pt x="34724" y="439838"/>
                  </a:moveTo>
                  <a:cubicBezTo>
                    <a:pt x="27308" y="406465"/>
                    <a:pt x="0" y="296153"/>
                    <a:pt x="0" y="254643"/>
                  </a:cubicBezTo>
                  <a:cubicBezTo>
                    <a:pt x="0" y="188940"/>
                    <a:pt x="1829" y="122850"/>
                    <a:pt x="11575" y="57874"/>
                  </a:cubicBezTo>
                  <a:cubicBezTo>
                    <a:pt x="13639" y="44117"/>
                    <a:pt x="22646" y="30052"/>
                    <a:pt x="34724" y="23150"/>
                  </a:cubicBezTo>
                  <a:cubicBezTo>
                    <a:pt x="51805" y="13389"/>
                    <a:pt x="73153" y="14567"/>
                    <a:pt x="92597" y="11575"/>
                  </a:cubicBezTo>
                  <a:cubicBezTo>
                    <a:pt x="123341" y="6845"/>
                    <a:pt x="154329" y="3858"/>
                    <a:pt x="185195" y="0"/>
                  </a:cubicBezTo>
                  <a:lnTo>
                    <a:pt x="486137" y="11575"/>
                  </a:lnTo>
                  <a:lnTo>
                    <a:pt x="717630" y="23150"/>
                  </a:lnTo>
                  <a:lnTo>
                    <a:pt x="983848" y="34724"/>
                  </a:lnTo>
                  <a:cubicBezTo>
                    <a:pt x="1059996" y="44243"/>
                    <a:pt x="1095384" y="44894"/>
                    <a:pt x="1169043" y="69448"/>
                  </a:cubicBezTo>
                  <a:cubicBezTo>
                    <a:pt x="1180618" y="73306"/>
                    <a:pt x="1192854" y="75567"/>
                    <a:pt x="1203767" y="81023"/>
                  </a:cubicBezTo>
                  <a:cubicBezTo>
                    <a:pt x="1223824" y="91051"/>
                    <a:pt x="1247284" y="109377"/>
                    <a:pt x="1261640" y="127322"/>
                  </a:cubicBezTo>
                  <a:cubicBezTo>
                    <a:pt x="1270330" y="138185"/>
                    <a:pt x="1275884" y="151359"/>
                    <a:pt x="1284790" y="162046"/>
                  </a:cubicBezTo>
                  <a:cubicBezTo>
                    <a:pt x="1295269" y="174621"/>
                    <a:pt x="1309035" y="184195"/>
                    <a:pt x="1319514" y="196770"/>
                  </a:cubicBezTo>
                  <a:cubicBezTo>
                    <a:pt x="1328420" y="207457"/>
                    <a:pt x="1332826" y="221657"/>
                    <a:pt x="1342663" y="231494"/>
                  </a:cubicBezTo>
                  <a:cubicBezTo>
                    <a:pt x="1352500" y="241331"/>
                    <a:pt x="1366524" y="245953"/>
                    <a:pt x="1377387" y="254643"/>
                  </a:cubicBezTo>
                  <a:cubicBezTo>
                    <a:pt x="1459852" y="320615"/>
                    <a:pt x="1328386" y="229693"/>
                    <a:pt x="1435261" y="300942"/>
                  </a:cubicBezTo>
                  <a:cubicBezTo>
                    <a:pt x="1471946" y="355970"/>
                    <a:pt x="1454010" y="322468"/>
                    <a:pt x="1481559" y="405114"/>
                  </a:cubicBezTo>
                  <a:cubicBezTo>
                    <a:pt x="1485417" y="416689"/>
                    <a:pt x="1484507" y="431211"/>
                    <a:pt x="1493134" y="439838"/>
                  </a:cubicBezTo>
                  <a:cubicBezTo>
                    <a:pt x="1508567" y="455271"/>
                    <a:pt x="1521273" y="474030"/>
                    <a:pt x="1539433" y="486137"/>
                  </a:cubicBezTo>
                  <a:cubicBezTo>
                    <a:pt x="1588514" y="518857"/>
                    <a:pt x="1561715" y="503065"/>
                    <a:pt x="1620456" y="532436"/>
                  </a:cubicBezTo>
                  <a:cubicBezTo>
                    <a:pt x="1697515" y="519592"/>
                    <a:pt x="1666435" y="520861"/>
                    <a:pt x="1713053" y="520861"/>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CEE101-2E96-17A1-43AB-EA8459DFE8D2}"/>
                </a:ext>
              </a:extLst>
            </p:cNvPr>
            <p:cNvSpPr/>
            <p:nvPr/>
          </p:nvSpPr>
          <p:spPr>
            <a:xfrm>
              <a:off x="4786367" y="1414920"/>
              <a:ext cx="162045" cy="65015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7275B84E-1C7A-415B-D0B6-1A16BF43C479}"/>
                </a:ext>
              </a:extLst>
            </p:cNvPr>
            <p:cNvCxnSpPr>
              <a:cxnSpLocks/>
              <a:stCxn id="14" idx="3"/>
            </p:cNvCxnSpPr>
            <p:nvPr/>
          </p:nvCxnSpPr>
          <p:spPr>
            <a:xfrm>
              <a:off x="4948412" y="1739995"/>
              <a:ext cx="121534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正方形/長方形 15">
              <a:extLst>
                <a:ext uri="{FF2B5EF4-FFF2-40B4-BE49-F238E27FC236}">
                  <a16:creationId xmlns:a16="http://schemas.microsoft.com/office/drawing/2014/main" id="{73F83019-3E0F-2E27-074E-558B5987E652}"/>
                </a:ext>
              </a:extLst>
            </p:cNvPr>
            <p:cNvSpPr/>
            <p:nvPr/>
          </p:nvSpPr>
          <p:spPr>
            <a:xfrm>
              <a:off x="6152179" y="1427446"/>
              <a:ext cx="162045" cy="65015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89CD4DE-9D27-DED5-7E82-0716194AA597}"/>
                </a:ext>
              </a:extLst>
            </p:cNvPr>
            <p:cNvSpPr/>
            <p:nvPr/>
          </p:nvSpPr>
          <p:spPr>
            <a:xfrm>
              <a:off x="6233201" y="1112615"/>
              <a:ext cx="1516285" cy="13759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8E804DFD-13F4-6EC4-6108-BD3C6163E500}"/>
                </a:ext>
              </a:extLst>
            </p:cNvPr>
            <p:cNvSpPr/>
            <p:nvPr/>
          </p:nvSpPr>
          <p:spPr>
            <a:xfrm>
              <a:off x="7681966" y="1444750"/>
              <a:ext cx="162045" cy="65015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FAD63BE-172B-1669-F9B6-7AD4F3D731B6}"/>
                </a:ext>
              </a:extLst>
            </p:cNvPr>
            <p:cNvSpPr txBox="1"/>
            <p:nvPr/>
          </p:nvSpPr>
          <p:spPr>
            <a:xfrm>
              <a:off x="6400898" y="1442648"/>
              <a:ext cx="1516285" cy="740847"/>
            </a:xfrm>
            <a:prstGeom prst="rect">
              <a:avLst/>
            </a:prstGeom>
            <a:noFill/>
          </p:spPr>
          <p:txBody>
            <a:bodyPr wrap="square" rtlCol="0">
              <a:spAutoFit/>
            </a:bodyPr>
            <a:lstStyle/>
            <a:p>
              <a:r>
                <a:rPr kumimoji="1" lang="en-US" altLang="ja-JP" dirty="0"/>
                <a:t>A/D board</a:t>
              </a:r>
              <a:endParaRPr kumimoji="1" lang="ja-JP" altLang="en-US" dirty="0"/>
            </a:p>
          </p:txBody>
        </p:sp>
        <p:cxnSp>
          <p:nvCxnSpPr>
            <p:cNvPr id="20" name="直線コネクタ 19">
              <a:extLst>
                <a:ext uri="{FF2B5EF4-FFF2-40B4-BE49-F238E27FC236}">
                  <a16:creationId xmlns:a16="http://schemas.microsoft.com/office/drawing/2014/main" id="{FC7B586C-65EA-17AC-C69F-2FF2068327F4}"/>
                </a:ext>
              </a:extLst>
            </p:cNvPr>
            <p:cNvCxnSpPr>
              <a:cxnSpLocks/>
            </p:cNvCxnSpPr>
            <p:nvPr/>
          </p:nvCxnSpPr>
          <p:spPr>
            <a:xfrm flipV="1">
              <a:off x="4644487" y="472890"/>
              <a:ext cx="716773" cy="644421"/>
            </a:xfrm>
            <a:prstGeom prst="line">
              <a:avLst/>
            </a:prstGeom>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2E3C061D-CC6B-D418-8EFA-6B1AFB19DA59}"/>
                </a:ext>
              </a:extLst>
            </p:cNvPr>
            <p:cNvSpPr txBox="1"/>
            <p:nvPr/>
          </p:nvSpPr>
          <p:spPr>
            <a:xfrm>
              <a:off x="5205896" y="97916"/>
              <a:ext cx="2802443" cy="624681"/>
            </a:xfrm>
            <a:prstGeom prst="rect">
              <a:avLst/>
            </a:prstGeom>
            <a:noFill/>
          </p:spPr>
          <p:txBody>
            <a:bodyPr wrap="square" rtlCol="0">
              <a:spAutoFit/>
            </a:bodyPr>
            <a:lstStyle/>
            <a:p>
              <a:r>
                <a:rPr kumimoji="1" lang="en-US" altLang="ja-JP" sz="1400" dirty="0"/>
                <a:t>Thermal isolation support</a:t>
              </a:r>
              <a:endParaRPr kumimoji="1" lang="ja-JP" altLang="en-US" sz="1400" dirty="0"/>
            </a:p>
          </p:txBody>
        </p:sp>
        <p:sp>
          <p:nvSpPr>
            <p:cNvPr id="22" name="正方形/長方形 21">
              <a:extLst>
                <a:ext uri="{FF2B5EF4-FFF2-40B4-BE49-F238E27FC236}">
                  <a16:creationId xmlns:a16="http://schemas.microsoft.com/office/drawing/2014/main" id="{B1E47020-524D-BA46-5EEE-8B7B7E1CBDE5}"/>
                </a:ext>
              </a:extLst>
            </p:cNvPr>
            <p:cNvSpPr/>
            <p:nvPr/>
          </p:nvSpPr>
          <p:spPr>
            <a:xfrm>
              <a:off x="3154339" y="1058180"/>
              <a:ext cx="1701476" cy="17984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3762D7ED-8BD8-9A70-0FBD-55446837490D}"/>
                </a:ext>
              </a:extLst>
            </p:cNvPr>
            <p:cNvSpPr/>
            <p:nvPr/>
          </p:nvSpPr>
          <p:spPr>
            <a:xfrm>
              <a:off x="1157970" y="162837"/>
              <a:ext cx="1338524" cy="66012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ABD97A1A-DC0C-5319-785E-89F0304DA0F0}"/>
                </a:ext>
              </a:extLst>
            </p:cNvPr>
            <p:cNvSpPr txBox="1"/>
            <p:nvPr/>
          </p:nvSpPr>
          <p:spPr>
            <a:xfrm>
              <a:off x="1256090" y="1597621"/>
              <a:ext cx="1252991" cy="1852117"/>
            </a:xfrm>
            <a:prstGeom prst="rect">
              <a:avLst/>
            </a:prstGeom>
            <a:noFill/>
          </p:spPr>
          <p:txBody>
            <a:bodyPr wrap="square" rtlCol="0">
              <a:spAutoFit/>
            </a:bodyPr>
            <a:lstStyle/>
            <a:p>
              <a:r>
                <a:rPr kumimoji="1" lang="en-US" altLang="ja-JP" dirty="0"/>
                <a:t>Telescope body</a:t>
              </a:r>
            </a:p>
            <a:p>
              <a:r>
                <a:rPr lang="en-US" altLang="ja-JP" dirty="0">
                  <a:solidFill>
                    <a:srgbClr val="0070C0"/>
                  </a:solidFill>
                </a:rPr>
                <a:t>~160K</a:t>
              </a:r>
              <a:endParaRPr kumimoji="1" lang="ja-JP" altLang="en-US" dirty="0">
                <a:solidFill>
                  <a:srgbClr val="0070C0"/>
                </a:solidFill>
              </a:endParaRPr>
            </a:p>
          </p:txBody>
        </p:sp>
        <p:sp>
          <p:nvSpPr>
            <p:cNvPr id="25" name="正方形/長方形 24">
              <a:extLst>
                <a:ext uri="{FF2B5EF4-FFF2-40B4-BE49-F238E27FC236}">
                  <a16:creationId xmlns:a16="http://schemas.microsoft.com/office/drawing/2014/main" id="{89ACC8B2-A2C3-9CC2-924E-C68D63F4DD31}"/>
                </a:ext>
              </a:extLst>
            </p:cNvPr>
            <p:cNvSpPr/>
            <p:nvPr/>
          </p:nvSpPr>
          <p:spPr>
            <a:xfrm>
              <a:off x="2506156" y="1058180"/>
              <a:ext cx="91582" cy="22641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9708FF3E-60AC-EA60-1BD9-A1C06238F297}"/>
                </a:ext>
              </a:extLst>
            </p:cNvPr>
            <p:cNvCxnSpPr>
              <a:cxnSpLocks/>
            </p:cNvCxnSpPr>
            <p:nvPr/>
          </p:nvCxnSpPr>
          <p:spPr>
            <a:xfrm flipH="1">
              <a:off x="2572674" y="466179"/>
              <a:ext cx="229528" cy="6346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3811339F-D726-4BBD-4D06-5E1A24FBF851}"/>
                </a:ext>
              </a:extLst>
            </p:cNvPr>
            <p:cNvSpPr txBox="1"/>
            <p:nvPr/>
          </p:nvSpPr>
          <p:spPr>
            <a:xfrm>
              <a:off x="2711521" y="199213"/>
              <a:ext cx="2657704" cy="617373"/>
            </a:xfrm>
            <a:prstGeom prst="rect">
              <a:avLst/>
            </a:prstGeom>
            <a:noFill/>
          </p:spPr>
          <p:txBody>
            <a:bodyPr wrap="square" rtlCol="0">
              <a:spAutoFit/>
            </a:bodyPr>
            <a:lstStyle/>
            <a:p>
              <a:r>
                <a:rPr kumimoji="1" lang="en-US" altLang="ja-JP" sz="1400" dirty="0"/>
                <a:t>Thermal isolation support</a:t>
              </a:r>
              <a:endParaRPr kumimoji="1" lang="ja-JP" altLang="en-US" sz="1400" dirty="0"/>
            </a:p>
          </p:txBody>
        </p:sp>
        <p:cxnSp>
          <p:nvCxnSpPr>
            <p:cNvPr id="28" name="直線コネクタ 27">
              <a:extLst>
                <a:ext uri="{FF2B5EF4-FFF2-40B4-BE49-F238E27FC236}">
                  <a16:creationId xmlns:a16="http://schemas.microsoft.com/office/drawing/2014/main" id="{A4A93E8F-2DD9-AC0A-8F8A-9F0ABB601B0A}"/>
                </a:ext>
              </a:extLst>
            </p:cNvPr>
            <p:cNvCxnSpPr>
              <a:cxnSpLocks/>
            </p:cNvCxnSpPr>
            <p:nvPr/>
          </p:nvCxnSpPr>
          <p:spPr>
            <a:xfrm>
              <a:off x="5470762" y="1803074"/>
              <a:ext cx="74728" cy="650150"/>
            </a:xfrm>
            <a:prstGeom prst="line">
              <a:avLst/>
            </a:prstGeom>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C47ED409-F7BE-501E-BAA2-F50F8D195744}"/>
                </a:ext>
              </a:extLst>
            </p:cNvPr>
            <p:cNvSpPr txBox="1"/>
            <p:nvPr/>
          </p:nvSpPr>
          <p:spPr>
            <a:xfrm>
              <a:off x="5017860" y="2472012"/>
              <a:ext cx="2207554" cy="617373"/>
            </a:xfrm>
            <a:prstGeom prst="rect">
              <a:avLst/>
            </a:prstGeom>
            <a:noFill/>
          </p:spPr>
          <p:txBody>
            <a:bodyPr wrap="square" rtlCol="0">
              <a:spAutoFit/>
            </a:bodyPr>
            <a:lstStyle/>
            <a:p>
              <a:r>
                <a:rPr kumimoji="1" lang="en-US" altLang="ja-JP" sz="1400" dirty="0"/>
                <a:t>Analog signal Flat cable</a:t>
              </a:r>
              <a:endParaRPr kumimoji="1" lang="ja-JP" altLang="en-US" sz="1400" dirty="0"/>
            </a:p>
          </p:txBody>
        </p:sp>
        <p:sp>
          <p:nvSpPr>
            <p:cNvPr id="30" name="正方形/長方形 29">
              <a:extLst>
                <a:ext uri="{FF2B5EF4-FFF2-40B4-BE49-F238E27FC236}">
                  <a16:creationId xmlns:a16="http://schemas.microsoft.com/office/drawing/2014/main" id="{E5E45AB5-07C9-31CB-14A4-DF9F158A68A1}"/>
                </a:ext>
              </a:extLst>
            </p:cNvPr>
            <p:cNvSpPr/>
            <p:nvPr/>
          </p:nvSpPr>
          <p:spPr>
            <a:xfrm>
              <a:off x="3929840" y="4581341"/>
              <a:ext cx="185195" cy="127321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C6362099-7C66-6C53-A319-232C2EBC6CF0}"/>
                </a:ext>
              </a:extLst>
            </p:cNvPr>
            <p:cNvSpPr/>
            <p:nvPr/>
          </p:nvSpPr>
          <p:spPr>
            <a:xfrm>
              <a:off x="3814093" y="3747963"/>
              <a:ext cx="2268638" cy="29399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CF6A986-F794-9771-220E-0CA7236B2AA8}"/>
                </a:ext>
              </a:extLst>
            </p:cNvPr>
            <p:cNvSpPr/>
            <p:nvPr/>
          </p:nvSpPr>
          <p:spPr>
            <a:xfrm>
              <a:off x="4161334" y="4014182"/>
              <a:ext cx="185195" cy="246540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96390199-DEBF-83B8-DE63-7F32CD9163CD}"/>
                </a:ext>
              </a:extLst>
            </p:cNvPr>
            <p:cNvSpPr/>
            <p:nvPr/>
          </p:nvSpPr>
          <p:spPr>
            <a:xfrm>
              <a:off x="4348476" y="6108110"/>
              <a:ext cx="1701476" cy="17984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18DA8300-EB9B-545F-FED6-07BEFAA0DBEB}"/>
                </a:ext>
              </a:extLst>
            </p:cNvPr>
            <p:cNvSpPr/>
            <p:nvPr/>
          </p:nvSpPr>
          <p:spPr>
            <a:xfrm>
              <a:off x="4358106" y="4056328"/>
              <a:ext cx="1701476" cy="17984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4918B60-339F-9465-12AE-180DB301565D}"/>
                </a:ext>
              </a:extLst>
            </p:cNvPr>
            <p:cNvSpPr/>
            <p:nvPr/>
          </p:nvSpPr>
          <p:spPr>
            <a:xfrm>
              <a:off x="2502316" y="3958908"/>
              <a:ext cx="1206557" cy="226411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236C0160-0B7D-240B-1F62-D26A67021BF3}"/>
                </a:ext>
              </a:extLst>
            </p:cNvPr>
            <p:cNvSpPr txBox="1"/>
            <p:nvPr/>
          </p:nvSpPr>
          <p:spPr>
            <a:xfrm>
              <a:off x="2571566" y="4014069"/>
              <a:ext cx="1136443" cy="2407753"/>
            </a:xfrm>
            <a:prstGeom prst="rect">
              <a:avLst/>
            </a:prstGeom>
            <a:noFill/>
          </p:spPr>
          <p:txBody>
            <a:bodyPr wrap="square" rtlCol="0">
              <a:spAutoFit/>
            </a:bodyPr>
            <a:lstStyle/>
            <a:p>
              <a:r>
                <a:rPr lang="en-US" altLang="ja-JP" dirty="0"/>
                <a:t>Koster Prism module</a:t>
              </a:r>
              <a:endParaRPr kumimoji="1" lang="en-US" altLang="ja-JP" dirty="0"/>
            </a:p>
            <a:p>
              <a:r>
                <a:rPr lang="en-US" altLang="ja-JP" dirty="0">
                  <a:solidFill>
                    <a:srgbClr val="0070C0"/>
                  </a:solidFill>
                </a:rPr>
                <a:t>~160 K</a:t>
              </a:r>
              <a:endParaRPr kumimoji="1" lang="ja-JP" altLang="en-US" dirty="0">
                <a:solidFill>
                  <a:srgbClr val="0070C0"/>
                </a:solidFill>
              </a:endParaRPr>
            </a:p>
          </p:txBody>
        </p:sp>
        <p:sp>
          <p:nvSpPr>
            <p:cNvPr id="37" name="テキスト ボックス 36">
              <a:extLst>
                <a:ext uri="{FF2B5EF4-FFF2-40B4-BE49-F238E27FC236}">
                  <a16:creationId xmlns:a16="http://schemas.microsoft.com/office/drawing/2014/main" id="{E67FA4E9-CFFE-B28D-B1D1-7759C1A444A7}"/>
                </a:ext>
              </a:extLst>
            </p:cNvPr>
            <p:cNvSpPr txBox="1"/>
            <p:nvPr/>
          </p:nvSpPr>
          <p:spPr>
            <a:xfrm>
              <a:off x="4848132" y="2998623"/>
              <a:ext cx="3292381" cy="740847"/>
            </a:xfrm>
            <a:prstGeom prst="rect">
              <a:avLst/>
            </a:prstGeom>
            <a:noFill/>
          </p:spPr>
          <p:txBody>
            <a:bodyPr wrap="square" rtlCol="0">
              <a:spAutoFit/>
            </a:bodyPr>
            <a:lstStyle/>
            <a:p>
              <a:r>
                <a:rPr lang="en-US" altLang="ja-JP" dirty="0"/>
                <a:t>Visible detector </a:t>
              </a:r>
              <a:r>
                <a:rPr lang="en-US" altLang="ja-JP" dirty="0">
                  <a:solidFill>
                    <a:schemeClr val="accent2">
                      <a:lumMod val="75000"/>
                    </a:schemeClr>
                  </a:solidFill>
                </a:rPr>
                <a:t>~270K</a:t>
              </a:r>
              <a:endParaRPr kumimoji="1" lang="ja-JP" altLang="en-US" dirty="0">
                <a:solidFill>
                  <a:schemeClr val="accent2">
                    <a:lumMod val="75000"/>
                  </a:schemeClr>
                </a:solidFill>
              </a:endParaRPr>
            </a:p>
          </p:txBody>
        </p:sp>
        <p:sp>
          <p:nvSpPr>
            <p:cNvPr id="38" name="正方形/長方形 37">
              <a:extLst>
                <a:ext uri="{FF2B5EF4-FFF2-40B4-BE49-F238E27FC236}">
                  <a16:creationId xmlns:a16="http://schemas.microsoft.com/office/drawing/2014/main" id="{76333BAA-5526-1915-51E0-E4EDCFB723C2}"/>
                </a:ext>
              </a:extLst>
            </p:cNvPr>
            <p:cNvSpPr/>
            <p:nvPr/>
          </p:nvSpPr>
          <p:spPr>
            <a:xfrm>
              <a:off x="3723605" y="3966713"/>
              <a:ext cx="91582" cy="22641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6E0A1F38-8768-0041-3ED0-24496AFF8192}"/>
                </a:ext>
              </a:extLst>
            </p:cNvPr>
            <p:cNvCxnSpPr>
              <a:cxnSpLocks/>
              <a:stCxn id="40" idx="1"/>
            </p:cNvCxnSpPr>
            <p:nvPr/>
          </p:nvCxnSpPr>
          <p:spPr>
            <a:xfrm flipH="1">
              <a:off x="4058955" y="4576213"/>
              <a:ext cx="577237" cy="333719"/>
            </a:xfrm>
            <a:prstGeom prst="line">
              <a:avLst/>
            </a:prstGeom>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35F0FEF3-C4DB-E96A-6686-B0503EB486BB}"/>
                </a:ext>
              </a:extLst>
            </p:cNvPr>
            <p:cNvSpPr txBox="1"/>
            <p:nvPr/>
          </p:nvSpPr>
          <p:spPr>
            <a:xfrm>
              <a:off x="4636192" y="4267525"/>
              <a:ext cx="834570" cy="617373"/>
            </a:xfrm>
            <a:prstGeom prst="rect">
              <a:avLst/>
            </a:prstGeom>
            <a:noFill/>
          </p:spPr>
          <p:txBody>
            <a:bodyPr wrap="square" rtlCol="0">
              <a:spAutoFit/>
            </a:bodyPr>
            <a:lstStyle/>
            <a:p>
              <a:r>
                <a:rPr lang="en-US" altLang="ja-JP" sz="1400" dirty="0"/>
                <a:t>H1RG</a:t>
              </a:r>
              <a:endParaRPr kumimoji="1" lang="ja-JP" altLang="en-US" sz="1400" dirty="0"/>
            </a:p>
          </p:txBody>
        </p:sp>
        <p:cxnSp>
          <p:nvCxnSpPr>
            <p:cNvPr id="41" name="直線コネクタ 40">
              <a:extLst>
                <a:ext uri="{FF2B5EF4-FFF2-40B4-BE49-F238E27FC236}">
                  <a16:creationId xmlns:a16="http://schemas.microsoft.com/office/drawing/2014/main" id="{BF26F4A0-A60E-F6F1-BB3D-9D2488A79CDE}"/>
                </a:ext>
              </a:extLst>
            </p:cNvPr>
            <p:cNvCxnSpPr>
              <a:cxnSpLocks/>
            </p:cNvCxnSpPr>
            <p:nvPr/>
          </p:nvCxnSpPr>
          <p:spPr>
            <a:xfrm flipH="1">
              <a:off x="4277089" y="5036864"/>
              <a:ext cx="428544" cy="114772"/>
            </a:xfrm>
            <a:prstGeom prst="line">
              <a:avLst/>
            </a:prstGeom>
          </p:spPr>
          <p:style>
            <a:lnRef idx="2">
              <a:schemeClr val="accent1"/>
            </a:lnRef>
            <a:fillRef idx="0">
              <a:schemeClr val="accent1"/>
            </a:fillRef>
            <a:effectRef idx="1">
              <a:schemeClr val="accent1"/>
            </a:effectRef>
            <a:fontRef idx="minor">
              <a:schemeClr val="tx1"/>
            </a:fontRef>
          </p:style>
        </p:cxnSp>
        <p:sp>
          <p:nvSpPr>
            <p:cNvPr id="42" name="テキスト ボックス 41">
              <a:extLst>
                <a:ext uri="{FF2B5EF4-FFF2-40B4-BE49-F238E27FC236}">
                  <a16:creationId xmlns:a16="http://schemas.microsoft.com/office/drawing/2014/main" id="{8F80DBE7-4319-364B-7B37-DB4F9761957D}"/>
                </a:ext>
              </a:extLst>
            </p:cNvPr>
            <p:cNvSpPr txBox="1"/>
            <p:nvPr/>
          </p:nvSpPr>
          <p:spPr>
            <a:xfrm>
              <a:off x="4669418" y="4782274"/>
              <a:ext cx="1383464" cy="617373"/>
            </a:xfrm>
            <a:prstGeom prst="rect">
              <a:avLst/>
            </a:prstGeom>
            <a:noFill/>
          </p:spPr>
          <p:txBody>
            <a:bodyPr wrap="square" rtlCol="0">
              <a:spAutoFit/>
            </a:bodyPr>
            <a:lstStyle/>
            <a:p>
              <a:r>
                <a:rPr kumimoji="1" lang="en-US" altLang="ja-JP" sz="1400" dirty="0"/>
                <a:t>SIDECAR ASIC</a:t>
              </a:r>
              <a:endParaRPr kumimoji="1" lang="ja-JP" altLang="en-US" sz="1400" dirty="0"/>
            </a:p>
          </p:txBody>
        </p:sp>
        <p:sp>
          <p:nvSpPr>
            <p:cNvPr id="43" name="テキスト ボックス 42">
              <a:extLst>
                <a:ext uri="{FF2B5EF4-FFF2-40B4-BE49-F238E27FC236}">
                  <a16:creationId xmlns:a16="http://schemas.microsoft.com/office/drawing/2014/main" id="{3B756D13-6CD3-4839-CDDF-355FE3E31D90}"/>
                </a:ext>
              </a:extLst>
            </p:cNvPr>
            <p:cNvSpPr txBox="1"/>
            <p:nvPr/>
          </p:nvSpPr>
          <p:spPr>
            <a:xfrm>
              <a:off x="6121685" y="6254495"/>
              <a:ext cx="2443746" cy="740847"/>
            </a:xfrm>
            <a:prstGeom prst="rect">
              <a:avLst/>
            </a:prstGeom>
            <a:noFill/>
          </p:spPr>
          <p:txBody>
            <a:bodyPr wrap="square" rtlCol="0">
              <a:spAutoFit/>
            </a:bodyPr>
            <a:lstStyle/>
            <a:p>
              <a:r>
                <a:rPr lang="en-US" altLang="ja-JP" dirty="0"/>
                <a:t>NIR detector</a:t>
              </a:r>
              <a:r>
                <a:rPr lang="en-US" altLang="ja-JP" dirty="0">
                  <a:solidFill>
                    <a:srgbClr val="7030A0"/>
                  </a:solidFill>
                </a:rPr>
                <a:t>&lt;120 K</a:t>
              </a:r>
              <a:endParaRPr kumimoji="1" lang="ja-JP" altLang="en-US" dirty="0">
                <a:solidFill>
                  <a:srgbClr val="7030A0"/>
                </a:solidFill>
              </a:endParaRPr>
            </a:p>
          </p:txBody>
        </p:sp>
        <p:sp>
          <p:nvSpPr>
            <p:cNvPr id="44" name="フリーフォーム 59">
              <a:extLst>
                <a:ext uri="{FF2B5EF4-FFF2-40B4-BE49-F238E27FC236}">
                  <a16:creationId xmlns:a16="http://schemas.microsoft.com/office/drawing/2014/main" id="{590BCE1E-808D-BDE7-96E9-FBB38C60D456}"/>
                </a:ext>
              </a:extLst>
            </p:cNvPr>
            <p:cNvSpPr/>
            <p:nvPr/>
          </p:nvSpPr>
          <p:spPr>
            <a:xfrm>
              <a:off x="4217414" y="3876589"/>
              <a:ext cx="1777695" cy="704751"/>
            </a:xfrm>
            <a:custGeom>
              <a:avLst/>
              <a:gdLst>
                <a:gd name="connsiteX0" fmla="*/ 34724 w 1713053"/>
                <a:gd name="connsiteY0" fmla="*/ 439838 h 532436"/>
                <a:gd name="connsiteX1" fmla="*/ 0 w 1713053"/>
                <a:gd name="connsiteY1" fmla="*/ 254643 h 532436"/>
                <a:gd name="connsiteX2" fmla="*/ 11575 w 1713053"/>
                <a:gd name="connsiteY2" fmla="*/ 57874 h 532436"/>
                <a:gd name="connsiteX3" fmla="*/ 34724 w 1713053"/>
                <a:gd name="connsiteY3" fmla="*/ 23150 h 532436"/>
                <a:gd name="connsiteX4" fmla="*/ 92597 w 1713053"/>
                <a:gd name="connsiteY4" fmla="*/ 11575 h 532436"/>
                <a:gd name="connsiteX5" fmla="*/ 185195 w 1713053"/>
                <a:gd name="connsiteY5" fmla="*/ 0 h 532436"/>
                <a:gd name="connsiteX6" fmla="*/ 486137 w 1713053"/>
                <a:gd name="connsiteY6" fmla="*/ 11575 h 532436"/>
                <a:gd name="connsiteX7" fmla="*/ 717630 w 1713053"/>
                <a:gd name="connsiteY7" fmla="*/ 23150 h 532436"/>
                <a:gd name="connsiteX8" fmla="*/ 983848 w 1713053"/>
                <a:gd name="connsiteY8" fmla="*/ 34724 h 532436"/>
                <a:gd name="connsiteX9" fmla="*/ 1169043 w 1713053"/>
                <a:gd name="connsiteY9" fmla="*/ 69448 h 532436"/>
                <a:gd name="connsiteX10" fmla="*/ 1203767 w 1713053"/>
                <a:gd name="connsiteY10" fmla="*/ 81023 h 532436"/>
                <a:gd name="connsiteX11" fmla="*/ 1261640 w 1713053"/>
                <a:gd name="connsiteY11" fmla="*/ 127322 h 532436"/>
                <a:gd name="connsiteX12" fmla="*/ 1284790 w 1713053"/>
                <a:gd name="connsiteY12" fmla="*/ 162046 h 532436"/>
                <a:gd name="connsiteX13" fmla="*/ 1319514 w 1713053"/>
                <a:gd name="connsiteY13" fmla="*/ 196770 h 532436"/>
                <a:gd name="connsiteX14" fmla="*/ 1342663 w 1713053"/>
                <a:gd name="connsiteY14" fmla="*/ 231494 h 532436"/>
                <a:gd name="connsiteX15" fmla="*/ 1377387 w 1713053"/>
                <a:gd name="connsiteY15" fmla="*/ 254643 h 532436"/>
                <a:gd name="connsiteX16" fmla="*/ 1435261 w 1713053"/>
                <a:gd name="connsiteY16" fmla="*/ 300942 h 532436"/>
                <a:gd name="connsiteX17" fmla="*/ 1481559 w 1713053"/>
                <a:gd name="connsiteY17" fmla="*/ 405114 h 532436"/>
                <a:gd name="connsiteX18" fmla="*/ 1493134 w 1713053"/>
                <a:gd name="connsiteY18" fmla="*/ 439838 h 532436"/>
                <a:gd name="connsiteX19" fmla="*/ 1539433 w 1713053"/>
                <a:gd name="connsiteY19" fmla="*/ 486137 h 532436"/>
                <a:gd name="connsiteX20" fmla="*/ 1620456 w 1713053"/>
                <a:gd name="connsiteY20" fmla="*/ 532436 h 532436"/>
                <a:gd name="connsiteX21" fmla="*/ 1713053 w 1713053"/>
                <a:gd name="connsiteY21" fmla="*/ 520861 h 5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3053" h="532436">
                  <a:moveTo>
                    <a:pt x="34724" y="439838"/>
                  </a:moveTo>
                  <a:cubicBezTo>
                    <a:pt x="27308" y="406465"/>
                    <a:pt x="0" y="296153"/>
                    <a:pt x="0" y="254643"/>
                  </a:cubicBezTo>
                  <a:cubicBezTo>
                    <a:pt x="0" y="188940"/>
                    <a:pt x="1829" y="122850"/>
                    <a:pt x="11575" y="57874"/>
                  </a:cubicBezTo>
                  <a:cubicBezTo>
                    <a:pt x="13639" y="44117"/>
                    <a:pt x="22646" y="30052"/>
                    <a:pt x="34724" y="23150"/>
                  </a:cubicBezTo>
                  <a:cubicBezTo>
                    <a:pt x="51805" y="13389"/>
                    <a:pt x="73153" y="14567"/>
                    <a:pt x="92597" y="11575"/>
                  </a:cubicBezTo>
                  <a:cubicBezTo>
                    <a:pt x="123341" y="6845"/>
                    <a:pt x="154329" y="3858"/>
                    <a:pt x="185195" y="0"/>
                  </a:cubicBezTo>
                  <a:lnTo>
                    <a:pt x="486137" y="11575"/>
                  </a:lnTo>
                  <a:lnTo>
                    <a:pt x="717630" y="23150"/>
                  </a:lnTo>
                  <a:lnTo>
                    <a:pt x="983848" y="34724"/>
                  </a:lnTo>
                  <a:cubicBezTo>
                    <a:pt x="1059996" y="44243"/>
                    <a:pt x="1095384" y="44894"/>
                    <a:pt x="1169043" y="69448"/>
                  </a:cubicBezTo>
                  <a:cubicBezTo>
                    <a:pt x="1180618" y="73306"/>
                    <a:pt x="1192854" y="75567"/>
                    <a:pt x="1203767" y="81023"/>
                  </a:cubicBezTo>
                  <a:cubicBezTo>
                    <a:pt x="1223824" y="91051"/>
                    <a:pt x="1247284" y="109377"/>
                    <a:pt x="1261640" y="127322"/>
                  </a:cubicBezTo>
                  <a:cubicBezTo>
                    <a:pt x="1270330" y="138185"/>
                    <a:pt x="1275884" y="151359"/>
                    <a:pt x="1284790" y="162046"/>
                  </a:cubicBezTo>
                  <a:cubicBezTo>
                    <a:pt x="1295269" y="174621"/>
                    <a:pt x="1309035" y="184195"/>
                    <a:pt x="1319514" y="196770"/>
                  </a:cubicBezTo>
                  <a:cubicBezTo>
                    <a:pt x="1328420" y="207457"/>
                    <a:pt x="1332826" y="221657"/>
                    <a:pt x="1342663" y="231494"/>
                  </a:cubicBezTo>
                  <a:cubicBezTo>
                    <a:pt x="1352500" y="241331"/>
                    <a:pt x="1366524" y="245953"/>
                    <a:pt x="1377387" y="254643"/>
                  </a:cubicBezTo>
                  <a:cubicBezTo>
                    <a:pt x="1459852" y="320615"/>
                    <a:pt x="1328386" y="229693"/>
                    <a:pt x="1435261" y="300942"/>
                  </a:cubicBezTo>
                  <a:cubicBezTo>
                    <a:pt x="1471946" y="355970"/>
                    <a:pt x="1454010" y="322468"/>
                    <a:pt x="1481559" y="405114"/>
                  </a:cubicBezTo>
                  <a:cubicBezTo>
                    <a:pt x="1485417" y="416689"/>
                    <a:pt x="1484507" y="431211"/>
                    <a:pt x="1493134" y="439838"/>
                  </a:cubicBezTo>
                  <a:cubicBezTo>
                    <a:pt x="1508567" y="455271"/>
                    <a:pt x="1521273" y="474030"/>
                    <a:pt x="1539433" y="486137"/>
                  </a:cubicBezTo>
                  <a:cubicBezTo>
                    <a:pt x="1588514" y="518857"/>
                    <a:pt x="1561715" y="503065"/>
                    <a:pt x="1620456" y="532436"/>
                  </a:cubicBezTo>
                  <a:cubicBezTo>
                    <a:pt x="1697515" y="519592"/>
                    <a:pt x="1666435" y="520861"/>
                    <a:pt x="1713053" y="520861"/>
                  </a:cubicBezTo>
                </a:path>
              </a:pathLst>
            </a:cu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C9FB1162-754C-387B-25C0-B0F0CF30320E}"/>
                </a:ext>
              </a:extLst>
            </p:cNvPr>
            <p:cNvSpPr/>
            <p:nvPr/>
          </p:nvSpPr>
          <p:spPr>
            <a:xfrm>
              <a:off x="5999671" y="4395448"/>
              <a:ext cx="162045" cy="650150"/>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a:extLst>
                <a:ext uri="{FF2B5EF4-FFF2-40B4-BE49-F238E27FC236}">
                  <a16:creationId xmlns:a16="http://schemas.microsoft.com/office/drawing/2014/main" id="{AE95D739-F12B-40A2-4D68-68A1544D9EA9}"/>
                </a:ext>
              </a:extLst>
            </p:cNvPr>
            <p:cNvCxnSpPr>
              <a:cxnSpLocks/>
              <a:stCxn id="45" idx="3"/>
              <a:endCxn id="50" idx="1"/>
            </p:cNvCxnSpPr>
            <p:nvPr/>
          </p:nvCxnSpPr>
          <p:spPr>
            <a:xfrm flipV="1">
              <a:off x="6161715" y="4718802"/>
              <a:ext cx="3211359" cy="172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47" name="正方形/長方形 46">
              <a:extLst>
                <a:ext uri="{FF2B5EF4-FFF2-40B4-BE49-F238E27FC236}">
                  <a16:creationId xmlns:a16="http://schemas.microsoft.com/office/drawing/2014/main" id="{EBE2706C-2937-0FAE-6485-432CA85A67C7}"/>
                </a:ext>
              </a:extLst>
            </p:cNvPr>
            <p:cNvSpPr/>
            <p:nvPr/>
          </p:nvSpPr>
          <p:spPr>
            <a:xfrm>
              <a:off x="9506640" y="569608"/>
              <a:ext cx="1568180" cy="5982610"/>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800BAB6-EA80-E67F-0714-94EB5E370E00}"/>
                </a:ext>
              </a:extLst>
            </p:cNvPr>
            <p:cNvSpPr txBox="1"/>
            <p:nvPr/>
          </p:nvSpPr>
          <p:spPr>
            <a:xfrm>
              <a:off x="9527439" y="1099748"/>
              <a:ext cx="1541905" cy="2222541"/>
            </a:xfrm>
            <a:prstGeom prst="rect">
              <a:avLst/>
            </a:prstGeom>
            <a:noFill/>
          </p:spPr>
          <p:txBody>
            <a:bodyPr wrap="square" rtlCol="0">
              <a:spAutoFit/>
            </a:bodyPr>
            <a:lstStyle/>
            <a:p>
              <a:r>
                <a:rPr lang="en-US" altLang="ja-JP" sz="1600" dirty="0">
                  <a:solidFill>
                    <a:schemeClr val="accent6">
                      <a:lumMod val="75000"/>
                    </a:schemeClr>
                  </a:solidFill>
                </a:rPr>
                <a:t>Warm </a:t>
              </a:r>
            </a:p>
            <a:p>
              <a:r>
                <a:rPr lang="en-US" altLang="ja-JP" sz="1600" dirty="0">
                  <a:solidFill>
                    <a:schemeClr val="accent6">
                      <a:lumMod val="75000"/>
                    </a:schemeClr>
                  </a:solidFill>
                </a:rPr>
                <a:t>Control/readout electronics</a:t>
              </a:r>
            </a:p>
            <a:p>
              <a:r>
                <a:rPr kumimoji="1" lang="en-US" altLang="ja-JP" dirty="0">
                  <a:solidFill>
                    <a:schemeClr val="accent2">
                      <a:lumMod val="75000"/>
                    </a:schemeClr>
                  </a:solidFill>
                </a:rPr>
                <a:t>~300 K</a:t>
              </a:r>
            </a:p>
          </p:txBody>
        </p:sp>
        <p:sp>
          <p:nvSpPr>
            <p:cNvPr id="49" name="正方形/長方形 48">
              <a:extLst>
                <a:ext uri="{FF2B5EF4-FFF2-40B4-BE49-F238E27FC236}">
                  <a16:creationId xmlns:a16="http://schemas.microsoft.com/office/drawing/2014/main" id="{98E9CD18-D9B2-98A1-B9DB-DB38F7163D3B}"/>
                </a:ext>
              </a:extLst>
            </p:cNvPr>
            <p:cNvSpPr/>
            <p:nvPr/>
          </p:nvSpPr>
          <p:spPr>
            <a:xfrm>
              <a:off x="9357183" y="1506445"/>
              <a:ext cx="162045" cy="650150"/>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8B1D7074-175C-96A5-58B2-24B69AA93985}"/>
                </a:ext>
              </a:extLst>
            </p:cNvPr>
            <p:cNvSpPr/>
            <p:nvPr/>
          </p:nvSpPr>
          <p:spPr>
            <a:xfrm>
              <a:off x="9373075" y="4393726"/>
              <a:ext cx="162045" cy="650150"/>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1B33D952-83AC-80B7-4B4C-3E6992C7889A}"/>
                </a:ext>
              </a:extLst>
            </p:cNvPr>
            <p:cNvCxnSpPr>
              <a:cxnSpLocks/>
              <a:endCxn id="49" idx="1"/>
            </p:cNvCxnSpPr>
            <p:nvPr/>
          </p:nvCxnSpPr>
          <p:spPr>
            <a:xfrm flipV="1">
              <a:off x="7718446" y="1831518"/>
              <a:ext cx="1638737" cy="1860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テキスト ボックス 51">
              <a:extLst>
                <a:ext uri="{FF2B5EF4-FFF2-40B4-BE49-F238E27FC236}">
                  <a16:creationId xmlns:a16="http://schemas.microsoft.com/office/drawing/2014/main" id="{98ADD88A-9F12-3EF9-477B-201234A38855}"/>
                </a:ext>
              </a:extLst>
            </p:cNvPr>
            <p:cNvSpPr txBox="1"/>
            <p:nvPr/>
          </p:nvSpPr>
          <p:spPr>
            <a:xfrm>
              <a:off x="5688192" y="528916"/>
              <a:ext cx="2802443" cy="740847"/>
            </a:xfrm>
            <a:prstGeom prst="rect">
              <a:avLst/>
            </a:prstGeom>
            <a:noFill/>
          </p:spPr>
          <p:txBody>
            <a:bodyPr wrap="none" rtlCol="0">
              <a:spAutoFit/>
            </a:bodyPr>
            <a:lstStyle/>
            <a:p>
              <a:r>
                <a:rPr kumimoji="1" lang="en-US" altLang="ja-JP" dirty="0">
                  <a:solidFill>
                    <a:srgbClr val="FF0000"/>
                  </a:solidFill>
                </a:rPr>
                <a:t>Visible detector electronics</a:t>
              </a:r>
              <a:endParaRPr kumimoji="1" lang="ja-JP" altLang="en-US" dirty="0">
                <a:solidFill>
                  <a:srgbClr val="FF0000"/>
                </a:solidFill>
              </a:endParaRPr>
            </a:p>
          </p:txBody>
        </p:sp>
        <p:sp>
          <p:nvSpPr>
            <p:cNvPr id="53" name="テキスト ボックス 52">
              <a:extLst>
                <a:ext uri="{FF2B5EF4-FFF2-40B4-BE49-F238E27FC236}">
                  <a16:creationId xmlns:a16="http://schemas.microsoft.com/office/drawing/2014/main" id="{AD8A6CE9-DC34-E554-EF41-6B739742CC9B}"/>
                </a:ext>
              </a:extLst>
            </p:cNvPr>
            <p:cNvSpPr txBox="1"/>
            <p:nvPr/>
          </p:nvSpPr>
          <p:spPr>
            <a:xfrm>
              <a:off x="6147113" y="5292288"/>
              <a:ext cx="2513169" cy="740847"/>
            </a:xfrm>
            <a:prstGeom prst="rect">
              <a:avLst/>
            </a:prstGeom>
            <a:noFill/>
          </p:spPr>
          <p:txBody>
            <a:bodyPr wrap="none" rtlCol="0">
              <a:spAutoFit/>
            </a:bodyPr>
            <a:lstStyle/>
            <a:p>
              <a:r>
                <a:rPr kumimoji="1" lang="en-US" altLang="ja-JP" dirty="0">
                  <a:solidFill>
                    <a:schemeClr val="accent4">
                      <a:lumMod val="75000"/>
                    </a:schemeClr>
                  </a:solidFill>
                </a:rPr>
                <a:t>NIR detector electronics</a:t>
              </a:r>
              <a:endParaRPr kumimoji="1" lang="ja-JP" altLang="en-US" dirty="0">
                <a:solidFill>
                  <a:schemeClr val="accent4">
                    <a:lumMod val="75000"/>
                  </a:schemeClr>
                </a:solidFill>
              </a:endParaRPr>
            </a:p>
          </p:txBody>
        </p:sp>
      </p:grpSp>
      <p:sp>
        <p:nvSpPr>
          <p:cNvPr id="60" name="スライド番号プレースホルダー 59">
            <a:extLst>
              <a:ext uri="{FF2B5EF4-FFF2-40B4-BE49-F238E27FC236}">
                <a16:creationId xmlns:a16="http://schemas.microsoft.com/office/drawing/2014/main" id="{936604EE-06FB-C7DC-CC7B-CD340240155B}"/>
              </a:ext>
            </a:extLst>
          </p:cNvPr>
          <p:cNvSpPr>
            <a:spLocks noGrp="1"/>
          </p:cNvSpPr>
          <p:nvPr>
            <p:ph type="sldNum" sz="quarter" idx="12"/>
          </p:nvPr>
        </p:nvSpPr>
        <p:spPr/>
        <p:txBody>
          <a:bodyPr/>
          <a:lstStyle/>
          <a:p>
            <a:fld id="{0FD8E0F6-AFC1-7845-A533-47DB7ECDB8F2}" type="slidenum">
              <a:rPr kumimoji="1" lang="ja-JP" altLang="en-US" smtClean="0"/>
              <a:t>10</a:t>
            </a:fld>
            <a:endParaRPr kumimoji="1" lang="ja-JP" altLang="en-US"/>
          </a:p>
        </p:txBody>
      </p:sp>
    </p:spTree>
    <p:extLst>
      <p:ext uri="{BB962C8B-B14F-4D97-AF65-F5344CB8AC3E}">
        <p14:creationId xmlns:p14="http://schemas.microsoft.com/office/powerpoint/2010/main" val="409269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F2887-BA21-4182-F1D3-29C60944076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0EAD0AE-ABBC-B236-B8F9-481D6E9FC096}"/>
              </a:ext>
            </a:extLst>
          </p:cNvPr>
          <p:cNvSpPr>
            <a:spLocks noGrp="1"/>
          </p:cNvSpPr>
          <p:nvPr>
            <p:ph type="title"/>
          </p:nvPr>
        </p:nvSpPr>
        <p:spPr>
          <a:xfrm>
            <a:off x="838200" y="365125"/>
            <a:ext cx="10515600" cy="892175"/>
          </a:xfrm>
        </p:spPr>
        <p:txBody>
          <a:bodyPr>
            <a:normAutofit/>
          </a:bodyPr>
          <a:lstStyle/>
          <a:p>
            <a:r>
              <a:rPr lang="en-US" altLang="ja-JP" sz="2800" dirty="0"/>
              <a:t>5. Possible improvement of scientific performances</a:t>
            </a:r>
            <a:endParaRPr kumimoji="1" lang="ja-JP" altLang="en-US" dirty="0"/>
          </a:p>
        </p:txBody>
      </p:sp>
      <p:sp>
        <p:nvSpPr>
          <p:cNvPr id="3" name="コンテンツ プレースホルダー 2">
            <a:extLst>
              <a:ext uri="{FF2B5EF4-FFF2-40B4-BE49-F238E27FC236}">
                <a16:creationId xmlns:a16="http://schemas.microsoft.com/office/drawing/2014/main" id="{ACF7E703-66AF-4C09-BC87-DE2DDBA48EE6}"/>
              </a:ext>
            </a:extLst>
          </p:cNvPr>
          <p:cNvSpPr>
            <a:spLocks noGrp="1"/>
          </p:cNvSpPr>
          <p:nvPr>
            <p:ph idx="1"/>
          </p:nvPr>
        </p:nvSpPr>
        <p:spPr>
          <a:xfrm>
            <a:off x="838200" y="1371600"/>
            <a:ext cx="10515600" cy="4805363"/>
          </a:xfrm>
        </p:spPr>
        <p:txBody>
          <a:bodyPr>
            <a:noAutofit/>
          </a:bodyPr>
          <a:lstStyle/>
          <a:p>
            <a:pPr marL="0" indent="0">
              <a:buNone/>
            </a:pPr>
            <a:r>
              <a:rPr kumimoji="1" lang="en-US" altLang="ja-JP" sz="2400" i="1" dirty="0"/>
              <a:t>Through our current activities we hope to obtain:</a:t>
            </a:r>
          </a:p>
          <a:p>
            <a:r>
              <a:rPr kumimoji="1" lang="en-US" altLang="ja-JP" sz="2400" dirty="0"/>
              <a:t>By BBM telescope development</a:t>
            </a:r>
          </a:p>
          <a:p>
            <a:pPr marL="457200" lvl="1" indent="0">
              <a:buNone/>
            </a:pPr>
            <a:r>
              <a:rPr lang="en-US" altLang="ja-JP" sz="2000" dirty="0"/>
              <a:t>A</a:t>
            </a:r>
            <a:r>
              <a:rPr kumimoji="1" lang="en-US" altLang="ja-JP" sz="2000" dirty="0"/>
              <a:t>fter verifying </a:t>
            </a:r>
            <a:r>
              <a:rPr kumimoji="1" lang="en-US" altLang="ja-JP" sz="2000" dirty="0" err="1"/>
              <a:t>athermal</a:t>
            </a:r>
            <a:r>
              <a:rPr kumimoji="1" lang="en-US" altLang="ja-JP" sz="2000" dirty="0"/>
              <a:t> design, we will also get how the image quality changes with te</a:t>
            </a:r>
            <a:r>
              <a:rPr lang="en-US" altLang="ja-JP" sz="2000" dirty="0"/>
              <a:t>mperature gradient </a:t>
            </a:r>
          </a:p>
          <a:p>
            <a:pPr marL="457200" lvl="1" indent="0">
              <a:buNone/>
            </a:pPr>
            <a:r>
              <a:rPr lang="ja-JP" altLang="en-US" sz="2000" dirty="0"/>
              <a:t>→ </a:t>
            </a:r>
            <a:r>
              <a:rPr lang="en-US" altLang="ja-JP" sz="2000" dirty="0"/>
              <a:t>how much can we accept the earthshine illumination to telescope</a:t>
            </a:r>
          </a:p>
          <a:p>
            <a:pPr marL="457200" lvl="1" indent="0">
              <a:buNone/>
            </a:pPr>
            <a:r>
              <a:rPr lang="ja-JP" altLang="en-US" sz="2000" dirty="0"/>
              <a:t>→ </a:t>
            </a:r>
            <a:r>
              <a:rPr lang="en-US" altLang="ja-JP" sz="2000" dirty="0"/>
              <a:t>improvement of GRB follow-up capability </a:t>
            </a:r>
          </a:p>
          <a:p>
            <a:r>
              <a:rPr kumimoji="1" lang="en-US" altLang="ja-JP" sz="2400" dirty="0"/>
              <a:t>By Visible band detector development</a:t>
            </a:r>
          </a:p>
          <a:p>
            <a:pPr lvl="1"/>
            <a:r>
              <a:rPr lang="en-US" altLang="ja-JP" sz="2000" dirty="0"/>
              <a:t>Challenges: slow readout/low heat dissipation, thermal isolation</a:t>
            </a:r>
          </a:p>
          <a:p>
            <a:pPr lvl="1"/>
            <a:r>
              <a:rPr lang="en-US" altLang="ja-JP" sz="2000" dirty="0"/>
              <a:t>Once successful, this is the first visible sensor readout system onboard JAXA astronomical satellite!</a:t>
            </a:r>
          </a:p>
          <a:p>
            <a:pPr marL="457200" lvl="1" indent="0">
              <a:buNone/>
            </a:pPr>
            <a:r>
              <a:rPr lang="ja-JP" altLang="en-US" sz="2000" dirty="0"/>
              <a:t>⇒</a:t>
            </a:r>
            <a:r>
              <a:rPr lang="en-US" altLang="ja-JP" sz="2000" dirty="0"/>
              <a:t>Prospects to apply for future astronomy mission by JAXA</a:t>
            </a:r>
          </a:p>
          <a:p>
            <a:pPr lvl="1"/>
            <a:r>
              <a:rPr lang="en-US" altLang="ja-JP" sz="2000" dirty="0"/>
              <a:t>Obtain larger </a:t>
            </a:r>
            <a:r>
              <a:rPr lang="en-US" altLang="ja-JP" sz="2000" dirty="0" err="1"/>
              <a:t>FoV</a:t>
            </a:r>
            <a:r>
              <a:rPr lang="en-US" altLang="ja-JP" sz="2000" dirty="0"/>
              <a:t> for the visible channel: </a:t>
            </a:r>
          </a:p>
          <a:p>
            <a:pPr lvl="2"/>
            <a:r>
              <a:rPr lang="en-US" altLang="ja-JP" sz="1800" dirty="0"/>
              <a:t>LI3030SAM has 4-5 times larger format (with same pix size) than the </a:t>
            </a:r>
            <a:r>
              <a:rPr lang="en-US" altLang="ja-JP" sz="1800" dirty="0" err="1"/>
              <a:t>HiViSI</a:t>
            </a:r>
            <a:r>
              <a:rPr lang="en-US" altLang="ja-JP" sz="1800" dirty="0"/>
              <a:t> </a:t>
            </a:r>
          </a:p>
        </p:txBody>
      </p:sp>
      <p:sp>
        <p:nvSpPr>
          <p:cNvPr id="4" name="スライド番号プレースホルダー 3">
            <a:extLst>
              <a:ext uri="{FF2B5EF4-FFF2-40B4-BE49-F238E27FC236}">
                <a16:creationId xmlns:a16="http://schemas.microsoft.com/office/drawing/2014/main" id="{2D59865E-9839-CFAA-FB6A-44C57A7601C3}"/>
              </a:ext>
            </a:extLst>
          </p:cNvPr>
          <p:cNvSpPr>
            <a:spLocks noGrp="1"/>
          </p:cNvSpPr>
          <p:nvPr>
            <p:ph type="sldNum" sz="quarter" idx="12"/>
          </p:nvPr>
        </p:nvSpPr>
        <p:spPr/>
        <p:txBody>
          <a:bodyPr/>
          <a:lstStyle/>
          <a:p>
            <a:fld id="{0FD8E0F6-AFC1-7845-A533-47DB7ECDB8F2}" type="slidenum">
              <a:rPr kumimoji="1" lang="ja-JP" altLang="en-US" smtClean="0"/>
              <a:t>11</a:t>
            </a:fld>
            <a:endParaRPr kumimoji="1" lang="ja-JP" altLang="en-US"/>
          </a:p>
        </p:txBody>
      </p:sp>
    </p:spTree>
    <p:extLst>
      <p:ext uri="{BB962C8B-B14F-4D97-AF65-F5344CB8AC3E}">
        <p14:creationId xmlns:p14="http://schemas.microsoft.com/office/powerpoint/2010/main" val="577742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F958B7-CFC8-CB3C-7A72-470E44D50E2B}"/>
              </a:ext>
            </a:extLst>
          </p:cNvPr>
          <p:cNvSpPr>
            <a:spLocks noGrp="1"/>
          </p:cNvSpPr>
          <p:nvPr>
            <p:ph type="title"/>
          </p:nvPr>
        </p:nvSpPr>
        <p:spPr>
          <a:xfrm>
            <a:off x="386255" y="0"/>
            <a:ext cx="11298926" cy="1325563"/>
          </a:xfrm>
        </p:spPr>
        <p:txBody>
          <a:bodyPr>
            <a:normAutofit/>
          </a:bodyPr>
          <a:lstStyle/>
          <a:p>
            <a:r>
              <a:rPr kumimoji="1" lang="en-US" altLang="ja-JP" sz="4000" dirty="0" err="1"/>
              <a:t>HyViSI</a:t>
            </a:r>
            <a:r>
              <a:rPr kumimoji="1" lang="en-US" altLang="ja-JP" sz="4000" dirty="0"/>
              <a:t> </a:t>
            </a:r>
            <a:r>
              <a:rPr lang="en-US" altLang="ja-JP" sz="4000" dirty="0"/>
              <a:t> vs Commercially available v</a:t>
            </a:r>
            <a:r>
              <a:rPr kumimoji="1" lang="en-US" altLang="ja-JP" sz="4000" dirty="0"/>
              <a:t>isible sensors</a:t>
            </a:r>
            <a:endParaRPr kumimoji="1" lang="ja-JP" altLang="en-US" sz="4000" dirty="0"/>
          </a:p>
        </p:txBody>
      </p:sp>
      <p:graphicFrame>
        <p:nvGraphicFramePr>
          <p:cNvPr id="4" name="表 4">
            <a:extLst>
              <a:ext uri="{FF2B5EF4-FFF2-40B4-BE49-F238E27FC236}">
                <a16:creationId xmlns:a16="http://schemas.microsoft.com/office/drawing/2014/main" id="{CC4DB84E-1118-C8F9-9238-34E7F08AF47A}"/>
              </a:ext>
            </a:extLst>
          </p:cNvPr>
          <p:cNvGraphicFramePr>
            <a:graphicFrameLocks noGrp="1"/>
          </p:cNvGraphicFramePr>
          <p:nvPr>
            <p:ph idx="1"/>
            <p:extLst>
              <p:ext uri="{D42A27DB-BD31-4B8C-83A1-F6EECF244321}">
                <p14:modId xmlns:p14="http://schemas.microsoft.com/office/powerpoint/2010/main" val="602163086"/>
              </p:ext>
            </p:extLst>
          </p:nvPr>
        </p:nvGraphicFramePr>
        <p:xfrm>
          <a:off x="386255" y="1135886"/>
          <a:ext cx="11747455" cy="5243648"/>
        </p:xfrm>
        <a:graphic>
          <a:graphicData uri="http://schemas.openxmlformats.org/drawingml/2006/table">
            <a:tbl>
              <a:tblPr firstRow="1" bandRow="1">
                <a:tableStyleId>{5C22544A-7EE6-4342-B048-85BDC9FD1C3A}</a:tableStyleId>
              </a:tblPr>
              <a:tblGrid>
                <a:gridCol w="3121249">
                  <a:extLst>
                    <a:ext uri="{9D8B030D-6E8A-4147-A177-3AD203B41FA5}">
                      <a16:colId xmlns:a16="http://schemas.microsoft.com/office/drawing/2014/main" val="870271589"/>
                    </a:ext>
                  </a:extLst>
                </a:gridCol>
                <a:gridCol w="2083422">
                  <a:extLst>
                    <a:ext uri="{9D8B030D-6E8A-4147-A177-3AD203B41FA5}">
                      <a16:colId xmlns:a16="http://schemas.microsoft.com/office/drawing/2014/main" val="3939781385"/>
                    </a:ext>
                  </a:extLst>
                </a:gridCol>
                <a:gridCol w="1785036">
                  <a:extLst>
                    <a:ext uri="{9D8B030D-6E8A-4147-A177-3AD203B41FA5}">
                      <a16:colId xmlns:a16="http://schemas.microsoft.com/office/drawing/2014/main" val="874042836"/>
                    </a:ext>
                  </a:extLst>
                </a:gridCol>
                <a:gridCol w="2568556">
                  <a:extLst>
                    <a:ext uri="{9D8B030D-6E8A-4147-A177-3AD203B41FA5}">
                      <a16:colId xmlns:a16="http://schemas.microsoft.com/office/drawing/2014/main" val="1138957535"/>
                    </a:ext>
                  </a:extLst>
                </a:gridCol>
                <a:gridCol w="2189192">
                  <a:extLst>
                    <a:ext uri="{9D8B030D-6E8A-4147-A177-3AD203B41FA5}">
                      <a16:colId xmlns:a16="http://schemas.microsoft.com/office/drawing/2014/main" val="3470799480"/>
                    </a:ext>
                  </a:extLst>
                </a:gridCol>
              </a:tblGrid>
              <a:tr h="699894">
                <a:tc>
                  <a:txBody>
                    <a:bodyPr/>
                    <a:lstStyle/>
                    <a:p>
                      <a:endParaRPr kumimoji="1" lang="ja-JP" altLang="en-US"/>
                    </a:p>
                  </a:txBody>
                  <a:tcPr/>
                </a:tc>
                <a:tc>
                  <a:txBody>
                    <a:bodyPr/>
                    <a:lstStyle/>
                    <a:p>
                      <a:r>
                        <a:rPr kumimoji="1" lang="en-US" altLang="ja-JP" dirty="0"/>
                        <a:t>Teledyne </a:t>
                      </a:r>
                    </a:p>
                    <a:p>
                      <a:r>
                        <a:rPr kumimoji="1" lang="en-US" altLang="ja-JP" dirty="0" err="1"/>
                        <a:t>HyViSI+SideCAR</a:t>
                      </a:r>
                      <a:endParaRPr kumimoji="1" lang="ja-JP" altLang="en-US" dirty="0"/>
                    </a:p>
                  </a:txBody>
                  <a:tcPr/>
                </a:tc>
                <a:tc>
                  <a:txBody>
                    <a:bodyPr/>
                    <a:lstStyle/>
                    <a:p>
                      <a:r>
                        <a:rPr kumimoji="1" lang="en-US" altLang="ja-JP" dirty="0"/>
                        <a:t>Sony </a:t>
                      </a:r>
                      <a:br>
                        <a:rPr kumimoji="1" lang="en-US" altLang="ja-JP" dirty="0"/>
                      </a:br>
                      <a:r>
                        <a:rPr kumimoji="1" lang="en-US" altLang="ja-JP" dirty="0"/>
                        <a:t>IMX533CLK</a:t>
                      </a:r>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Gpixel</a:t>
                      </a:r>
                      <a:r>
                        <a:rPr kumimoji="1" lang="en-US" altLang="ja-JP" dirty="0"/>
                        <a:t> GSENSE6060BSI</a:t>
                      </a:r>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Cannon </a:t>
                      </a:r>
                      <a:br>
                        <a:rPr kumimoji="1" lang="en-US" altLang="ja-JP" dirty="0"/>
                      </a:br>
                      <a:r>
                        <a:rPr kumimoji="1" lang="en-US" altLang="ja-JP" dirty="0"/>
                        <a:t>LI3030SAM</a:t>
                      </a:r>
                      <a:endParaRPr kumimoji="1" lang="ja-JP" altLang="en-US"/>
                    </a:p>
                  </a:txBody>
                  <a:tcPr/>
                </a:tc>
                <a:extLst>
                  <a:ext uri="{0D108BD9-81ED-4DB2-BD59-A6C34878D82A}">
                    <a16:rowId xmlns:a16="http://schemas.microsoft.com/office/drawing/2014/main" val="2556721570"/>
                  </a:ext>
                </a:extLst>
              </a:tr>
              <a:tr h="405494">
                <a:tc>
                  <a:txBody>
                    <a:bodyPr/>
                    <a:lstStyle/>
                    <a:p>
                      <a:r>
                        <a:rPr kumimoji="1" lang="en-US" altLang="ja-JP" dirty="0"/>
                        <a:t>Pixel number (a) </a:t>
                      </a:r>
                      <a:endParaRPr kumimoji="1" lang="ja-JP" altLang="en-US" dirty="0"/>
                    </a:p>
                  </a:txBody>
                  <a:tcPr/>
                </a:tc>
                <a:tc>
                  <a:txBody>
                    <a:bodyPr/>
                    <a:lstStyle/>
                    <a:p>
                      <a:r>
                        <a:rPr kumimoji="1" lang="en-US" altLang="ja-JP" dirty="0"/>
                        <a:t>1024 </a:t>
                      </a:r>
                      <a:r>
                        <a:rPr kumimoji="1" lang="en-US" altLang="ja-JP" sz="1800" b="0" i="0" kern="1200" dirty="0">
                          <a:solidFill>
                            <a:schemeClr val="dk1"/>
                          </a:solidFill>
                          <a:effectLst/>
                          <a:latin typeface="+mn-lt"/>
                          <a:ea typeface="+mn-ea"/>
                          <a:cs typeface="+mn-cs"/>
                        </a:rPr>
                        <a:t>× 1024</a:t>
                      </a:r>
                      <a:endParaRPr kumimoji="1" lang="ja-JP" altLang="en-US" dirty="0"/>
                    </a:p>
                  </a:txBody>
                  <a:tcPr/>
                </a:tc>
                <a:tc>
                  <a:txBody>
                    <a:bodyPr/>
                    <a:lstStyle/>
                    <a:p>
                      <a:r>
                        <a:rPr kumimoji="1" lang="en-US" altLang="ja-JP" dirty="0"/>
                        <a:t>3015  </a:t>
                      </a:r>
                      <a:r>
                        <a:rPr kumimoji="1" lang="en-US" altLang="ja-JP" sz="1800" b="0" i="0" kern="1200" dirty="0">
                          <a:solidFill>
                            <a:schemeClr val="dk1"/>
                          </a:solidFill>
                          <a:effectLst/>
                          <a:latin typeface="+mn-lt"/>
                          <a:ea typeface="+mn-ea"/>
                          <a:cs typeface="+mn-cs"/>
                        </a:rPr>
                        <a:t>× </a:t>
                      </a:r>
                      <a:r>
                        <a:rPr kumimoji="1" lang="en-US" altLang="ja-JP" dirty="0"/>
                        <a:t> 3080</a:t>
                      </a:r>
                      <a:endParaRPr kumimoji="1" lang="ja-JP" altLang="en-US" dirty="0"/>
                    </a:p>
                  </a:txBody>
                  <a:tcPr/>
                </a:tc>
                <a:tc>
                  <a:txBody>
                    <a:bodyPr/>
                    <a:lstStyle/>
                    <a:p>
                      <a:r>
                        <a:rPr kumimoji="1" lang="en-US" altLang="ja-JP" dirty="0"/>
                        <a:t>6144 </a:t>
                      </a:r>
                      <a:r>
                        <a:rPr kumimoji="1" lang="en-US" altLang="ja-JP" sz="1800" b="0" i="0" kern="1200" dirty="0">
                          <a:solidFill>
                            <a:schemeClr val="dk1"/>
                          </a:solidFill>
                          <a:effectLst/>
                          <a:latin typeface="+mn-lt"/>
                          <a:ea typeface="+mn-ea"/>
                          <a:cs typeface="+mn-cs"/>
                        </a:rPr>
                        <a:t>× </a:t>
                      </a:r>
                      <a:r>
                        <a:rPr kumimoji="1" lang="en-US" altLang="ja-JP" dirty="0"/>
                        <a:t>6144</a:t>
                      </a:r>
                      <a:endParaRPr kumimoji="1" lang="ja-JP" altLang="en-US" dirty="0"/>
                    </a:p>
                  </a:txBody>
                  <a:tcPr/>
                </a:tc>
                <a:tc>
                  <a:txBody>
                    <a:bodyPr/>
                    <a:lstStyle/>
                    <a:p>
                      <a:r>
                        <a:rPr kumimoji="1" lang="en-US" altLang="ja-JP" dirty="0"/>
                        <a:t>2160  </a:t>
                      </a:r>
                      <a:r>
                        <a:rPr kumimoji="1" lang="en-US" altLang="ja-JP" sz="1800" b="0" i="0" kern="1200" dirty="0">
                          <a:solidFill>
                            <a:schemeClr val="dk1"/>
                          </a:solidFill>
                          <a:effectLst/>
                          <a:latin typeface="+mn-lt"/>
                          <a:ea typeface="+mn-ea"/>
                          <a:cs typeface="+mn-cs"/>
                        </a:rPr>
                        <a:t>× </a:t>
                      </a:r>
                      <a:r>
                        <a:rPr kumimoji="1" lang="en-US" altLang="ja-JP" dirty="0"/>
                        <a:t> 1286</a:t>
                      </a:r>
                      <a:endParaRPr kumimoji="1" lang="ja-JP" altLang="en-US" dirty="0"/>
                    </a:p>
                  </a:txBody>
                  <a:tcPr/>
                </a:tc>
                <a:extLst>
                  <a:ext uri="{0D108BD9-81ED-4DB2-BD59-A6C34878D82A}">
                    <a16:rowId xmlns:a16="http://schemas.microsoft.com/office/drawing/2014/main" val="2773028931"/>
                  </a:ext>
                </a:extLst>
              </a:tr>
              <a:tr h="405494">
                <a:tc>
                  <a:txBody>
                    <a:bodyPr/>
                    <a:lstStyle/>
                    <a:p>
                      <a:r>
                        <a:rPr kumimoji="1" lang="en-US" altLang="ja-JP" dirty="0"/>
                        <a:t>Pixel size [µm] (b)</a:t>
                      </a:r>
                      <a:endParaRPr kumimoji="1" lang="ja-JP" altLang="en-US" dirty="0"/>
                    </a:p>
                  </a:txBody>
                  <a:tcPr/>
                </a:tc>
                <a:tc>
                  <a:txBody>
                    <a:bodyPr/>
                    <a:lstStyle/>
                    <a:p>
                      <a:r>
                        <a:rPr kumimoji="1" lang="en-US" altLang="ja-JP" dirty="0"/>
                        <a:t>18</a:t>
                      </a:r>
                      <a:endParaRPr kumimoji="1" lang="ja-JP" altLang="en-US" dirty="0"/>
                    </a:p>
                  </a:txBody>
                  <a:tcPr/>
                </a:tc>
                <a:tc>
                  <a:txBody>
                    <a:bodyPr/>
                    <a:lstStyle/>
                    <a:p>
                      <a:r>
                        <a:rPr kumimoji="1" lang="en-US" altLang="ja-JP" dirty="0"/>
                        <a:t>3.76</a:t>
                      </a:r>
                      <a:endParaRPr kumimoji="1" lang="ja-JP" altLang="en-US"/>
                    </a:p>
                  </a:txBody>
                  <a:tcPr/>
                </a:tc>
                <a:tc>
                  <a:txBody>
                    <a:bodyPr/>
                    <a:lstStyle/>
                    <a:p>
                      <a:r>
                        <a:rPr kumimoji="1" lang="en-US" altLang="ja-JP" dirty="0"/>
                        <a:t>10.0</a:t>
                      </a:r>
                      <a:endParaRPr kumimoji="1" lang="ja-JP" altLang="en-US"/>
                    </a:p>
                  </a:txBody>
                  <a:tcPr/>
                </a:tc>
                <a:tc>
                  <a:txBody>
                    <a:bodyPr/>
                    <a:lstStyle/>
                    <a:p>
                      <a:r>
                        <a:rPr kumimoji="1" lang="en-US" altLang="ja-JP" dirty="0"/>
                        <a:t>19</a:t>
                      </a:r>
                    </a:p>
                  </a:txBody>
                  <a:tcPr/>
                </a:tc>
                <a:extLst>
                  <a:ext uri="{0D108BD9-81ED-4DB2-BD59-A6C34878D82A}">
                    <a16:rowId xmlns:a16="http://schemas.microsoft.com/office/drawing/2014/main" val="2491099281"/>
                  </a:ext>
                </a:extLst>
              </a:tr>
              <a:tr h="405494">
                <a:tc>
                  <a:txBody>
                    <a:bodyPr/>
                    <a:lstStyle/>
                    <a:p>
                      <a:r>
                        <a:rPr kumimoji="1" lang="en-US" altLang="ja-JP" dirty="0"/>
                        <a:t>Size  [mm] (a </a:t>
                      </a:r>
                      <a:r>
                        <a:rPr kumimoji="1" lang="en-US" altLang="ja-JP" sz="1800" b="0" i="0" kern="1200" dirty="0">
                          <a:solidFill>
                            <a:schemeClr val="dk1"/>
                          </a:solidFill>
                          <a:effectLst/>
                          <a:latin typeface="+mn-lt"/>
                          <a:ea typeface="+mn-ea"/>
                          <a:cs typeface="+mn-cs"/>
                        </a:rPr>
                        <a:t>× b)</a:t>
                      </a:r>
                      <a:endParaRPr kumimoji="1" lang="ja-JP" altLang="en-US" dirty="0"/>
                    </a:p>
                  </a:txBody>
                  <a:tcPr/>
                </a:tc>
                <a:tc>
                  <a:txBody>
                    <a:bodyPr/>
                    <a:lstStyle/>
                    <a:p>
                      <a:r>
                        <a:rPr kumimoji="1" lang="en-US" altLang="ja-JP" dirty="0"/>
                        <a:t>18.4 </a:t>
                      </a:r>
                      <a:r>
                        <a:rPr kumimoji="1" lang="en-US" altLang="ja-JP" sz="1800" b="0" i="0" kern="1200" dirty="0">
                          <a:solidFill>
                            <a:schemeClr val="dk1"/>
                          </a:solidFill>
                          <a:effectLst/>
                          <a:latin typeface="+mn-lt"/>
                          <a:ea typeface="+mn-ea"/>
                          <a:cs typeface="+mn-cs"/>
                        </a:rPr>
                        <a:t>×</a:t>
                      </a:r>
                      <a:r>
                        <a:rPr kumimoji="1" lang="en-US" altLang="ja-JP" dirty="0"/>
                        <a:t>18.4</a:t>
                      </a:r>
                      <a:endParaRPr kumimoji="1" lang="ja-JP" altLang="en-US" dirty="0"/>
                    </a:p>
                  </a:txBody>
                  <a:tcPr/>
                </a:tc>
                <a:tc>
                  <a:txBody>
                    <a:bodyPr/>
                    <a:lstStyle/>
                    <a:p>
                      <a:endParaRPr kumimoji="1" lang="ja-JP" altLang="en-US"/>
                    </a:p>
                  </a:txBody>
                  <a:tcPr/>
                </a:tc>
                <a:tc>
                  <a:txBody>
                    <a:bodyPr/>
                    <a:lstStyle/>
                    <a:p>
                      <a:r>
                        <a:rPr kumimoji="1" lang="en-US" altLang="ja-JP"/>
                        <a:t>61.4 </a:t>
                      </a:r>
                      <a:r>
                        <a:rPr kumimoji="1" lang="en-US" altLang="ja-JP" sz="1800" b="0" i="0" kern="1200">
                          <a:solidFill>
                            <a:schemeClr val="dk1"/>
                          </a:solidFill>
                          <a:effectLst/>
                          <a:latin typeface="+mn-lt"/>
                          <a:ea typeface="+mn-ea"/>
                          <a:cs typeface="+mn-cs"/>
                        </a:rPr>
                        <a:t>× 61.4</a:t>
                      </a:r>
                      <a:endParaRPr kumimoji="1" lang="ja-JP" altLang="en-US" dirty="0"/>
                    </a:p>
                  </a:txBody>
                  <a:tcPr/>
                </a:tc>
                <a:tc>
                  <a:txBody>
                    <a:bodyPr/>
                    <a:lstStyle/>
                    <a:p>
                      <a:r>
                        <a:rPr kumimoji="1" lang="en-US" altLang="ja-JP" dirty="0"/>
                        <a:t>41.04 </a:t>
                      </a:r>
                      <a:r>
                        <a:rPr kumimoji="1" lang="en-US" altLang="ja-JP" sz="1800" b="0" i="0" kern="1200" dirty="0">
                          <a:solidFill>
                            <a:schemeClr val="dk1"/>
                          </a:solidFill>
                          <a:effectLst/>
                          <a:latin typeface="+mn-lt"/>
                          <a:ea typeface="+mn-ea"/>
                          <a:cs typeface="+mn-cs"/>
                        </a:rPr>
                        <a:t>×</a:t>
                      </a:r>
                      <a:r>
                        <a:rPr kumimoji="1" lang="en-US" altLang="ja-JP" dirty="0"/>
                        <a:t> 24.32 </a:t>
                      </a:r>
                      <a:endParaRPr kumimoji="1" lang="ja-JP" altLang="en-US" dirty="0"/>
                    </a:p>
                  </a:txBody>
                  <a:tcPr/>
                </a:tc>
                <a:extLst>
                  <a:ext uri="{0D108BD9-81ED-4DB2-BD59-A6C34878D82A}">
                    <a16:rowId xmlns:a16="http://schemas.microsoft.com/office/drawing/2014/main" val="3333249910"/>
                  </a:ext>
                </a:extLst>
              </a:tr>
              <a:tr h="405494">
                <a:tc>
                  <a:txBody>
                    <a:bodyPr/>
                    <a:lstStyle/>
                    <a:p>
                      <a:r>
                        <a:rPr kumimoji="1" lang="en-US" altLang="ja-JP" dirty="0"/>
                        <a:t>A/D conversion</a:t>
                      </a:r>
                      <a:endParaRPr kumimoji="1" lang="ja-JP" altLang="en-US"/>
                    </a:p>
                  </a:txBody>
                  <a:tcPr/>
                </a:tc>
                <a:tc>
                  <a:txBody>
                    <a:bodyPr/>
                    <a:lstStyle/>
                    <a:p>
                      <a:r>
                        <a:rPr kumimoji="1" lang="en-US" altLang="ja-JP" dirty="0"/>
                        <a:t>16 bit</a:t>
                      </a:r>
                      <a:endParaRPr kumimoji="1" lang="ja-JP" altLang="en-US" dirty="0"/>
                    </a:p>
                  </a:txBody>
                  <a:tcPr/>
                </a:tc>
                <a:tc>
                  <a:txBody>
                    <a:bodyPr/>
                    <a:lstStyle/>
                    <a:p>
                      <a:r>
                        <a:rPr kumimoji="1" lang="en-US" altLang="ja-JP" dirty="0"/>
                        <a:t>14 bit</a:t>
                      </a:r>
                      <a:endParaRPr kumimoji="1" lang="ja-JP" altLang="en-US"/>
                    </a:p>
                  </a:txBody>
                  <a:tcPr/>
                </a:tc>
                <a:tc>
                  <a:txBody>
                    <a:bodyPr/>
                    <a:lstStyle/>
                    <a:p>
                      <a:r>
                        <a:rPr kumimoji="1" lang="en-US" altLang="ja-JP" dirty="0"/>
                        <a:t>14 bit</a:t>
                      </a:r>
                      <a:endParaRPr kumimoji="1" lang="ja-JP" altLang="en-US"/>
                    </a:p>
                  </a:txBody>
                  <a:tcPr/>
                </a:tc>
                <a:tc>
                  <a:txBody>
                    <a:bodyPr/>
                    <a:lstStyle/>
                    <a:p>
                      <a:r>
                        <a:rPr kumimoji="1" lang="en-US" altLang="ja-JP" dirty="0"/>
                        <a:t>14 bit</a:t>
                      </a:r>
                      <a:endParaRPr kumimoji="1" lang="ja-JP" altLang="en-US" dirty="0"/>
                    </a:p>
                  </a:txBody>
                  <a:tcPr/>
                </a:tc>
                <a:extLst>
                  <a:ext uri="{0D108BD9-81ED-4DB2-BD59-A6C34878D82A}">
                    <a16:rowId xmlns:a16="http://schemas.microsoft.com/office/drawing/2014/main" val="3614517742"/>
                  </a:ext>
                </a:extLst>
              </a:tr>
              <a:tr h="405494">
                <a:tc>
                  <a:txBody>
                    <a:bodyPr/>
                    <a:lstStyle/>
                    <a:p>
                      <a:r>
                        <a:rPr kumimoji="1" lang="en-US" altLang="ja-JP" dirty="0"/>
                        <a:t>Efficiency</a:t>
                      </a:r>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r>
                        <a:rPr kumimoji="1" lang="en-US" altLang="ja-JP" dirty="0"/>
                        <a:t>95% @ 580 nm</a:t>
                      </a:r>
                      <a:endParaRPr kumimoji="1" lang="ja-JP" altLang="en-US"/>
                    </a:p>
                  </a:txBody>
                  <a:tcPr/>
                </a:tc>
                <a:tc>
                  <a:txBody>
                    <a:bodyPr/>
                    <a:lstStyle/>
                    <a:p>
                      <a:r>
                        <a:rPr kumimoji="1" lang="en-US" altLang="ja-JP" dirty="0"/>
                        <a:t>86% @ 550 nm</a:t>
                      </a:r>
                      <a:endParaRPr kumimoji="1" lang="ja-JP" altLang="en-US"/>
                    </a:p>
                  </a:txBody>
                  <a:tcPr/>
                </a:tc>
                <a:extLst>
                  <a:ext uri="{0D108BD9-81ED-4DB2-BD59-A6C34878D82A}">
                    <a16:rowId xmlns:a16="http://schemas.microsoft.com/office/drawing/2014/main" val="2239949077"/>
                  </a:ext>
                </a:extLst>
              </a:tr>
              <a:tr h="405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Readout Noise [e-]</a:t>
                      </a:r>
                      <a:endParaRPr kumimoji="1" lang="ja-JP" altLang="en-US"/>
                    </a:p>
                  </a:txBody>
                  <a:tcPr/>
                </a:tc>
                <a:tc>
                  <a:txBody>
                    <a:bodyPr/>
                    <a:lstStyle/>
                    <a:p>
                      <a:r>
                        <a:rPr kumimoji="1" lang="en-US" altLang="ja-JP" dirty="0"/>
                        <a:t>17 </a:t>
                      </a:r>
                      <a:endParaRPr kumimoji="1" lang="ja-JP" altLang="en-US" dirty="0"/>
                    </a:p>
                  </a:txBody>
                  <a:tcPr/>
                </a:tc>
                <a:tc>
                  <a:txBody>
                    <a:bodyPr/>
                    <a:lstStyle/>
                    <a:p>
                      <a:endParaRPr kumimoji="1" lang="ja-JP" altLang="en-US"/>
                    </a:p>
                  </a:txBody>
                  <a:tcPr/>
                </a:tc>
                <a:tc>
                  <a:txBody>
                    <a:bodyPr/>
                    <a:lstStyle/>
                    <a:p>
                      <a:r>
                        <a:rPr kumimoji="1" lang="en-US" altLang="ja-JP" dirty="0"/>
                        <a:t>2.3  (HDR mode)</a:t>
                      </a:r>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3.4  (rms, 40</a:t>
                      </a:r>
                      <a:r>
                        <a:rPr kumimoji="1" lang="ja-JP" altLang="en-US"/>
                        <a:t>℃</a:t>
                      </a:r>
                      <a:r>
                        <a:rPr kumimoji="1" lang="en-US" altLang="ja-JP" dirty="0"/>
                        <a:t>)</a:t>
                      </a:r>
                      <a:endParaRPr kumimoji="1" lang="ja-JP" altLang="en-US"/>
                    </a:p>
                  </a:txBody>
                  <a:tcPr/>
                </a:tc>
                <a:extLst>
                  <a:ext uri="{0D108BD9-81ED-4DB2-BD59-A6C34878D82A}">
                    <a16:rowId xmlns:a16="http://schemas.microsoft.com/office/drawing/2014/main" val="1343070539"/>
                  </a:ext>
                </a:extLst>
              </a:tr>
              <a:tr h="405494">
                <a:tc>
                  <a:txBody>
                    <a:bodyPr/>
                    <a:lstStyle/>
                    <a:p>
                      <a:r>
                        <a:rPr kumimoji="1" lang="en-US" altLang="ja-JP" dirty="0"/>
                        <a:t>Dark current [e-/sec]</a:t>
                      </a:r>
                      <a:endParaRPr kumimoji="1" lang="ja-JP" altLang="en-US"/>
                    </a:p>
                  </a:txBody>
                  <a:tcPr/>
                </a:tc>
                <a:tc>
                  <a:txBody>
                    <a:bodyPr/>
                    <a:lstStyle/>
                    <a:p>
                      <a:r>
                        <a:rPr kumimoji="1" lang="en-US" altLang="ja-JP" dirty="0"/>
                        <a:t>0.3</a:t>
                      </a:r>
                      <a:endParaRPr kumimoji="1" lang="ja-JP" altLang="en-US" dirty="0"/>
                    </a:p>
                  </a:txBody>
                  <a:tcPr/>
                </a:tc>
                <a:tc>
                  <a:txBody>
                    <a:bodyPr/>
                    <a:lstStyle/>
                    <a:p>
                      <a:endParaRPr kumimoji="1" lang="ja-JP" altLang="en-US"/>
                    </a:p>
                  </a:txBody>
                  <a:tcPr/>
                </a:tc>
                <a:tc>
                  <a:txBody>
                    <a:bodyPr/>
                    <a:lstStyle/>
                    <a:p>
                      <a:r>
                        <a:rPr kumimoji="1" lang="en-US" altLang="ja-JP" dirty="0"/>
                        <a:t>0.019 @ -55℃</a:t>
                      </a:r>
                      <a:endParaRPr kumimoji="1" lang="ja-JP" altLang="en-US"/>
                    </a:p>
                  </a:txBody>
                  <a:tcPr/>
                </a:tc>
                <a:tc>
                  <a:txBody>
                    <a:bodyPr/>
                    <a:lstStyle/>
                    <a:p>
                      <a:r>
                        <a:rPr kumimoji="1" lang="en-US" altLang="ja-JP" dirty="0"/>
                        <a:t>300  @ 60℃</a:t>
                      </a:r>
                      <a:endParaRPr kumimoji="1" lang="ja-JP" altLang="en-US"/>
                    </a:p>
                  </a:txBody>
                  <a:tcPr/>
                </a:tc>
                <a:extLst>
                  <a:ext uri="{0D108BD9-81ED-4DB2-BD59-A6C34878D82A}">
                    <a16:rowId xmlns:a16="http://schemas.microsoft.com/office/drawing/2014/main" val="2875435551"/>
                  </a:ext>
                </a:extLst>
              </a:tr>
              <a:tr h="405494">
                <a:tc>
                  <a:txBody>
                    <a:bodyPr/>
                    <a:lstStyle/>
                    <a:p>
                      <a:r>
                        <a:rPr kumimoji="1" lang="en-US" altLang="ja-JP" dirty="0"/>
                        <a:t>Output</a:t>
                      </a:r>
                      <a:endParaRPr kumimoji="1" lang="ja-JP" altLang="en-US" dirty="0"/>
                    </a:p>
                  </a:txBody>
                  <a:tcPr/>
                </a:tc>
                <a:tc>
                  <a:txBody>
                    <a:bodyPr/>
                    <a:lstStyle/>
                    <a:p>
                      <a:r>
                        <a:rPr kumimoji="1" lang="en-US" altLang="ja-JP" dirty="0"/>
                        <a:t>Digital</a:t>
                      </a:r>
                      <a:endParaRPr kumimoji="1" lang="ja-JP" altLang="en-US" dirty="0"/>
                    </a:p>
                  </a:txBody>
                  <a:tcPr/>
                </a:tc>
                <a:tc>
                  <a:txBody>
                    <a:bodyPr/>
                    <a:lstStyle/>
                    <a:p>
                      <a:r>
                        <a:rPr kumimoji="1" lang="en-US" altLang="ja-JP" dirty="0"/>
                        <a:t>Digital</a:t>
                      </a:r>
                      <a:endParaRPr kumimoji="1" lang="ja-JP" altLang="en-US"/>
                    </a:p>
                  </a:txBody>
                  <a:tcPr/>
                </a:tc>
                <a:tc>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Analog</a:t>
                      </a:r>
                    </a:p>
                  </a:txBody>
                  <a:tcPr/>
                </a:tc>
                <a:extLst>
                  <a:ext uri="{0D108BD9-81ED-4DB2-BD59-A6C34878D82A}">
                    <a16:rowId xmlns:a16="http://schemas.microsoft.com/office/drawing/2014/main" val="2733925778"/>
                  </a:ext>
                </a:extLst>
              </a:tr>
              <a:tr h="1299802">
                <a:tc>
                  <a:txBody>
                    <a:bodyPr/>
                    <a:lstStyle/>
                    <a:p>
                      <a:r>
                        <a:rPr kumimoji="1" lang="en-US" altLang="ja-JP" dirty="0"/>
                        <a:t>Comment</a:t>
                      </a:r>
                      <a:endParaRPr kumimoji="1" lang="ja-JP" altLang="en-US"/>
                    </a:p>
                  </a:txBody>
                  <a:tcPr/>
                </a:tc>
                <a:tc>
                  <a:txBody>
                    <a:bodyPr/>
                    <a:lstStyle/>
                    <a:p>
                      <a:r>
                        <a:rPr kumimoji="1" lang="en-US" altLang="ja-JP" dirty="0"/>
                        <a:t>Space Flight proven (e.g., JWST)</a:t>
                      </a:r>
                      <a:endParaRPr kumimoji="1" lang="ja-JP" altLang="en-US" dirty="0"/>
                    </a:p>
                  </a:txBody>
                  <a:tcPr/>
                </a:tc>
                <a:tc>
                  <a:txBody>
                    <a:bodyPr/>
                    <a:lstStyle/>
                    <a:p>
                      <a:r>
                        <a:rPr kumimoji="1" lang="en-US" altLang="ja-JP" dirty="0"/>
                        <a:t>VERTEX</a:t>
                      </a:r>
                    </a:p>
                    <a:p>
                      <a:r>
                        <a:rPr kumimoji="1" lang="en-US" altLang="ja-JP" dirty="0"/>
                        <a:t>(6U </a:t>
                      </a:r>
                      <a:r>
                        <a:rPr kumimoji="1" lang="en-US" altLang="ja-JP" dirty="0" err="1"/>
                        <a:t>CubeSAT</a:t>
                      </a:r>
                      <a:r>
                        <a:rPr kumimoji="1" lang="en-US" altLang="ja-JP" dirty="0"/>
                        <a:t>)</a:t>
                      </a:r>
                      <a:endParaRPr kumimoji="1" lang="ja-JP" altLang="en-US" dirty="0"/>
                    </a:p>
                  </a:txBody>
                  <a:tcPr/>
                </a:tc>
                <a:tc>
                  <a:txBody>
                    <a:bodyPr/>
                    <a:lstStyle/>
                    <a:p>
                      <a:r>
                        <a:rPr kumimoji="1" lang="en-US" altLang="ja-JP" dirty="0"/>
                        <a:t>Operation guaranteed down to -55</a:t>
                      </a:r>
                      <a:r>
                        <a:rPr kumimoji="1" lang="ja-JP" altLang="en-US" dirty="0"/>
                        <a:t>℃</a:t>
                      </a:r>
                      <a:r>
                        <a:rPr kumimoji="1" lang="en-US" altLang="ja-JP" dirty="0"/>
                        <a:t>(218 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Space flight (nano-satellite)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Tomo</a:t>
                      </a:r>
                      <a:r>
                        <a:rPr kumimoji="1" lang="en-US" altLang="ja-JP" dirty="0"/>
                        <a:t>-e </a:t>
                      </a:r>
                      <a:r>
                        <a:rPr kumimoji="1" lang="en-US" altLang="ja-JP" dirty="0" err="1"/>
                        <a:t>Gozen</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(@Kiso Obs.)</a:t>
                      </a:r>
                      <a:endParaRPr kumimoji="1" lang="ja-JP" altLang="en-US" dirty="0"/>
                    </a:p>
                  </a:txBody>
                  <a:tcPr/>
                </a:tc>
                <a:extLst>
                  <a:ext uri="{0D108BD9-81ED-4DB2-BD59-A6C34878D82A}">
                    <a16:rowId xmlns:a16="http://schemas.microsoft.com/office/drawing/2014/main" val="1368990769"/>
                  </a:ext>
                </a:extLst>
              </a:tr>
            </a:tbl>
          </a:graphicData>
        </a:graphic>
      </p:graphicFrame>
      <p:sp>
        <p:nvSpPr>
          <p:cNvPr id="3" name="テキスト ボックス 2">
            <a:extLst>
              <a:ext uri="{FF2B5EF4-FFF2-40B4-BE49-F238E27FC236}">
                <a16:creationId xmlns:a16="http://schemas.microsoft.com/office/drawing/2014/main" id="{17833767-55A4-F3B0-D124-ECB5280CBE98}"/>
              </a:ext>
            </a:extLst>
          </p:cNvPr>
          <p:cNvSpPr txBox="1"/>
          <p:nvPr/>
        </p:nvSpPr>
        <p:spPr>
          <a:xfrm>
            <a:off x="3912781" y="6404343"/>
            <a:ext cx="1233377" cy="369332"/>
          </a:xfrm>
          <a:prstGeom prst="rect">
            <a:avLst/>
          </a:prstGeom>
          <a:noFill/>
        </p:spPr>
        <p:txBody>
          <a:bodyPr wrap="square" rtlCol="0">
            <a:spAutoFit/>
          </a:bodyPr>
          <a:lstStyle/>
          <a:p>
            <a:r>
              <a:rPr kumimoji="1" lang="en-US" altLang="ja-JP" b="1" dirty="0">
                <a:solidFill>
                  <a:srgbClr val="0000FF"/>
                </a:solidFill>
              </a:rPr>
              <a:t>Baseline</a:t>
            </a:r>
            <a:endParaRPr kumimoji="1" lang="ja-JP" altLang="en-US" b="1" dirty="0">
              <a:solidFill>
                <a:srgbClr val="0000FF"/>
              </a:solidFill>
            </a:endParaRPr>
          </a:p>
        </p:txBody>
      </p:sp>
      <p:sp>
        <p:nvSpPr>
          <p:cNvPr id="5" name="テキスト ボックス 4">
            <a:extLst>
              <a:ext uri="{FF2B5EF4-FFF2-40B4-BE49-F238E27FC236}">
                <a16:creationId xmlns:a16="http://schemas.microsoft.com/office/drawing/2014/main" id="{FCD363FA-F6D1-4A3D-CCDB-58E4A2CB1D4D}"/>
              </a:ext>
            </a:extLst>
          </p:cNvPr>
          <p:cNvSpPr txBox="1"/>
          <p:nvPr/>
        </p:nvSpPr>
        <p:spPr>
          <a:xfrm>
            <a:off x="10572368" y="6358268"/>
            <a:ext cx="1233377" cy="369332"/>
          </a:xfrm>
          <a:prstGeom prst="rect">
            <a:avLst/>
          </a:prstGeom>
          <a:noFill/>
        </p:spPr>
        <p:txBody>
          <a:bodyPr wrap="square" rtlCol="0">
            <a:spAutoFit/>
          </a:bodyPr>
          <a:lstStyle/>
          <a:p>
            <a:r>
              <a:rPr kumimoji="1" lang="en-US" altLang="ja-JP" b="1" dirty="0">
                <a:solidFill>
                  <a:srgbClr val="FF0000"/>
                </a:solidFill>
              </a:rPr>
              <a:t>Option</a:t>
            </a:r>
            <a:endParaRPr kumimoji="1" lang="ja-JP" altLang="en-US" b="1" dirty="0">
              <a:solidFill>
                <a:srgbClr val="FF0000"/>
              </a:solidFill>
            </a:endParaRPr>
          </a:p>
        </p:txBody>
      </p:sp>
      <p:sp>
        <p:nvSpPr>
          <p:cNvPr id="6" name="四角形: 角を丸くする 5">
            <a:extLst>
              <a:ext uri="{FF2B5EF4-FFF2-40B4-BE49-F238E27FC236}">
                <a16:creationId xmlns:a16="http://schemas.microsoft.com/office/drawing/2014/main" id="{1A28BF35-5BEE-91EC-0239-1677933B8513}"/>
              </a:ext>
            </a:extLst>
          </p:cNvPr>
          <p:cNvSpPr/>
          <p:nvPr/>
        </p:nvSpPr>
        <p:spPr>
          <a:xfrm>
            <a:off x="9930809" y="1114619"/>
            <a:ext cx="2202901" cy="5243649"/>
          </a:xfrm>
          <a:prstGeom prst="round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5EEF8BBE-825A-3548-675C-9149D8780AD8}"/>
              </a:ext>
            </a:extLst>
          </p:cNvPr>
          <p:cNvSpPr/>
          <p:nvPr/>
        </p:nvSpPr>
        <p:spPr>
          <a:xfrm>
            <a:off x="3519377" y="1135885"/>
            <a:ext cx="2030818" cy="5243649"/>
          </a:xfrm>
          <a:prstGeom prst="roundRect">
            <a:avLst/>
          </a:prstGeom>
          <a:noFill/>
          <a:ln w="38100">
            <a:solidFill>
              <a:srgbClr val="0000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2243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BEC9B3-FE25-6F49-835F-6A7CF7BD7459}"/>
              </a:ext>
            </a:extLst>
          </p:cNvPr>
          <p:cNvSpPr>
            <a:spLocks noGrp="1"/>
          </p:cNvSpPr>
          <p:nvPr>
            <p:ph type="sldNum" sz="quarter" idx="12"/>
          </p:nvPr>
        </p:nvSpPr>
        <p:spPr/>
        <p:txBody>
          <a:bodyPr/>
          <a:lstStyle/>
          <a:p>
            <a:fld id="{37795D70-7FA7-4606-9050-0258564817C4}" type="slidenum">
              <a:rPr kumimoji="1" lang="ja-JP" altLang="en-US" smtClean="0"/>
              <a:t>13</a:t>
            </a:fld>
            <a:endParaRPr kumimoji="1" lang="ja-JP" altLang="en-US"/>
          </a:p>
        </p:txBody>
      </p:sp>
      <p:sp>
        <p:nvSpPr>
          <p:cNvPr id="7" name="テキスト ボックス 6">
            <a:extLst>
              <a:ext uri="{FF2B5EF4-FFF2-40B4-BE49-F238E27FC236}">
                <a16:creationId xmlns:a16="http://schemas.microsoft.com/office/drawing/2014/main" id="{86F35ADD-5AB8-9142-9703-2543D25ADD6C}"/>
              </a:ext>
            </a:extLst>
          </p:cNvPr>
          <p:cNvSpPr txBox="1"/>
          <p:nvPr/>
        </p:nvSpPr>
        <p:spPr>
          <a:xfrm>
            <a:off x="820048" y="219920"/>
            <a:ext cx="2074607" cy="584775"/>
          </a:xfrm>
          <a:prstGeom prst="rect">
            <a:avLst/>
          </a:prstGeom>
          <a:noFill/>
        </p:spPr>
        <p:txBody>
          <a:bodyPr wrap="none" rtlCol="0">
            <a:spAutoFit/>
          </a:bodyPr>
          <a:lstStyle/>
          <a:p>
            <a:r>
              <a:rPr lang="en-US" altLang="ja-JP" sz="3200" b="1" dirty="0"/>
              <a:t>Summary</a:t>
            </a:r>
            <a:endParaRPr lang="ja-JP" altLang="en-US" sz="3200" b="1" dirty="0"/>
          </a:p>
        </p:txBody>
      </p:sp>
      <p:sp>
        <p:nvSpPr>
          <p:cNvPr id="8" name="テキスト ボックス 7">
            <a:extLst>
              <a:ext uri="{FF2B5EF4-FFF2-40B4-BE49-F238E27FC236}">
                <a16:creationId xmlns:a16="http://schemas.microsoft.com/office/drawing/2014/main" id="{627BC1D2-F7C4-FE4B-9624-99DAA3AC3954}"/>
              </a:ext>
            </a:extLst>
          </p:cNvPr>
          <p:cNvSpPr txBox="1"/>
          <p:nvPr/>
        </p:nvSpPr>
        <p:spPr>
          <a:xfrm>
            <a:off x="635251" y="1223547"/>
            <a:ext cx="7390593" cy="707886"/>
          </a:xfrm>
          <a:prstGeom prst="rect">
            <a:avLst/>
          </a:prstGeom>
          <a:noFill/>
        </p:spPr>
        <p:txBody>
          <a:bodyPr wrap="square" rtlCol="0">
            <a:spAutoFit/>
          </a:bodyPr>
          <a:lstStyle/>
          <a:p>
            <a:pPr marL="342900" indent="-342900">
              <a:buFont typeface="Arial" panose="020B0604020202020204" pitchFamily="34" charset="0"/>
              <a:buChar char="•"/>
            </a:pPr>
            <a:r>
              <a:rPr lang="en-US" altLang="ja-JP" sz="2000" dirty="0"/>
              <a:t>MONSTER onboard </a:t>
            </a:r>
            <a:r>
              <a:rPr lang="en-US" altLang="ja-JP" sz="2000" dirty="0" err="1"/>
              <a:t>HiZ</a:t>
            </a:r>
            <a:r>
              <a:rPr lang="en-US" altLang="ja-JP" sz="2000" dirty="0"/>
              <a:t>-GUNDAM will provide us with a rapid follow-up capability of targets detected by EAGLE</a:t>
            </a:r>
          </a:p>
        </p:txBody>
      </p:sp>
      <p:pic>
        <p:nvPicPr>
          <p:cNvPr id="3" name="図 2" descr="暗い, 座る, 記号, 明かり が含まれている画像&#10;&#10;自動的に生成された説明">
            <a:extLst>
              <a:ext uri="{FF2B5EF4-FFF2-40B4-BE49-F238E27FC236}">
                <a16:creationId xmlns:a16="http://schemas.microsoft.com/office/drawing/2014/main" id="{CA7EE3B1-C803-0E16-0742-9C814A28CB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46875" y="-328770"/>
            <a:ext cx="6190164" cy="3353005"/>
          </a:xfrm>
          <a:prstGeom prst="rect">
            <a:avLst/>
          </a:prstGeom>
        </p:spPr>
      </p:pic>
      <p:sp>
        <p:nvSpPr>
          <p:cNvPr id="4" name="テキスト ボックス 3">
            <a:extLst>
              <a:ext uri="{FF2B5EF4-FFF2-40B4-BE49-F238E27FC236}">
                <a16:creationId xmlns:a16="http://schemas.microsoft.com/office/drawing/2014/main" id="{2718FB64-2423-C0AB-1192-FADBA3CF5174}"/>
              </a:ext>
            </a:extLst>
          </p:cNvPr>
          <p:cNvSpPr txBox="1"/>
          <p:nvPr/>
        </p:nvSpPr>
        <p:spPr>
          <a:xfrm>
            <a:off x="635251" y="3276196"/>
            <a:ext cx="11071327" cy="329320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kumimoji="1" lang="en-US" altLang="ja-JP" sz="2000" dirty="0"/>
              <a:t>Possible improvement of science performances</a:t>
            </a:r>
          </a:p>
          <a:p>
            <a:pPr marL="742950" lvl="1" indent="-285750">
              <a:spcBef>
                <a:spcPts val="600"/>
              </a:spcBef>
              <a:buFont typeface="Arial" panose="020B0604020202020204" pitchFamily="34" charset="0"/>
              <a:buChar char="•"/>
            </a:pPr>
            <a:r>
              <a:rPr lang="en-US" altLang="ja-JP" sz="2000" dirty="0"/>
              <a:t>BBM telescope </a:t>
            </a:r>
            <a:r>
              <a:rPr lang="ja-JP" altLang="en-US" sz="2000" dirty="0"/>
              <a:t>⇒ </a:t>
            </a:r>
            <a:r>
              <a:rPr lang="en-US" altLang="ja-JP" sz="2000" dirty="0"/>
              <a:t>improvement of GRB follow-up capability </a:t>
            </a:r>
          </a:p>
          <a:p>
            <a:pPr marL="742950" lvl="1" indent="-285750">
              <a:spcBef>
                <a:spcPts val="600"/>
              </a:spcBef>
              <a:buFont typeface="Arial" panose="020B0604020202020204" pitchFamily="34" charset="0"/>
              <a:buChar char="•"/>
            </a:pPr>
            <a:r>
              <a:rPr lang="en-US" altLang="ja-JP" sz="2000" dirty="0"/>
              <a:t>Visible detector </a:t>
            </a:r>
            <a:r>
              <a:rPr lang="ja-JP" altLang="en-US" sz="2000" dirty="0"/>
              <a:t>⇒ </a:t>
            </a:r>
            <a:r>
              <a:rPr lang="en-US" altLang="ja-JP" sz="2000" dirty="0"/>
              <a:t>larger </a:t>
            </a:r>
            <a:r>
              <a:rPr lang="en-US" altLang="ja-JP" sz="2000" dirty="0" err="1"/>
              <a:t>FoV</a:t>
            </a:r>
            <a:r>
              <a:rPr lang="en-US" altLang="ja-JP" sz="2000" dirty="0"/>
              <a:t> for ch.1; application to future astronomy mission by JAXA</a:t>
            </a:r>
          </a:p>
          <a:p>
            <a:pPr marL="285750" indent="-285750">
              <a:spcBef>
                <a:spcPts val="600"/>
              </a:spcBef>
              <a:buFont typeface="Arial" panose="020B0604020202020204" pitchFamily="34" charset="0"/>
              <a:buChar char="•"/>
            </a:pPr>
            <a:r>
              <a:rPr kumimoji="1" lang="en-US" altLang="ja-JP" sz="2000" dirty="0"/>
              <a:t>Upcoming Plan (by FY2026)</a:t>
            </a:r>
          </a:p>
          <a:p>
            <a:pPr marL="800100" lvl="1" indent="-342900">
              <a:spcBef>
                <a:spcPts val="600"/>
              </a:spcBef>
              <a:buFont typeface="Arial" panose="020B0604020202020204" pitchFamily="34" charset="0"/>
              <a:buChar char="•"/>
            </a:pPr>
            <a:r>
              <a:rPr kumimoji="1" lang="en-US" altLang="ja-JP" sz="2000" dirty="0"/>
              <a:t>Establish the thermal / mechanical design (in-house &amp; industrial studies)</a:t>
            </a:r>
          </a:p>
          <a:p>
            <a:pPr marL="800100" lvl="1" indent="-342900">
              <a:spcBef>
                <a:spcPts val="600"/>
              </a:spcBef>
              <a:buFont typeface="Arial" panose="020B0604020202020204" pitchFamily="34" charset="0"/>
              <a:buChar char="•"/>
            </a:pPr>
            <a:r>
              <a:rPr kumimoji="1" lang="en-US" altLang="ja-JP" sz="2000" dirty="0"/>
              <a:t>BBM optical performance test results will be available </a:t>
            </a:r>
          </a:p>
          <a:p>
            <a:pPr marL="800100" lvl="1" indent="-342900">
              <a:spcBef>
                <a:spcPts val="600"/>
              </a:spcBef>
              <a:buFont typeface="Arial" panose="020B0604020202020204" pitchFamily="34" charset="0"/>
              <a:buChar char="•"/>
            </a:pPr>
            <a:r>
              <a:rPr lang="en-US" altLang="ja-JP" sz="2000" dirty="0"/>
              <a:t>Demonstration of CMOS visible sensor in space-use operation</a:t>
            </a:r>
            <a:endParaRPr kumimoji="1" lang="en-US" altLang="ja-JP" dirty="0"/>
          </a:p>
          <a:p>
            <a:endParaRPr kumimoji="1" lang="ja-JP" altLang="en-US" dirty="0"/>
          </a:p>
        </p:txBody>
      </p:sp>
      <p:sp>
        <p:nvSpPr>
          <p:cNvPr id="6" name="テキスト ボックス 5">
            <a:extLst>
              <a:ext uri="{FF2B5EF4-FFF2-40B4-BE49-F238E27FC236}">
                <a16:creationId xmlns:a16="http://schemas.microsoft.com/office/drawing/2014/main" id="{779A0437-2E29-3301-81ED-AE312E3BF069}"/>
              </a:ext>
            </a:extLst>
          </p:cNvPr>
          <p:cNvSpPr txBox="1"/>
          <p:nvPr/>
        </p:nvSpPr>
        <p:spPr>
          <a:xfrm>
            <a:off x="1116386" y="2164008"/>
            <a:ext cx="10070769" cy="1000274"/>
          </a:xfrm>
          <a:prstGeom prst="rect">
            <a:avLst/>
          </a:prstGeom>
          <a:noFill/>
        </p:spPr>
        <p:txBody>
          <a:bodyPr wrap="square">
            <a:spAutoFit/>
          </a:bodyPr>
          <a:lstStyle/>
          <a:p>
            <a:pPr>
              <a:spcBef>
                <a:spcPts val="300"/>
              </a:spcBef>
            </a:pPr>
            <a:r>
              <a:rPr lang="en-US" altLang="ja-JP" sz="1800" dirty="0"/>
              <a:t>   (1) LARGE </a:t>
            </a:r>
            <a:r>
              <a:rPr lang="en-US" altLang="ja-JP" sz="1800" dirty="0" err="1"/>
              <a:t>FoV</a:t>
            </a:r>
            <a:r>
              <a:rPr lang="en-US" altLang="ja-JP" sz="1800" dirty="0"/>
              <a:t> (15 x 15 arcmin</a:t>
            </a:r>
            <a:r>
              <a:rPr lang="en-US" altLang="ja-JP" sz="1800" baseline="30000" dirty="0"/>
              <a:t>2</a:t>
            </a:r>
            <a:r>
              <a:rPr lang="en-US" altLang="ja-JP" sz="1800" dirty="0"/>
              <a:t>)</a:t>
            </a:r>
          </a:p>
          <a:p>
            <a:pPr>
              <a:spcBef>
                <a:spcPts val="300"/>
              </a:spcBef>
            </a:pPr>
            <a:r>
              <a:rPr lang="en-US" altLang="ja-JP" sz="1800" dirty="0"/>
              <a:t>   (2) simultaneous 5-band imaging at 0.5 – 2.5 </a:t>
            </a:r>
            <a:r>
              <a:rPr lang="el-GR" altLang="ja-JP" sz="1800" dirty="0"/>
              <a:t>μ</a:t>
            </a:r>
            <a:r>
              <a:rPr lang="en-US" altLang="ja-JP" sz="1800" dirty="0"/>
              <a:t>m</a:t>
            </a:r>
          </a:p>
          <a:p>
            <a:pPr>
              <a:spcBef>
                <a:spcPts val="300"/>
              </a:spcBef>
            </a:pPr>
            <a:r>
              <a:rPr lang="en-US" altLang="ja-JP" sz="1800" dirty="0"/>
              <a:t>   (3) Passively cooled (radiatively) telescope (&lt; 200 K), and a near-IR detector (&lt;120 K)</a:t>
            </a:r>
          </a:p>
        </p:txBody>
      </p:sp>
    </p:spTree>
    <p:custDataLst>
      <p:tags r:id="rId1"/>
    </p:custDataLst>
    <p:extLst>
      <p:ext uri="{BB962C8B-B14F-4D97-AF65-F5344CB8AC3E}">
        <p14:creationId xmlns:p14="http://schemas.microsoft.com/office/powerpoint/2010/main" val="1235624607"/>
      </p:ext>
    </p:extLst>
  </p:cSld>
  <p:clrMapOvr>
    <a:masterClrMapping/>
  </p:clrMapOvr>
  <mc:AlternateContent xmlns:mc="http://schemas.openxmlformats.org/markup-compatibility/2006" xmlns:p14="http://schemas.microsoft.com/office/powerpoint/2010/main">
    <mc:Choice Requires="p14">
      <p:transition spd="slow" p14:dur="2000" advTm="34721"/>
    </mc:Choice>
    <mc:Fallback xmlns="">
      <p:transition spd="slow" advTm="34721"/>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C8A0E3D-36F7-9EDB-35A1-3CE8BBED617A}"/>
              </a:ext>
            </a:extLst>
          </p:cNvPr>
          <p:cNvSpPr>
            <a:spLocks noGrp="1"/>
          </p:cNvSpPr>
          <p:nvPr>
            <p:ph type="title"/>
          </p:nvPr>
        </p:nvSpPr>
        <p:spPr/>
        <p:txBody>
          <a:bodyPr/>
          <a:lstStyle/>
          <a:p>
            <a:r>
              <a:rPr lang="en-US" altLang="ja-JP" dirty="0"/>
              <a:t>Backup Slides</a:t>
            </a:r>
            <a:br>
              <a:rPr lang="en-US" altLang="ja-JP" dirty="0"/>
            </a:br>
            <a:endParaRPr lang="ja-JP" altLang="en-US" dirty="0"/>
          </a:p>
        </p:txBody>
      </p:sp>
      <p:sp>
        <p:nvSpPr>
          <p:cNvPr id="5" name="テキスト プレースホルダー 4">
            <a:extLst>
              <a:ext uri="{FF2B5EF4-FFF2-40B4-BE49-F238E27FC236}">
                <a16:creationId xmlns:a16="http://schemas.microsoft.com/office/drawing/2014/main" id="{6F60CFFE-BD6D-443C-A28B-E4BCBD59D497}"/>
              </a:ext>
            </a:extLst>
          </p:cNvPr>
          <p:cNvSpPr>
            <a:spLocks noGrp="1"/>
          </p:cNvSpPr>
          <p:nvPr>
            <p:ph type="body" idx="1"/>
          </p:nvPr>
        </p:nvSpPr>
        <p:spPr/>
        <p:txBody>
          <a:bodyPr/>
          <a:lstStyle/>
          <a:p>
            <a:endParaRPr lang="ja-JP" altLang="en-US"/>
          </a:p>
        </p:txBody>
      </p:sp>
      <p:sp>
        <p:nvSpPr>
          <p:cNvPr id="2" name="スライド番号プレースホルダー 1">
            <a:extLst>
              <a:ext uri="{FF2B5EF4-FFF2-40B4-BE49-F238E27FC236}">
                <a16:creationId xmlns:a16="http://schemas.microsoft.com/office/drawing/2014/main" id="{959431EA-EE89-3175-F1ED-DBA14ED783E9}"/>
              </a:ext>
            </a:extLst>
          </p:cNvPr>
          <p:cNvSpPr>
            <a:spLocks noGrp="1"/>
          </p:cNvSpPr>
          <p:nvPr>
            <p:ph type="sldNum" sz="quarter" idx="12"/>
          </p:nvPr>
        </p:nvSpPr>
        <p:spPr/>
        <p:txBody>
          <a:bodyPr/>
          <a:lstStyle/>
          <a:p>
            <a:fld id="{0FD8E0F6-AFC1-7845-A533-47DB7ECDB8F2}" type="slidenum">
              <a:rPr kumimoji="1" lang="ja-JP" altLang="en-US" smtClean="0"/>
              <a:t>14</a:t>
            </a:fld>
            <a:endParaRPr kumimoji="1" lang="ja-JP" altLang="en-US"/>
          </a:p>
        </p:txBody>
      </p:sp>
    </p:spTree>
    <p:extLst>
      <p:ext uri="{BB962C8B-B14F-4D97-AF65-F5344CB8AC3E}">
        <p14:creationId xmlns:p14="http://schemas.microsoft.com/office/powerpoint/2010/main" val="3229295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4C01167-0F64-1D45-1FAA-45E7EEB70ABC}"/>
              </a:ext>
            </a:extLst>
          </p:cNvPr>
          <p:cNvSpPr>
            <a:spLocks noGrp="1"/>
          </p:cNvSpPr>
          <p:nvPr>
            <p:ph type="title"/>
          </p:nvPr>
        </p:nvSpPr>
        <p:spPr>
          <a:xfrm>
            <a:off x="575733" y="134152"/>
            <a:ext cx="9691510" cy="932776"/>
          </a:xfrm>
        </p:spPr>
        <p:txBody>
          <a:bodyPr>
            <a:noAutofit/>
          </a:bodyPr>
          <a:lstStyle/>
          <a:p>
            <a:r>
              <a:rPr lang="en-US" altLang="ja-JP" sz="3600" dirty="0"/>
              <a:t>Project Status and Planed Master Schedule</a:t>
            </a:r>
            <a:endParaRPr lang="ja-JP" altLang="en-US" sz="3600" dirty="0"/>
          </a:p>
        </p:txBody>
      </p:sp>
      <p:sp>
        <p:nvSpPr>
          <p:cNvPr id="7" name="コンテンツ プレースホルダー 6">
            <a:extLst>
              <a:ext uri="{FF2B5EF4-FFF2-40B4-BE49-F238E27FC236}">
                <a16:creationId xmlns:a16="http://schemas.microsoft.com/office/drawing/2014/main" id="{60C56C24-898F-A4DA-9F52-2BBC9E455D0F}"/>
              </a:ext>
            </a:extLst>
          </p:cNvPr>
          <p:cNvSpPr>
            <a:spLocks noGrp="1"/>
          </p:cNvSpPr>
          <p:nvPr>
            <p:ph idx="1"/>
          </p:nvPr>
        </p:nvSpPr>
        <p:spPr>
          <a:xfrm>
            <a:off x="656948" y="2370337"/>
            <a:ext cx="10804124" cy="4351137"/>
          </a:xfrm>
        </p:spPr>
        <p:txBody>
          <a:bodyPr>
            <a:noAutofit/>
          </a:bodyPr>
          <a:lstStyle/>
          <a:p>
            <a:pPr marL="263525" indent="-263525"/>
            <a:r>
              <a:rPr lang="en-US" altLang="ja-JP" sz="2400" b="1" dirty="0"/>
              <a:t>Down selection review </a:t>
            </a:r>
            <a:r>
              <a:rPr lang="en-US" altLang="ja-JP" sz="2400" dirty="0"/>
              <a:t>was held in April-May 2023</a:t>
            </a:r>
          </a:p>
          <a:p>
            <a:pPr marL="663575" lvl="1" indent="-263525"/>
            <a:r>
              <a:rPr lang="en-US" altLang="ja-JP" sz="2000" dirty="0"/>
              <a:t>The ISAS Executives recommended that the mission scope be "to </a:t>
            </a:r>
            <a:r>
              <a:rPr lang="en-US" altLang="ja-JP" sz="2000" dirty="0">
                <a:solidFill>
                  <a:srgbClr val="0432FF"/>
                </a:solidFill>
              </a:rPr>
              <a:t>produce Key Science results through coordinated observations with space and ground-based telescopes</a:t>
            </a:r>
            <a:r>
              <a:rPr lang="en-US" altLang="ja-JP" sz="2000" dirty="0"/>
              <a:t> that have been alerted from </a:t>
            </a:r>
            <a:r>
              <a:rPr lang="en-US" altLang="ja-JP" sz="2000" dirty="0" err="1"/>
              <a:t>HiZ</a:t>
            </a:r>
            <a:r>
              <a:rPr lang="en-US" altLang="ja-JP" sz="2000" dirty="0"/>
              <a:t>-GUNDAM”. </a:t>
            </a:r>
          </a:p>
          <a:p>
            <a:r>
              <a:rPr lang="en-US" altLang="ja-JP" sz="2400" dirty="0"/>
              <a:t>Down selection review (</a:t>
            </a:r>
            <a:r>
              <a:rPr lang="en-US" altLang="ja-JP" sz="2400" b="1" dirty="0"/>
              <a:t>re-examination</a:t>
            </a:r>
            <a:r>
              <a:rPr lang="en-US" altLang="ja-JP" sz="2400" dirty="0"/>
              <a:t>) in March 2024</a:t>
            </a:r>
          </a:p>
          <a:p>
            <a:pPr lvl="1"/>
            <a:r>
              <a:rPr lang="en-US" altLang="ja-JP" sz="2000" dirty="0"/>
              <a:t>Passed for all the review items</a:t>
            </a:r>
          </a:p>
          <a:p>
            <a:pPr lvl="1"/>
            <a:r>
              <a:rPr lang="en-US" altLang="ja-JP" sz="2000" dirty="0"/>
              <a:t>But the selection is on-hold</a:t>
            </a:r>
            <a:r>
              <a:rPr lang="ja-JP" altLang="en-US" sz="2000" dirty="0"/>
              <a:t>　</a:t>
            </a:r>
            <a:r>
              <a:rPr lang="en-US" altLang="ja-JP" sz="2000" dirty="0"/>
              <a:t>…</a:t>
            </a:r>
          </a:p>
          <a:p>
            <a:r>
              <a:rPr lang="en-US" altLang="ja-JP" sz="2400" b="1" dirty="0"/>
              <a:t>New schedule </a:t>
            </a:r>
          </a:p>
          <a:p>
            <a:pPr lvl="1"/>
            <a:r>
              <a:rPr lang="en-US" altLang="ja-JP" sz="2000" dirty="0"/>
              <a:t>Pre-phase-A study continued</a:t>
            </a:r>
          </a:p>
          <a:p>
            <a:pPr lvl="1"/>
            <a:r>
              <a:rPr lang="en-US" altLang="ja-JP" sz="2000" dirty="0"/>
              <a:t>Continued Mid-2026: Down selection Review with two other candidates</a:t>
            </a:r>
          </a:p>
          <a:p>
            <a:pPr lvl="1"/>
            <a:r>
              <a:rPr lang="en-US" altLang="ja-JP" sz="2000" dirty="0"/>
              <a:t>~2027: Mission Definition Review</a:t>
            </a:r>
          </a:p>
          <a:p>
            <a:pPr lvl="1"/>
            <a:r>
              <a:rPr lang="en-US" altLang="ja-JP" dirty="0"/>
              <a:t>A new target launch : 2034</a:t>
            </a:r>
            <a:endParaRPr lang="ja-JP" altLang="en-US" sz="2000" dirty="0"/>
          </a:p>
        </p:txBody>
      </p:sp>
      <p:sp>
        <p:nvSpPr>
          <p:cNvPr id="2" name="スライド番号プレースホルダー 1">
            <a:extLst>
              <a:ext uri="{FF2B5EF4-FFF2-40B4-BE49-F238E27FC236}">
                <a16:creationId xmlns:a16="http://schemas.microsoft.com/office/drawing/2014/main" id="{67B1EFFE-E7A6-484B-B61A-1B3511F0E563}"/>
              </a:ext>
            </a:extLst>
          </p:cNvPr>
          <p:cNvSpPr>
            <a:spLocks noGrp="1"/>
          </p:cNvSpPr>
          <p:nvPr>
            <p:ph type="sldNum" sz="quarter" idx="12"/>
          </p:nvPr>
        </p:nvSpPr>
        <p:spPr/>
        <p:txBody>
          <a:bodyPr/>
          <a:lstStyle/>
          <a:p>
            <a:fld id="{37795D70-7FA7-4606-9050-0258564817C4}" type="slidenum">
              <a:rPr kumimoji="1" lang="ja-JP" altLang="en-US" smtClean="0"/>
              <a:t>15</a:t>
            </a:fld>
            <a:endParaRPr kumimoji="1" lang="ja-JP" altLang="en-US"/>
          </a:p>
        </p:txBody>
      </p:sp>
      <p:sp>
        <p:nvSpPr>
          <p:cNvPr id="4" name="コンテンツ プレースホルダー 6">
            <a:extLst>
              <a:ext uri="{FF2B5EF4-FFF2-40B4-BE49-F238E27FC236}">
                <a16:creationId xmlns:a16="http://schemas.microsoft.com/office/drawing/2014/main" id="{2DBF868E-4F5E-5819-617E-DA91E8BF8A81}"/>
              </a:ext>
            </a:extLst>
          </p:cNvPr>
          <p:cNvSpPr txBox="1">
            <a:spLocks/>
          </p:cNvSpPr>
          <p:nvPr/>
        </p:nvSpPr>
        <p:spPr>
          <a:xfrm>
            <a:off x="656948" y="1272589"/>
            <a:ext cx="10696852" cy="12896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63525" indent="-263525"/>
            <a:r>
              <a:rPr lang="en-US" altLang="ja-JP" sz="2400" dirty="0"/>
              <a:t>Mission concept was selected in 2018 as Competitive M-class Mission </a:t>
            </a:r>
          </a:p>
          <a:p>
            <a:pPr marL="263525" indent="-263525"/>
            <a:r>
              <a:rPr lang="en-US" altLang="ja-JP" sz="2400" dirty="0"/>
              <a:t>Now in the pre-Phase A study in ISAS/JAXA</a:t>
            </a:r>
          </a:p>
        </p:txBody>
      </p:sp>
    </p:spTree>
    <p:custDataLst>
      <p:tags r:id="rId1"/>
    </p:custDataLst>
    <p:extLst>
      <p:ext uri="{BB962C8B-B14F-4D97-AF65-F5344CB8AC3E}">
        <p14:creationId xmlns:p14="http://schemas.microsoft.com/office/powerpoint/2010/main" val="2176352312"/>
      </p:ext>
    </p:extLst>
  </p:cSld>
  <p:clrMapOvr>
    <a:masterClrMapping/>
  </p:clrMapOvr>
  <mc:AlternateContent xmlns:mc="http://schemas.openxmlformats.org/markup-compatibility/2006" xmlns:p14="http://schemas.microsoft.com/office/powerpoint/2010/main">
    <mc:Choice Requires="p14">
      <p:transition spd="slow" p14:dur="2000" advTm="40821"/>
    </mc:Choice>
    <mc:Fallback xmlns="">
      <p:transition spd="slow" advTm="4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A8B82-BD2F-7905-1D29-05F623500BD5}"/>
              </a:ext>
            </a:extLst>
          </p:cNvPr>
          <p:cNvSpPr>
            <a:spLocks noGrp="1"/>
          </p:cNvSpPr>
          <p:nvPr>
            <p:ph type="title"/>
          </p:nvPr>
        </p:nvSpPr>
        <p:spPr>
          <a:xfrm>
            <a:off x="838200" y="284739"/>
            <a:ext cx="10948516" cy="635970"/>
          </a:xfrm>
        </p:spPr>
        <p:txBody>
          <a:bodyPr>
            <a:normAutofit fontScale="90000"/>
          </a:bodyPr>
          <a:lstStyle/>
          <a:p>
            <a:r>
              <a:rPr kumimoji="1" lang="ja-JP" altLang="en-US" sz="3600" dirty="0"/>
              <a:t>可視光・近赤外線望遠鏡</a:t>
            </a:r>
            <a:r>
              <a:rPr kumimoji="1" lang="en-US" altLang="ja-JP" sz="3600" dirty="0"/>
              <a:t>BBM</a:t>
            </a:r>
            <a:r>
              <a:rPr kumimoji="1" lang="ja-JP" altLang="en-US" sz="3600" dirty="0"/>
              <a:t>試作・実証（</a:t>
            </a:r>
            <a:r>
              <a:rPr kumimoji="1" lang="en-US" altLang="ja-JP" sz="3600" dirty="0"/>
              <a:t>2024</a:t>
            </a:r>
            <a:r>
              <a:rPr kumimoji="1" lang="ja-JP" altLang="en-US" sz="3600" dirty="0"/>
              <a:t>－</a:t>
            </a:r>
            <a:r>
              <a:rPr kumimoji="1" lang="en-US" altLang="ja-JP" sz="3600" dirty="0"/>
              <a:t>6</a:t>
            </a:r>
            <a:r>
              <a:rPr kumimoji="1" lang="ja-JP" altLang="en-US" sz="3600" dirty="0"/>
              <a:t>年度）</a:t>
            </a:r>
          </a:p>
        </p:txBody>
      </p:sp>
      <p:graphicFrame>
        <p:nvGraphicFramePr>
          <p:cNvPr id="4" name="コンテンツ プレースホルダー 3">
            <a:extLst>
              <a:ext uri="{FF2B5EF4-FFF2-40B4-BE49-F238E27FC236}">
                <a16:creationId xmlns:a16="http://schemas.microsoft.com/office/drawing/2014/main" id="{A0426CFE-F785-9D0B-41A1-AC8315897C12}"/>
              </a:ext>
            </a:extLst>
          </p:cNvPr>
          <p:cNvGraphicFramePr>
            <a:graphicFrameLocks noGrp="1"/>
          </p:cNvGraphicFramePr>
          <p:nvPr>
            <p:ph idx="1"/>
          </p:nvPr>
        </p:nvGraphicFramePr>
        <p:xfrm>
          <a:off x="124767" y="1001095"/>
          <a:ext cx="11661949" cy="5679440"/>
        </p:xfrm>
        <a:graphic>
          <a:graphicData uri="http://schemas.openxmlformats.org/drawingml/2006/table">
            <a:tbl>
              <a:tblPr firstRow="1" bandRow="1">
                <a:tableStyleId>{5C22544A-7EE6-4342-B048-85BDC9FD1C3A}</a:tableStyleId>
              </a:tblPr>
              <a:tblGrid>
                <a:gridCol w="4216121">
                  <a:extLst>
                    <a:ext uri="{9D8B030D-6E8A-4147-A177-3AD203B41FA5}">
                      <a16:colId xmlns:a16="http://schemas.microsoft.com/office/drawing/2014/main" val="1052067331"/>
                    </a:ext>
                  </a:extLst>
                </a:gridCol>
                <a:gridCol w="5204288">
                  <a:extLst>
                    <a:ext uri="{9D8B030D-6E8A-4147-A177-3AD203B41FA5}">
                      <a16:colId xmlns:a16="http://schemas.microsoft.com/office/drawing/2014/main" val="3456607719"/>
                    </a:ext>
                  </a:extLst>
                </a:gridCol>
                <a:gridCol w="2241540">
                  <a:extLst>
                    <a:ext uri="{9D8B030D-6E8A-4147-A177-3AD203B41FA5}">
                      <a16:colId xmlns:a16="http://schemas.microsoft.com/office/drawing/2014/main" val="3445219120"/>
                    </a:ext>
                  </a:extLst>
                </a:gridCol>
              </a:tblGrid>
              <a:tr h="370840">
                <a:tc>
                  <a:txBody>
                    <a:bodyPr/>
                    <a:lstStyle/>
                    <a:p>
                      <a:r>
                        <a:rPr kumimoji="1" lang="ja-JP" altLang="en-US" dirty="0"/>
                        <a:t>課題</a:t>
                      </a:r>
                    </a:p>
                  </a:txBody>
                  <a:tcPr/>
                </a:tc>
                <a:tc>
                  <a:txBody>
                    <a:bodyPr/>
                    <a:lstStyle/>
                    <a:p>
                      <a:r>
                        <a:rPr kumimoji="1" lang="ja-JP" altLang="en-US" dirty="0"/>
                        <a:t>必要な作業</a:t>
                      </a:r>
                    </a:p>
                  </a:txBody>
                  <a:tcPr/>
                </a:tc>
                <a:tc>
                  <a:txBody>
                    <a:bodyPr/>
                    <a:lstStyle/>
                    <a:p>
                      <a:r>
                        <a:rPr kumimoji="1" lang="ja-JP" altLang="en-US" dirty="0"/>
                        <a:t>実施担当</a:t>
                      </a:r>
                    </a:p>
                  </a:txBody>
                  <a:tcPr/>
                </a:tc>
                <a:extLst>
                  <a:ext uri="{0D108BD9-81ED-4DB2-BD59-A6C34878D82A}">
                    <a16:rowId xmlns:a16="http://schemas.microsoft.com/office/drawing/2014/main" val="2143208842"/>
                  </a:ext>
                </a:extLst>
              </a:tr>
              <a:tr h="370840">
                <a:tc>
                  <a:txBody>
                    <a:bodyPr/>
                    <a:lstStyle/>
                    <a:p>
                      <a:pPr rtl="0" fontAlgn="b"/>
                      <a:r>
                        <a:rPr lang="en-US" altLang="ja-JP" sz="1600">
                          <a:effectLst/>
                        </a:rPr>
                        <a:t>BBM</a:t>
                      </a:r>
                      <a:r>
                        <a:rPr lang="ja-JP" altLang="en-US" sz="1600">
                          <a:effectLst/>
                        </a:rPr>
                        <a:t>鏡の製造に向けた検討</a:t>
                      </a:r>
                    </a:p>
                  </a:txBody>
                  <a:tcPr marL="22860" marR="22860" marT="15240" marB="15240" anchor="b"/>
                </a:tc>
                <a:tc>
                  <a:txBody>
                    <a:bodyPr/>
                    <a:lstStyle/>
                    <a:p>
                      <a:pPr rtl="0" fontAlgn="b"/>
                      <a:r>
                        <a:rPr lang="ja-JP" altLang="en-US" sz="1600" dirty="0">
                          <a:effectLst/>
                        </a:rPr>
                        <a:t>鏡の製造に必要な検討を実施</a:t>
                      </a:r>
                    </a:p>
                  </a:txBody>
                  <a:tcPr marL="22860" marR="22860" marT="15240" marB="15240" anchor="b"/>
                </a:tc>
                <a:tc>
                  <a:txBody>
                    <a:bodyPr/>
                    <a:lstStyle/>
                    <a:p>
                      <a:pPr rtl="0" fontAlgn="b"/>
                      <a:r>
                        <a:rPr lang="ja-JP" altLang="en-US" dirty="0">
                          <a:effectLst/>
                        </a:rPr>
                        <a:t>クリスタル光学</a:t>
                      </a:r>
                    </a:p>
                  </a:txBody>
                  <a:tcPr marL="22860" marR="22860" marT="15240" marB="15240" anchor="b"/>
                </a:tc>
                <a:extLst>
                  <a:ext uri="{0D108BD9-81ED-4DB2-BD59-A6C34878D82A}">
                    <a16:rowId xmlns:a16="http://schemas.microsoft.com/office/drawing/2014/main" val="1421510962"/>
                  </a:ext>
                </a:extLst>
              </a:tr>
              <a:tr h="370840">
                <a:tc>
                  <a:txBody>
                    <a:bodyPr/>
                    <a:lstStyle/>
                    <a:p>
                      <a:pPr rtl="0" fontAlgn="b"/>
                      <a:r>
                        <a:rPr lang="en-US" sz="1600" dirty="0">
                          <a:effectLst/>
                        </a:rPr>
                        <a:t>BBM</a:t>
                      </a:r>
                      <a:r>
                        <a:rPr lang="ja-JP" altLang="en-US" sz="1600" dirty="0">
                          <a:effectLst/>
                        </a:rPr>
                        <a:t>鏡の製造</a:t>
                      </a:r>
                    </a:p>
                  </a:txBody>
                  <a:tcPr marL="22860" marR="22860" marT="15240" marB="15240" anchor="b"/>
                </a:tc>
                <a:tc>
                  <a:txBody>
                    <a:bodyPr/>
                    <a:lstStyle/>
                    <a:p>
                      <a:pPr rtl="0" fontAlgn="b"/>
                      <a:r>
                        <a:rPr lang="ja-JP" altLang="en-US" sz="1600" dirty="0">
                          <a:effectLst/>
                        </a:rPr>
                        <a:t>実際の鏡の製造、保持機構</a:t>
                      </a:r>
                      <a:r>
                        <a:rPr lang="en-US" altLang="ja-JP" sz="1600" dirty="0">
                          <a:effectLst/>
                        </a:rPr>
                        <a:t>(</a:t>
                      </a:r>
                      <a:r>
                        <a:rPr lang="ja-JP" altLang="en-US" sz="1600" dirty="0">
                          <a:effectLst/>
                        </a:rPr>
                        <a:t>裏面構造</a:t>
                      </a:r>
                      <a:r>
                        <a:rPr lang="en-US" altLang="ja-JP" sz="1600" dirty="0">
                          <a:effectLst/>
                        </a:rPr>
                        <a:t>)</a:t>
                      </a:r>
                      <a:r>
                        <a:rPr lang="ja-JP" altLang="en-US" sz="1600" dirty="0">
                          <a:effectLst/>
                        </a:rPr>
                        <a:t>含む</a:t>
                      </a:r>
                    </a:p>
                  </a:txBody>
                  <a:tcPr marL="22860" marR="22860" marT="15240" marB="15240" anchor="b"/>
                </a:tc>
                <a:tc>
                  <a:txBody>
                    <a:bodyPr/>
                    <a:lstStyle/>
                    <a:p>
                      <a:pPr rtl="0" fontAlgn="b"/>
                      <a:r>
                        <a:rPr lang="ja-JP" altLang="en-US">
                          <a:effectLst/>
                        </a:rPr>
                        <a:t>クリスタル光学</a:t>
                      </a:r>
                    </a:p>
                  </a:txBody>
                  <a:tcPr marL="22860" marR="22860" marT="15240" marB="15240" anchor="b"/>
                </a:tc>
                <a:extLst>
                  <a:ext uri="{0D108BD9-81ED-4DB2-BD59-A6C34878D82A}">
                    <a16:rowId xmlns:a16="http://schemas.microsoft.com/office/drawing/2014/main" val="111405832"/>
                  </a:ext>
                </a:extLst>
              </a:tr>
              <a:tr h="370840">
                <a:tc>
                  <a:txBody>
                    <a:bodyPr/>
                    <a:lstStyle/>
                    <a:p>
                      <a:pPr rtl="0" fontAlgn="b"/>
                      <a:r>
                        <a:rPr lang="ja-JP" altLang="en-US" sz="1600">
                          <a:effectLst/>
                        </a:rPr>
                        <a:t>鏡単体の評価</a:t>
                      </a:r>
                      <a:r>
                        <a:rPr lang="en-US" altLang="ja-JP" sz="1600">
                          <a:effectLst/>
                        </a:rPr>
                        <a:t>(</a:t>
                      </a:r>
                      <a:r>
                        <a:rPr lang="ja-JP" altLang="en-US" sz="1600">
                          <a:effectLst/>
                        </a:rPr>
                        <a:t>常温</a:t>
                      </a:r>
                      <a:r>
                        <a:rPr lang="en-US" altLang="ja-JP" sz="1600">
                          <a:effectLst/>
                        </a:rPr>
                        <a:t>)</a:t>
                      </a:r>
                    </a:p>
                  </a:txBody>
                  <a:tcPr marL="22860" marR="22860" marT="15240" marB="15240" anchor="b"/>
                </a:tc>
                <a:tc>
                  <a:txBody>
                    <a:bodyPr/>
                    <a:lstStyle/>
                    <a:p>
                      <a:pPr rtl="0" fontAlgn="b"/>
                      <a:r>
                        <a:rPr lang="ja-JP" altLang="en-US" sz="1600" dirty="0">
                          <a:effectLst/>
                        </a:rPr>
                        <a:t>鏡単体の性能評価</a:t>
                      </a:r>
                      <a:r>
                        <a:rPr lang="en-US" altLang="ja-JP" sz="1600" dirty="0">
                          <a:effectLst/>
                        </a:rPr>
                        <a:t>(</a:t>
                      </a:r>
                      <a:r>
                        <a:rPr lang="ja-JP" altLang="en-US" sz="1600" dirty="0">
                          <a:effectLst/>
                        </a:rPr>
                        <a:t>干渉計を用いた測定？</a:t>
                      </a:r>
                      <a:r>
                        <a:rPr lang="en-US" altLang="ja-JP" sz="1600" dirty="0">
                          <a:effectLst/>
                        </a:rPr>
                        <a:t>)</a:t>
                      </a:r>
                    </a:p>
                  </a:txBody>
                  <a:tcPr marL="22860" marR="22860" marT="15240" marB="15240" anchor="b"/>
                </a:tc>
                <a:tc>
                  <a:txBody>
                    <a:bodyPr/>
                    <a:lstStyle/>
                    <a:p>
                      <a:pPr rtl="0" fontAlgn="b"/>
                      <a:r>
                        <a:rPr lang="ja-JP" altLang="en-US">
                          <a:effectLst/>
                        </a:rPr>
                        <a:t>クリスタル光学</a:t>
                      </a:r>
                    </a:p>
                  </a:txBody>
                  <a:tcPr marL="22860" marR="22860" marT="15240" marB="15240" anchor="b"/>
                </a:tc>
                <a:extLst>
                  <a:ext uri="{0D108BD9-81ED-4DB2-BD59-A6C34878D82A}">
                    <a16:rowId xmlns:a16="http://schemas.microsoft.com/office/drawing/2014/main" val="2315090620"/>
                  </a:ext>
                </a:extLst>
              </a:tr>
              <a:tr h="370840">
                <a:tc>
                  <a:txBody>
                    <a:bodyPr/>
                    <a:lstStyle/>
                    <a:p>
                      <a:pPr rtl="0" fontAlgn="b"/>
                      <a:r>
                        <a:rPr lang="ja-JP" altLang="en-US" sz="1600">
                          <a:effectLst/>
                        </a:rPr>
                        <a:t>望遠鏡システムとしての評価</a:t>
                      </a:r>
                      <a:r>
                        <a:rPr lang="en-US" altLang="ja-JP" sz="1600">
                          <a:effectLst/>
                        </a:rPr>
                        <a:t>(</a:t>
                      </a:r>
                      <a:r>
                        <a:rPr lang="ja-JP" altLang="en-US" sz="1600">
                          <a:effectLst/>
                        </a:rPr>
                        <a:t>常温</a:t>
                      </a:r>
                      <a:r>
                        <a:rPr lang="en-US" altLang="ja-JP" sz="1600">
                          <a:effectLst/>
                        </a:rPr>
                        <a:t>)</a:t>
                      </a:r>
                    </a:p>
                  </a:txBody>
                  <a:tcPr marL="22860" marR="22860" marT="15240" marB="15240" anchor="b"/>
                </a:tc>
                <a:tc>
                  <a:txBody>
                    <a:bodyPr/>
                    <a:lstStyle/>
                    <a:p>
                      <a:pPr rtl="0" fontAlgn="b"/>
                      <a:r>
                        <a:rPr lang="ja-JP" altLang="en-US" sz="1600" dirty="0">
                          <a:effectLst/>
                        </a:rPr>
                        <a:t>２枚の鏡を組み合わせた望遠鏡システムとしての性能評価</a:t>
                      </a:r>
                      <a:r>
                        <a:rPr lang="en-US" altLang="ja-JP" sz="1600" dirty="0">
                          <a:effectLst/>
                        </a:rPr>
                        <a:t>(</a:t>
                      </a:r>
                      <a:r>
                        <a:rPr lang="ja-JP" altLang="en-US" sz="1600" dirty="0">
                          <a:effectLst/>
                        </a:rPr>
                        <a:t>干渉計を用いた測定？</a:t>
                      </a:r>
                      <a:r>
                        <a:rPr lang="en-US" altLang="ja-JP" sz="1600" dirty="0">
                          <a:effectLst/>
                        </a:rPr>
                        <a:t>)</a:t>
                      </a:r>
                    </a:p>
                  </a:txBody>
                  <a:tcPr marL="22860" marR="22860" marT="15240" marB="15240" anchor="b"/>
                </a:tc>
                <a:tc>
                  <a:txBody>
                    <a:bodyPr/>
                    <a:lstStyle/>
                    <a:p>
                      <a:pPr rtl="0" fontAlgn="b"/>
                      <a:r>
                        <a:rPr lang="ja-JP" altLang="en-US">
                          <a:effectLst/>
                        </a:rPr>
                        <a:t>クリスタル光学</a:t>
                      </a:r>
                    </a:p>
                  </a:txBody>
                  <a:tcPr marL="22860" marR="22860" marT="15240" marB="15240" anchor="b"/>
                </a:tc>
                <a:extLst>
                  <a:ext uri="{0D108BD9-81ED-4DB2-BD59-A6C34878D82A}">
                    <a16:rowId xmlns:a16="http://schemas.microsoft.com/office/drawing/2014/main" val="2175805810"/>
                  </a:ext>
                </a:extLst>
              </a:tr>
              <a:tr h="370840">
                <a:tc>
                  <a:txBody>
                    <a:bodyPr/>
                    <a:lstStyle/>
                    <a:p>
                      <a:pPr rtl="0" fontAlgn="b"/>
                      <a:r>
                        <a:rPr lang="ja-JP" altLang="en-US" sz="1600" dirty="0">
                          <a:effectLst/>
                        </a:rPr>
                        <a:t>鏡の保持機構の設計</a:t>
                      </a:r>
                    </a:p>
                  </a:txBody>
                  <a:tcPr marL="22860" marR="22860" marT="15240" marB="15240" anchor="b"/>
                </a:tc>
                <a:tc>
                  <a:txBody>
                    <a:bodyPr/>
                    <a:lstStyle/>
                    <a:p>
                      <a:pPr rtl="0" fontAlgn="b"/>
                      <a:r>
                        <a:rPr lang="ja-JP" altLang="en-US" sz="1600" dirty="0">
                          <a:effectLst/>
                        </a:rPr>
                        <a:t>オプティカルベンチへの鏡の保持機構</a:t>
                      </a:r>
                      <a:r>
                        <a:rPr lang="en-US" altLang="ja-JP" sz="1600" dirty="0">
                          <a:effectLst/>
                        </a:rPr>
                        <a:t>(</a:t>
                      </a:r>
                      <a:r>
                        <a:rPr lang="ja-JP" altLang="en-US" sz="1600" dirty="0">
                          <a:effectLst/>
                        </a:rPr>
                        <a:t>望遠鏡裏面でのねじ止めの方法</a:t>
                      </a:r>
                      <a:r>
                        <a:rPr lang="en-US" altLang="ja-JP" sz="1600" dirty="0">
                          <a:effectLst/>
                        </a:rPr>
                        <a:t>)</a:t>
                      </a:r>
                      <a:r>
                        <a:rPr lang="ja-JP" altLang="en-US" sz="1600" dirty="0">
                          <a:effectLst/>
                        </a:rPr>
                        <a:t>の検討</a:t>
                      </a:r>
                      <a:r>
                        <a:rPr lang="en-US" altLang="ja-JP" sz="1600" dirty="0">
                          <a:effectLst/>
                        </a:rPr>
                        <a:t>(</a:t>
                      </a:r>
                      <a:r>
                        <a:rPr lang="ja-JP" altLang="en-US" sz="1600" dirty="0">
                          <a:effectLst/>
                        </a:rPr>
                        <a:t>表面形状への影響の解析など</a:t>
                      </a:r>
                      <a:r>
                        <a:rPr lang="en-US" altLang="ja-JP" sz="1600" dirty="0">
                          <a:effectLst/>
                        </a:rPr>
                        <a:t>)</a:t>
                      </a:r>
                    </a:p>
                  </a:txBody>
                  <a:tcPr marL="22860" marR="22860" marT="15240" marB="15240" anchor="b"/>
                </a:tc>
                <a:tc>
                  <a:txBody>
                    <a:bodyPr/>
                    <a:lstStyle/>
                    <a:p>
                      <a:pPr rtl="0" fontAlgn="b"/>
                      <a:r>
                        <a:rPr lang="ja-JP" altLang="en-US">
                          <a:effectLst/>
                        </a:rPr>
                        <a:t>オプトクラフト</a:t>
                      </a:r>
                    </a:p>
                  </a:txBody>
                  <a:tcPr marL="22860" marR="22860" marT="15240" marB="15240" anchor="b"/>
                </a:tc>
                <a:extLst>
                  <a:ext uri="{0D108BD9-81ED-4DB2-BD59-A6C34878D82A}">
                    <a16:rowId xmlns:a16="http://schemas.microsoft.com/office/drawing/2014/main" val="3793500765"/>
                  </a:ext>
                </a:extLst>
              </a:tr>
              <a:tr h="370840">
                <a:tc>
                  <a:txBody>
                    <a:bodyPr/>
                    <a:lstStyle/>
                    <a:p>
                      <a:pPr rtl="0" fontAlgn="b"/>
                      <a:r>
                        <a:rPr lang="ja-JP" altLang="en-US" sz="1600">
                          <a:effectLst/>
                        </a:rPr>
                        <a:t>望遠鏡のオプティカルベンチの設計</a:t>
                      </a:r>
                    </a:p>
                  </a:txBody>
                  <a:tcPr marL="22860" marR="22860" marT="15240" marB="15240" anchor="b"/>
                </a:tc>
                <a:tc>
                  <a:txBody>
                    <a:bodyPr/>
                    <a:lstStyle/>
                    <a:p>
                      <a:pPr rtl="0" fontAlgn="b"/>
                      <a:r>
                        <a:rPr lang="ja-JP" altLang="en-US" sz="1600" dirty="0">
                          <a:effectLst/>
                        </a:rPr>
                        <a:t>金沢チャンバーに入る支持構造の検討</a:t>
                      </a:r>
                    </a:p>
                  </a:txBody>
                  <a:tcPr marL="22860" marR="22860" marT="15240" marB="15240" anchor="b"/>
                </a:tc>
                <a:tc>
                  <a:txBody>
                    <a:bodyPr/>
                    <a:lstStyle/>
                    <a:p>
                      <a:pPr rtl="0" fontAlgn="b"/>
                      <a:r>
                        <a:rPr lang="ja-JP" altLang="en-US">
                          <a:effectLst/>
                        </a:rPr>
                        <a:t>オプトクラフト・クリスタル光学</a:t>
                      </a:r>
                    </a:p>
                  </a:txBody>
                  <a:tcPr marL="0" marR="0" marT="15240" marB="15240" anchor="b"/>
                </a:tc>
                <a:extLst>
                  <a:ext uri="{0D108BD9-81ED-4DB2-BD59-A6C34878D82A}">
                    <a16:rowId xmlns:a16="http://schemas.microsoft.com/office/drawing/2014/main" val="1733205613"/>
                  </a:ext>
                </a:extLst>
              </a:tr>
              <a:tr h="370840">
                <a:tc>
                  <a:txBody>
                    <a:bodyPr/>
                    <a:lstStyle/>
                    <a:p>
                      <a:pPr rtl="0" fontAlgn="b"/>
                      <a:r>
                        <a:rPr lang="ja-JP" altLang="en-US" sz="1600">
                          <a:effectLst/>
                        </a:rPr>
                        <a:t>金沢チャンバーでの冷却構造の検討</a:t>
                      </a:r>
                    </a:p>
                  </a:txBody>
                  <a:tcPr marL="22860" marR="22860" marT="15240" marB="15240" anchor="b"/>
                </a:tc>
                <a:tc>
                  <a:txBody>
                    <a:bodyPr/>
                    <a:lstStyle/>
                    <a:p>
                      <a:pPr rtl="0" fontAlgn="b"/>
                      <a:r>
                        <a:rPr lang="ja-JP" altLang="en-US" sz="1600" dirty="0">
                          <a:effectLst/>
                        </a:rPr>
                        <a:t>金沢チャンバー内への</a:t>
                      </a:r>
                      <a:r>
                        <a:rPr lang="en-US" altLang="ja-JP" sz="1600" dirty="0">
                          <a:effectLst/>
                        </a:rPr>
                        <a:t>BBM</a:t>
                      </a:r>
                      <a:r>
                        <a:rPr lang="ja-JP" altLang="en-US" sz="1600" dirty="0">
                          <a:effectLst/>
                        </a:rPr>
                        <a:t>望遠鏡の設置および冷却の方法についての検討</a:t>
                      </a:r>
                    </a:p>
                  </a:txBody>
                  <a:tcPr marL="22860" marR="22860" marT="15240" marB="15240" anchor="b"/>
                </a:tc>
                <a:tc>
                  <a:txBody>
                    <a:bodyPr/>
                    <a:lstStyle/>
                    <a:p>
                      <a:pPr rtl="0" fontAlgn="b"/>
                      <a:r>
                        <a:rPr lang="ja-JP" altLang="en-US" dirty="0">
                          <a:effectLst/>
                        </a:rPr>
                        <a:t>オプトクラフト・</a:t>
                      </a:r>
                      <a:r>
                        <a:rPr lang="en-US" altLang="ja-JP" dirty="0">
                          <a:effectLst/>
                        </a:rPr>
                        <a:t>TA</a:t>
                      </a:r>
                      <a:r>
                        <a:rPr lang="ja-JP" altLang="en-US" dirty="0">
                          <a:effectLst/>
                        </a:rPr>
                        <a:t>エンジニアリング</a:t>
                      </a:r>
                    </a:p>
                  </a:txBody>
                  <a:tcPr marL="0" marR="0" marT="15240" marB="15240" anchor="b"/>
                </a:tc>
                <a:extLst>
                  <a:ext uri="{0D108BD9-81ED-4DB2-BD59-A6C34878D82A}">
                    <a16:rowId xmlns:a16="http://schemas.microsoft.com/office/drawing/2014/main" val="1571360251"/>
                  </a:ext>
                </a:extLst>
              </a:tr>
              <a:tr h="370840">
                <a:tc>
                  <a:txBody>
                    <a:bodyPr/>
                    <a:lstStyle/>
                    <a:p>
                      <a:pPr rtl="0" fontAlgn="b"/>
                      <a:r>
                        <a:rPr lang="ja-JP" altLang="en-US" sz="1600">
                          <a:effectLst/>
                        </a:rPr>
                        <a:t>金沢チャンバーの整備</a:t>
                      </a:r>
                    </a:p>
                  </a:txBody>
                  <a:tcPr marL="22860" marR="22860" marT="15240" marB="15240" anchor="b"/>
                </a:tc>
                <a:tc>
                  <a:txBody>
                    <a:bodyPr/>
                    <a:lstStyle/>
                    <a:p>
                      <a:pPr rtl="0" fontAlgn="b"/>
                      <a:r>
                        <a:rPr lang="en-US" altLang="ja-JP" sz="1600" dirty="0">
                          <a:effectLst/>
                        </a:rPr>
                        <a:t>30cm</a:t>
                      </a:r>
                      <a:r>
                        <a:rPr lang="ja-JP" altLang="en-US" sz="1600" dirty="0">
                          <a:effectLst/>
                        </a:rPr>
                        <a:t>光学窓の延長など</a:t>
                      </a:r>
                    </a:p>
                  </a:txBody>
                  <a:tcPr marL="22860" marR="22860" marT="15240" marB="15240" anchor="b"/>
                </a:tc>
                <a:tc>
                  <a:txBody>
                    <a:bodyPr/>
                    <a:lstStyle/>
                    <a:p>
                      <a:pPr rtl="0" fontAlgn="b"/>
                      <a:endParaRPr lang="ja-JP" altLang="en-US" sz="1600" dirty="0">
                        <a:effectLst/>
                      </a:endParaRPr>
                    </a:p>
                  </a:txBody>
                  <a:tcPr marL="22860" marR="22860" marT="15240" marB="15240" anchor="b"/>
                </a:tc>
                <a:extLst>
                  <a:ext uri="{0D108BD9-81ED-4DB2-BD59-A6C34878D82A}">
                    <a16:rowId xmlns:a16="http://schemas.microsoft.com/office/drawing/2014/main" val="3806144603"/>
                  </a:ext>
                </a:extLst>
              </a:tr>
              <a:tr h="370840">
                <a:tc>
                  <a:txBody>
                    <a:bodyPr/>
                    <a:lstStyle/>
                    <a:p>
                      <a:pPr rtl="0" fontAlgn="b"/>
                      <a:r>
                        <a:rPr lang="ja-JP" altLang="en-US" sz="1600">
                          <a:effectLst/>
                        </a:rPr>
                        <a:t>望遠鏡のオプティカルベンチの製造</a:t>
                      </a:r>
                    </a:p>
                  </a:txBody>
                  <a:tcPr marL="22860" marR="22860" marT="15240" marB="15240" anchor="b"/>
                </a:tc>
                <a:tc>
                  <a:txBody>
                    <a:bodyPr/>
                    <a:lstStyle/>
                    <a:p>
                      <a:pPr rtl="0" fontAlgn="b"/>
                      <a:r>
                        <a:rPr lang="ja-JP" altLang="en-US" sz="1600" dirty="0">
                          <a:effectLst/>
                        </a:rPr>
                        <a:t>望遠鏡のオプティカルベンチを製造する</a:t>
                      </a:r>
                    </a:p>
                  </a:txBody>
                  <a:tcPr marL="22860" marR="22860" marT="15240" marB="15240" anchor="b"/>
                </a:tc>
                <a:tc>
                  <a:txBody>
                    <a:bodyPr/>
                    <a:lstStyle/>
                    <a:p>
                      <a:pPr rtl="0" fontAlgn="b"/>
                      <a:endParaRPr lang="ja-JP" altLang="en-US" sz="1600" dirty="0">
                        <a:effectLst/>
                      </a:endParaRPr>
                    </a:p>
                  </a:txBody>
                  <a:tcPr marL="22860" marR="22860" marT="15240" marB="15240" anchor="b"/>
                </a:tc>
                <a:extLst>
                  <a:ext uri="{0D108BD9-81ED-4DB2-BD59-A6C34878D82A}">
                    <a16:rowId xmlns:a16="http://schemas.microsoft.com/office/drawing/2014/main" val="3209691694"/>
                  </a:ext>
                </a:extLst>
              </a:tr>
              <a:tr h="370840">
                <a:tc>
                  <a:txBody>
                    <a:bodyPr/>
                    <a:lstStyle/>
                    <a:p>
                      <a:pPr rtl="0" fontAlgn="b"/>
                      <a:r>
                        <a:rPr lang="ja-JP" altLang="en-US" sz="1600">
                          <a:effectLst/>
                        </a:rPr>
                        <a:t>低温光学実験で用いるコリメーターの選定</a:t>
                      </a:r>
                    </a:p>
                  </a:txBody>
                  <a:tcPr marL="22860" marR="22860" marT="15240" marB="15240" anchor="b"/>
                </a:tc>
                <a:tc>
                  <a:txBody>
                    <a:bodyPr/>
                    <a:lstStyle/>
                    <a:p>
                      <a:pPr rtl="0" fontAlgn="b"/>
                      <a:r>
                        <a:rPr lang="ja-JP" altLang="en-US" sz="1600">
                          <a:effectLst/>
                        </a:rPr>
                        <a:t>低温光学試験で用いる口径</a:t>
                      </a:r>
                      <a:r>
                        <a:rPr lang="en-US" altLang="ja-JP" sz="1600">
                          <a:effectLst/>
                        </a:rPr>
                        <a:t>&gt;30cm</a:t>
                      </a:r>
                      <a:r>
                        <a:rPr lang="ja-JP" altLang="en-US" sz="1600">
                          <a:effectLst/>
                        </a:rPr>
                        <a:t>のコリメーターの選定</a:t>
                      </a:r>
                    </a:p>
                  </a:txBody>
                  <a:tcPr marL="22860" marR="22860" marT="15240" marB="15240" anchor="b"/>
                </a:tc>
                <a:tc>
                  <a:txBody>
                    <a:bodyPr/>
                    <a:lstStyle/>
                    <a:p>
                      <a:pPr rtl="0" fontAlgn="b"/>
                      <a:endParaRPr lang="ja-JP" altLang="en-US" sz="1600">
                        <a:effectLst/>
                      </a:endParaRPr>
                    </a:p>
                  </a:txBody>
                  <a:tcPr marL="22860" marR="22860" marT="15240" marB="15240" anchor="b"/>
                </a:tc>
                <a:extLst>
                  <a:ext uri="{0D108BD9-81ED-4DB2-BD59-A6C34878D82A}">
                    <a16:rowId xmlns:a16="http://schemas.microsoft.com/office/drawing/2014/main" val="446871172"/>
                  </a:ext>
                </a:extLst>
              </a:tr>
              <a:tr h="370840">
                <a:tc>
                  <a:txBody>
                    <a:bodyPr/>
                    <a:lstStyle/>
                    <a:p>
                      <a:pPr rtl="0" fontAlgn="b"/>
                      <a:r>
                        <a:rPr lang="ja-JP" altLang="en-US" sz="1600">
                          <a:effectLst/>
                        </a:rPr>
                        <a:t>低温光学実験で用いる検出器の選定</a:t>
                      </a:r>
                    </a:p>
                  </a:txBody>
                  <a:tcPr marL="22860" marR="22860" marT="15240" marB="15240" anchor="b"/>
                </a:tc>
                <a:tc>
                  <a:txBody>
                    <a:bodyPr/>
                    <a:lstStyle/>
                    <a:p>
                      <a:pPr rtl="0" fontAlgn="b"/>
                      <a:r>
                        <a:rPr lang="ja-JP" altLang="en-US" sz="1600" dirty="0">
                          <a:effectLst/>
                        </a:rPr>
                        <a:t>低温で駆動する必要あり、解像度は必要だが高感度は不要。購入済みの</a:t>
                      </a:r>
                      <a:r>
                        <a:rPr lang="en-US" altLang="ja-JP" sz="1600" dirty="0">
                          <a:effectLst/>
                        </a:rPr>
                        <a:t>Canon</a:t>
                      </a:r>
                      <a:r>
                        <a:rPr lang="ja-JP" altLang="en-US" sz="1600" dirty="0">
                          <a:effectLst/>
                        </a:rPr>
                        <a:t>検出期が候補？</a:t>
                      </a:r>
                    </a:p>
                  </a:txBody>
                  <a:tcPr marL="22860" marR="22860" marT="15240" marB="15240" anchor="b"/>
                </a:tc>
                <a:tc>
                  <a:txBody>
                    <a:bodyPr/>
                    <a:lstStyle/>
                    <a:p>
                      <a:pPr rtl="0" fontAlgn="b"/>
                      <a:endParaRPr lang="ja-JP" altLang="en-US" sz="1600" dirty="0">
                        <a:effectLst/>
                      </a:endParaRPr>
                    </a:p>
                  </a:txBody>
                  <a:tcPr marL="22860" marR="22860" marT="15240" marB="15240" anchor="b"/>
                </a:tc>
                <a:extLst>
                  <a:ext uri="{0D108BD9-81ED-4DB2-BD59-A6C34878D82A}">
                    <a16:rowId xmlns:a16="http://schemas.microsoft.com/office/drawing/2014/main" val="2342625684"/>
                  </a:ext>
                </a:extLst>
              </a:tr>
              <a:tr h="370840">
                <a:tc>
                  <a:txBody>
                    <a:bodyPr/>
                    <a:lstStyle/>
                    <a:p>
                      <a:pPr rtl="0" fontAlgn="b"/>
                      <a:r>
                        <a:rPr lang="ja-JP" altLang="en-US" sz="1600">
                          <a:effectLst/>
                        </a:rPr>
                        <a:t>金沢チャンバーを用いた低温光学試験の実施</a:t>
                      </a:r>
                    </a:p>
                  </a:txBody>
                  <a:tcPr marL="22860" marR="22860" marT="15240" marB="15240" anchor="b"/>
                </a:tc>
                <a:tc>
                  <a:txBody>
                    <a:bodyPr/>
                    <a:lstStyle/>
                    <a:p>
                      <a:pPr rtl="0" fontAlgn="b"/>
                      <a:r>
                        <a:rPr lang="en-US" altLang="ja-JP" sz="1600" dirty="0">
                          <a:effectLst/>
                        </a:rPr>
                        <a:t>BBM</a:t>
                      </a:r>
                      <a:r>
                        <a:rPr lang="ja-JP" altLang="en-US" sz="1600" dirty="0">
                          <a:effectLst/>
                        </a:rPr>
                        <a:t>望遠鏡を冷却</a:t>
                      </a:r>
                      <a:r>
                        <a:rPr lang="en-US" altLang="ja-JP" sz="1600" dirty="0">
                          <a:effectLst/>
                        </a:rPr>
                        <a:t>(~160K)</a:t>
                      </a:r>
                      <a:r>
                        <a:rPr lang="ja-JP" altLang="en-US" sz="1600" dirty="0">
                          <a:effectLst/>
                        </a:rPr>
                        <a:t>して光学試験を実施する</a:t>
                      </a:r>
                    </a:p>
                  </a:txBody>
                  <a:tcPr marL="22860" marR="22860" marT="15240" marB="15240" anchor="b"/>
                </a:tc>
                <a:tc>
                  <a:txBody>
                    <a:bodyPr/>
                    <a:lstStyle/>
                    <a:p>
                      <a:pPr rtl="0" fontAlgn="b"/>
                      <a:endParaRPr lang="ja-JP" altLang="en-US" sz="1600" dirty="0">
                        <a:effectLst/>
                      </a:endParaRPr>
                    </a:p>
                  </a:txBody>
                  <a:tcPr marL="22860" marR="22860" marT="15240" marB="15240" anchor="b"/>
                </a:tc>
                <a:extLst>
                  <a:ext uri="{0D108BD9-81ED-4DB2-BD59-A6C34878D82A}">
                    <a16:rowId xmlns:a16="http://schemas.microsoft.com/office/drawing/2014/main" val="2121094450"/>
                  </a:ext>
                </a:extLst>
              </a:tr>
            </a:tbl>
          </a:graphicData>
        </a:graphic>
      </p:graphicFrame>
      <p:sp>
        <p:nvSpPr>
          <p:cNvPr id="3" name="スライド番号プレースホルダー 2">
            <a:extLst>
              <a:ext uri="{FF2B5EF4-FFF2-40B4-BE49-F238E27FC236}">
                <a16:creationId xmlns:a16="http://schemas.microsoft.com/office/drawing/2014/main" id="{05ED2BB2-EE18-BE85-656E-ACC07F6AFC5D}"/>
              </a:ext>
            </a:extLst>
          </p:cNvPr>
          <p:cNvSpPr>
            <a:spLocks noGrp="1"/>
          </p:cNvSpPr>
          <p:nvPr>
            <p:ph type="sldNum" sz="quarter" idx="12"/>
          </p:nvPr>
        </p:nvSpPr>
        <p:spPr/>
        <p:txBody>
          <a:bodyPr/>
          <a:lstStyle/>
          <a:p>
            <a:fld id="{BA291B06-D0F0-457C-B958-8504DFC263CB}" type="slidenum">
              <a:rPr kumimoji="1" lang="ja-JP" altLang="en-US" smtClean="0"/>
              <a:t>16</a:t>
            </a:fld>
            <a:endParaRPr kumimoji="1" lang="ja-JP" altLang="en-US"/>
          </a:p>
        </p:txBody>
      </p:sp>
    </p:spTree>
    <p:extLst>
      <p:ext uri="{BB962C8B-B14F-4D97-AF65-F5344CB8AC3E}">
        <p14:creationId xmlns:p14="http://schemas.microsoft.com/office/powerpoint/2010/main" val="1523550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p:cNvSpPr txBox="1"/>
          <p:nvPr/>
        </p:nvSpPr>
        <p:spPr>
          <a:xfrm>
            <a:off x="135523" y="57849"/>
            <a:ext cx="4184159" cy="523220"/>
          </a:xfrm>
          <a:prstGeom prst="rect">
            <a:avLst/>
          </a:prstGeom>
          <a:noFill/>
        </p:spPr>
        <p:txBody>
          <a:bodyPr wrap="none" rtlCol="0">
            <a:spAutoFit/>
          </a:bodyPr>
          <a:lstStyle/>
          <a:p>
            <a:r>
              <a:rPr lang="ja-JP" altLang="en-US" sz="2800"/>
              <a:t>ガンマ線バースト </a:t>
            </a:r>
            <a:r>
              <a:rPr lang="en-US" altLang="ja-JP" sz="2800" dirty="0"/>
              <a:t>(GRB)</a:t>
            </a:r>
          </a:p>
        </p:txBody>
      </p:sp>
      <p:sp>
        <p:nvSpPr>
          <p:cNvPr id="8" name="テキスト ボックス 7"/>
          <p:cNvSpPr txBox="1"/>
          <p:nvPr/>
        </p:nvSpPr>
        <p:spPr>
          <a:xfrm>
            <a:off x="302192" y="4156514"/>
            <a:ext cx="6265876" cy="1015663"/>
          </a:xfrm>
          <a:prstGeom prst="rect">
            <a:avLst/>
          </a:prstGeom>
          <a:noFill/>
        </p:spPr>
        <p:txBody>
          <a:bodyPr wrap="square" rtlCol="0">
            <a:spAutoFit/>
          </a:bodyPr>
          <a:lstStyle/>
          <a:p>
            <a:r>
              <a:rPr lang="ja-JP" altLang="en-US" sz="2000"/>
              <a:t>・大質量星の爆発</a:t>
            </a:r>
            <a:r>
              <a:rPr lang="en-US" altLang="ja-JP" sz="2000" dirty="0"/>
              <a:t> (M&gt;40M</a:t>
            </a:r>
            <a:r>
              <a:rPr lang="en-US" altLang="ja-JP" sz="2000" baseline="-25000" dirty="0"/>
              <a:t>sun</a:t>
            </a:r>
            <a:r>
              <a:rPr lang="en-US" altLang="ja-JP" sz="2000" dirty="0"/>
              <a:t>)</a:t>
            </a:r>
          </a:p>
          <a:p>
            <a:r>
              <a:rPr lang="ja-JP" altLang="en-US" sz="2000" dirty="0"/>
              <a:t>・</a:t>
            </a:r>
            <a:r>
              <a:rPr lang="en-US" altLang="ja-JP" sz="2000" dirty="0"/>
              <a:t>E = 10</a:t>
            </a:r>
            <a:r>
              <a:rPr lang="en-US" altLang="ja-JP" sz="2000" baseline="30000" dirty="0"/>
              <a:t>50</a:t>
            </a:r>
            <a:r>
              <a:rPr lang="en-US" altLang="ja-JP" sz="2000" dirty="0"/>
              <a:t> – 10</a:t>
            </a:r>
            <a:r>
              <a:rPr lang="en-US" altLang="ja-JP" sz="2000" baseline="30000" dirty="0"/>
              <a:t>54</a:t>
            </a:r>
            <a:r>
              <a:rPr lang="en-US" altLang="ja-JP" sz="2000" dirty="0"/>
              <a:t> ergs</a:t>
            </a:r>
          </a:p>
          <a:p>
            <a:r>
              <a:rPr lang="ja-JP" altLang="en-US" sz="2000"/>
              <a:t>・非常に明るいため、遠方宇宙の探査に活用できる</a:t>
            </a:r>
            <a:endParaRPr lang="en-US" altLang="ja-JP" sz="2000" dirty="0"/>
          </a:p>
        </p:txBody>
      </p:sp>
      <p:sp>
        <p:nvSpPr>
          <p:cNvPr id="10" name="テキスト ボックス 9"/>
          <p:cNvSpPr txBox="1"/>
          <p:nvPr/>
        </p:nvSpPr>
        <p:spPr>
          <a:xfrm>
            <a:off x="309649" y="5315340"/>
            <a:ext cx="6509202" cy="400110"/>
          </a:xfrm>
          <a:prstGeom prst="rect">
            <a:avLst/>
          </a:prstGeom>
          <a:noFill/>
        </p:spPr>
        <p:txBody>
          <a:bodyPr wrap="square" rtlCol="0">
            <a:spAutoFit/>
          </a:bodyPr>
          <a:lstStyle/>
          <a:p>
            <a:r>
              <a:rPr lang="en-US" altLang="ja-JP" sz="2000" dirty="0">
                <a:solidFill>
                  <a:srgbClr val="FF0000"/>
                </a:solidFill>
              </a:rPr>
              <a:t>Short GRBs (T &lt; 2 sec): </a:t>
            </a:r>
            <a:r>
              <a:rPr lang="ja-JP" altLang="en-US" sz="2000"/>
              <a:t>極限環境物理の探査</a:t>
            </a:r>
            <a:r>
              <a:rPr lang="en-US" altLang="ja-JP" sz="2000" dirty="0"/>
              <a:t> </a:t>
            </a:r>
            <a:endParaRPr lang="ja-JP" altLang="en-US" sz="2000" dirty="0"/>
          </a:p>
        </p:txBody>
      </p:sp>
      <p:sp>
        <p:nvSpPr>
          <p:cNvPr id="11" name="テキスト ボックス 10"/>
          <p:cNvSpPr txBox="1"/>
          <p:nvPr/>
        </p:nvSpPr>
        <p:spPr>
          <a:xfrm>
            <a:off x="293883" y="5609339"/>
            <a:ext cx="4499950" cy="1015663"/>
          </a:xfrm>
          <a:prstGeom prst="rect">
            <a:avLst/>
          </a:prstGeom>
          <a:noFill/>
        </p:spPr>
        <p:txBody>
          <a:bodyPr wrap="square" rtlCol="0">
            <a:spAutoFit/>
          </a:bodyPr>
          <a:lstStyle/>
          <a:p>
            <a:r>
              <a:rPr lang="ja-JP" altLang="en-US" sz="2000"/>
              <a:t>・中性子星連星の合体</a:t>
            </a:r>
            <a:endParaRPr lang="en-US" altLang="ja-JP" sz="2000" dirty="0"/>
          </a:p>
          <a:p>
            <a:r>
              <a:rPr lang="ja-JP" altLang="en-US" sz="2000" dirty="0"/>
              <a:t>・</a:t>
            </a:r>
            <a:r>
              <a:rPr lang="en-US" altLang="ja-JP" sz="2000" dirty="0"/>
              <a:t>E = 10</a:t>
            </a:r>
            <a:r>
              <a:rPr lang="en-US" altLang="ja-JP" sz="2000" baseline="30000" dirty="0"/>
              <a:t>48</a:t>
            </a:r>
            <a:r>
              <a:rPr lang="en-US" altLang="ja-JP" sz="2000" dirty="0"/>
              <a:t> – 10</a:t>
            </a:r>
            <a:r>
              <a:rPr lang="en-US" altLang="ja-JP" sz="2000" baseline="30000" dirty="0"/>
              <a:t>51</a:t>
            </a:r>
            <a:r>
              <a:rPr lang="en-US" altLang="ja-JP" sz="2000" dirty="0"/>
              <a:t> ergs</a:t>
            </a:r>
          </a:p>
          <a:p>
            <a:r>
              <a:rPr lang="ja-JP" altLang="en-US" sz="2000"/>
              <a:t>・重力波との協調観測</a:t>
            </a:r>
            <a:endParaRPr lang="ja-JP" altLang="en-US" sz="2000" dirty="0"/>
          </a:p>
        </p:txBody>
      </p:sp>
      <p:sp>
        <p:nvSpPr>
          <p:cNvPr id="5" name="テキスト ボックス 4"/>
          <p:cNvSpPr txBox="1"/>
          <p:nvPr/>
        </p:nvSpPr>
        <p:spPr>
          <a:xfrm>
            <a:off x="342667" y="3840120"/>
            <a:ext cx="6401411" cy="400110"/>
          </a:xfrm>
          <a:prstGeom prst="rect">
            <a:avLst/>
          </a:prstGeom>
          <a:noFill/>
        </p:spPr>
        <p:txBody>
          <a:bodyPr wrap="square" rtlCol="0">
            <a:spAutoFit/>
          </a:bodyPr>
          <a:lstStyle/>
          <a:p>
            <a:r>
              <a:rPr lang="en-US" altLang="ja-JP" sz="2000" dirty="0">
                <a:solidFill>
                  <a:srgbClr val="FF0000"/>
                </a:solidFill>
              </a:rPr>
              <a:t>Long GRBs</a:t>
            </a:r>
            <a:r>
              <a:rPr lang="ja-JP" altLang="en-US" sz="2000" dirty="0">
                <a:solidFill>
                  <a:srgbClr val="FF0000"/>
                </a:solidFill>
              </a:rPr>
              <a:t> </a:t>
            </a:r>
            <a:r>
              <a:rPr lang="en-US" altLang="ja-JP" sz="2000" dirty="0">
                <a:solidFill>
                  <a:srgbClr val="FF0000"/>
                </a:solidFill>
              </a:rPr>
              <a:t>(T &gt; 2 sec)</a:t>
            </a:r>
            <a:r>
              <a:rPr lang="en-US" altLang="ja-JP" sz="2000" dirty="0"/>
              <a:t>: </a:t>
            </a:r>
            <a:r>
              <a:rPr lang="ja-JP" altLang="en-US" sz="2000"/>
              <a:t>初期宇宙の探査</a:t>
            </a:r>
            <a:r>
              <a:rPr lang="en-US" altLang="ja-JP" sz="2000" dirty="0">
                <a:solidFill>
                  <a:srgbClr val="FF0000"/>
                </a:solidFill>
              </a:rPr>
              <a:t> </a:t>
            </a:r>
            <a:endParaRPr lang="ja-JP" altLang="en-US" sz="2000" dirty="0">
              <a:solidFill>
                <a:srgbClr val="FF0000"/>
              </a:solidFill>
            </a:endParaRPr>
          </a:p>
        </p:txBody>
      </p:sp>
      <p:sp>
        <p:nvSpPr>
          <p:cNvPr id="17" name="テキスト ボックス 16"/>
          <p:cNvSpPr txBox="1"/>
          <p:nvPr/>
        </p:nvSpPr>
        <p:spPr>
          <a:xfrm>
            <a:off x="9260896" y="2013323"/>
            <a:ext cx="1415772" cy="584775"/>
          </a:xfrm>
          <a:prstGeom prst="rect">
            <a:avLst/>
          </a:prstGeom>
          <a:noFill/>
        </p:spPr>
        <p:txBody>
          <a:bodyPr wrap="none" rtlCol="0">
            <a:spAutoFit/>
          </a:bodyPr>
          <a:lstStyle/>
          <a:p>
            <a:r>
              <a:rPr lang="ja-JP" altLang="en-US" sz="1600" dirty="0">
                <a:solidFill>
                  <a:schemeClr val="bg1"/>
                </a:solidFill>
              </a:rPr>
              <a:t>中性子星連星</a:t>
            </a:r>
            <a:endParaRPr lang="en-US" altLang="ja-JP" sz="1600" dirty="0">
              <a:solidFill>
                <a:schemeClr val="bg1"/>
              </a:solidFill>
            </a:endParaRPr>
          </a:p>
          <a:p>
            <a:r>
              <a:rPr lang="ja-JP" altLang="en-US" sz="1600" dirty="0">
                <a:solidFill>
                  <a:schemeClr val="bg1"/>
                </a:solidFill>
              </a:rPr>
              <a:t>など</a:t>
            </a:r>
            <a:endParaRPr lang="en-US" altLang="ja-JP" sz="1600" dirty="0">
              <a:solidFill>
                <a:schemeClr val="bg1"/>
              </a:solidFill>
            </a:endParaRPr>
          </a:p>
        </p:txBody>
      </p:sp>
      <p:sp>
        <p:nvSpPr>
          <p:cNvPr id="9" name="スライド番号プレースホルダー 8"/>
          <p:cNvSpPr>
            <a:spLocks noGrp="1"/>
          </p:cNvSpPr>
          <p:nvPr>
            <p:ph type="sldNum" sz="quarter" idx="12"/>
          </p:nvPr>
        </p:nvSpPr>
        <p:spPr/>
        <p:txBody>
          <a:bodyPr/>
          <a:lstStyle/>
          <a:p>
            <a:fld id="{3E915135-DC75-4B50-A81A-21A75CDC24F5}" type="slidenum">
              <a:rPr kumimoji="1" lang="ja-JP" altLang="en-US" smtClean="0"/>
              <a:t>17</a:t>
            </a:fld>
            <a:endParaRPr kumimoji="1" lang="ja-JP" altLang="en-US"/>
          </a:p>
        </p:txBody>
      </p:sp>
      <p:pic>
        <p:nvPicPr>
          <p:cNvPr id="7" name="Picture 2" descr="gamma-ray bur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851" y="-43931"/>
            <a:ext cx="5373149" cy="6783601"/>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09" y="626848"/>
            <a:ext cx="3082451" cy="2883960"/>
          </a:xfrm>
          <a:prstGeom prst="rect">
            <a:avLst/>
          </a:prstGeom>
        </p:spPr>
      </p:pic>
      <p:pic>
        <p:nvPicPr>
          <p:cNvPr id="18" name="Picture 4" descr="990123"/>
          <p:cNvPicPr>
            <a:picLocks noChangeAspect="1" noChangeArrowheads="1"/>
          </p:cNvPicPr>
          <p:nvPr/>
        </p:nvPicPr>
        <p:blipFill>
          <a:blip r:embed="rId5" cstate="print"/>
          <a:srcRect/>
          <a:stretch>
            <a:fillRect/>
          </a:stretch>
        </p:blipFill>
        <p:spPr bwMode="auto">
          <a:xfrm>
            <a:off x="3297657" y="751949"/>
            <a:ext cx="3476796" cy="2677051"/>
          </a:xfrm>
          <a:prstGeom prst="rect">
            <a:avLst/>
          </a:prstGeom>
          <a:noFill/>
          <a:ln w="9525">
            <a:noFill/>
            <a:miter lim="800000"/>
            <a:headEnd/>
            <a:tailEnd/>
          </a:ln>
        </p:spPr>
      </p:pic>
      <p:sp>
        <p:nvSpPr>
          <p:cNvPr id="2" name="テキスト ボックス 1"/>
          <p:cNvSpPr txBox="1"/>
          <p:nvPr/>
        </p:nvSpPr>
        <p:spPr>
          <a:xfrm>
            <a:off x="-1322363" y="1800665"/>
            <a:ext cx="184731" cy="369332"/>
          </a:xfrm>
          <a:prstGeom prst="rect">
            <a:avLst/>
          </a:prstGeom>
          <a:noFill/>
        </p:spPr>
        <p:txBody>
          <a:bodyPr wrap="none" rtlCol="0">
            <a:spAutoFit/>
          </a:bodyPr>
          <a:lstStyle/>
          <a:p>
            <a:endParaRPr lang="ja-JP" altLang="en-US"/>
          </a:p>
        </p:txBody>
      </p:sp>
    </p:spTree>
    <p:extLst>
      <p:ext uri="{BB962C8B-B14F-4D97-AF65-F5344CB8AC3E}">
        <p14:creationId xmlns:p14="http://schemas.microsoft.com/office/powerpoint/2010/main" val="3526217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AE38D82-057C-DE42-8F56-B302BC80759E}"/>
              </a:ext>
            </a:extLst>
          </p:cNvPr>
          <p:cNvSpPr>
            <a:spLocks noGrp="1"/>
          </p:cNvSpPr>
          <p:nvPr>
            <p:ph type="sldNum" sz="quarter" idx="12"/>
          </p:nvPr>
        </p:nvSpPr>
        <p:spPr/>
        <p:txBody>
          <a:bodyPr/>
          <a:lstStyle/>
          <a:p>
            <a:pPr>
              <a:defRPr/>
            </a:pPr>
            <a:fld id="{37795D70-7FA7-4606-9050-0258564817C4}" type="slidenum">
              <a:rPr lang="ja-JP" altLang="en-US">
                <a:solidFill>
                  <a:prstClr val="black">
                    <a:tint val="75000"/>
                  </a:prstClr>
                </a:solidFill>
                <a:latin typeface="Calibri"/>
                <a:ea typeface="ＭＳ Ｐゴシック" panose="020B0600070205080204" pitchFamily="34" charset="-128"/>
              </a:rPr>
              <a:pPr>
                <a:defRPr/>
              </a:pPr>
              <a:t>18</a:t>
            </a:fld>
            <a:endParaRPr lang="ja-JP" altLang="en-US">
              <a:solidFill>
                <a:prstClr val="black">
                  <a:tint val="75000"/>
                </a:prstClr>
              </a:solidFill>
              <a:latin typeface="Calibri"/>
              <a:ea typeface="ＭＳ Ｐゴシック" panose="020B0600070205080204" pitchFamily="34" charset="-128"/>
            </a:endParaRPr>
          </a:p>
        </p:txBody>
      </p:sp>
      <p:sp>
        <p:nvSpPr>
          <p:cNvPr id="4" name="円/楕円 3">
            <a:extLst>
              <a:ext uri="{FF2B5EF4-FFF2-40B4-BE49-F238E27FC236}">
                <a16:creationId xmlns:a16="http://schemas.microsoft.com/office/drawing/2014/main" id="{185C31FA-9487-2345-8B27-30113A3AD12D}"/>
              </a:ext>
            </a:extLst>
          </p:cNvPr>
          <p:cNvSpPr/>
          <p:nvPr/>
        </p:nvSpPr>
        <p:spPr>
          <a:xfrm>
            <a:off x="3510610" y="933179"/>
            <a:ext cx="5149551" cy="5149551"/>
          </a:xfrm>
          <a:prstGeom prst="ellipse">
            <a:avLst/>
          </a:prstGeom>
          <a:solidFill>
            <a:schemeClr val="bg1">
              <a:lumMod val="95000"/>
            </a:schemeClr>
          </a:solid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34" charset="-128"/>
            </a:endParaRPr>
          </a:p>
        </p:txBody>
      </p:sp>
      <p:sp>
        <p:nvSpPr>
          <p:cNvPr id="5" name="円/楕円 4">
            <a:extLst>
              <a:ext uri="{FF2B5EF4-FFF2-40B4-BE49-F238E27FC236}">
                <a16:creationId xmlns:a16="http://schemas.microsoft.com/office/drawing/2014/main" id="{0C563537-5C2A-754E-A243-137D306E27A7}"/>
              </a:ext>
            </a:extLst>
          </p:cNvPr>
          <p:cNvSpPr/>
          <p:nvPr/>
        </p:nvSpPr>
        <p:spPr>
          <a:xfrm>
            <a:off x="3148236" y="569972"/>
            <a:ext cx="5895527" cy="5895527"/>
          </a:xfrm>
          <a:prstGeom prst="ellipse">
            <a:avLst/>
          </a:prstGeom>
          <a:noFill/>
          <a:ln>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34" charset="-128"/>
            </a:endParaRPr>
          </a:p>
        </p:txBody>
      </p:sp>
      <p:pic>
        <p:nvPicPr>
          <p:cNvPr id="3" name="図 2">
            <a:extLst>
              <a:ext uri="{FF2B5EF4-FFF2-40B4-BE49-F238E27FC236}">
                <a16:creationId xmlns:a16="http://schemas.microsoft.com/office/drawing/2014/main" id="{968FC6AC-3AE9-244A-B17D-84107EA7679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321922" y="905441"/>
            <a:ext cx="1273348" cy="854484"/>
          </a:xfrm>
          <a:prstGeom prst="rect">
            <a:avLst/>
          </a:prstGeom>
        </p:spPr>
      </p:pic>
      <p:pic>
        <p:nvPicPr>
          <p:cNvPr id="6" name="図 5">
            <a:extLst>
              <a:ext uri="{FF2B5EF4-FFF2-40B4-BE49-F238E27FC236}">
                <a16:creationId xmlns:a16="http://schemas.microsoft.com/office/drawing/2014/main" id="{E3E54310-6399-5C4A-BA22-E9A837FCC110}"/>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9988524">
            <a:off x="2511561" y="3090492"/>
            <a:ext cx="1273348" cy="854484"/>
          </a:xfrm>
          <a:prstGeom prst="rect">
            <a:avLst/>
          </a:prstGeom>
        </p:spPr>
      </p:pic>
      <p:pic>
        <p:nvPicPr>
          <p:cNvPr id="7" name="図 6">
            <a:extLst>
              <a:ext uri="{FF2B5EF4-FFF2-40B4-BE49-F238E27FC236}">
                <a16:creationId xmlns:a16="http://schemas.microsoft.com/office/drawing/2014/main" id="{EEB8785F-839B-114C-8183-8241B6CCC6DD}"/>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8000000">
            <a:off x="3272576" y="5047263"/>
            <a:ext cx="1273348" cy="854484"/>
          </a:xfrm>
          <a:prstGeom prst="rect">
            <a:avLst/>
          </a:prstGeom>
        </p:spPr>
      </p:pic>
      <p:pic>
        <p:nvPicPr>
          <p:cNvPr id="8" name="図 7">
            <a:extLst>
              <a:ext uri="{FF2B5EF4-FFF2-40B4-BE49-F238E27FC236}">
                <a16:creationId xmlns:a16="http://schemas.microsoft.com/office/drawing/2014/main" id="{21C9B2DE-E0F0-7049-A676-402EE9631C6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5321036">
            <a:off x="5585149" y="6022146"/>
            <a:ext cx="1273348" cy="854484"/>
          </a:xfrm>
          <a:prstGeom prst="rect">
            <a:avLst/>
          </a:prstGeom>
        </p:spPr>
      </p:pic>
      <p:pic>
        <p:nvPicPr>
          <p:cNvPr id="9" name="図 8">
            <a:extLst>
              <a:ext uri="{FF2B5EF4-FFF2-40B4-BE49-F238E27FC236}">
                <a16:creationId xmlns:a16="http://schemas.microsoft.com/office/drawing/2014/main" id="{9D215A5B-E585-6C4B-9957-AB43E531FD0A}"/>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4577826">
            <a:off x="5585149" y="142729"/>
            <a:ext cx="1273348" cy="854484"/>
          </a:xfrm>
          <a:prstGeom prst="rect">
            <a:avLst/>
          </a:prstGeom>
        </p:spPr>
      </p:pic>
      <p:pic>
        <p:nvPicPr>
          <p:cNvPr id="10" name="図 9">
            <a:extLst>
              <a:ext uri="{FF2B5EF4-FFF2-40B4-BE49-F238E27FC236}">
                <a16:creationId xmlns:a16="http://schemas.microsoft.com/office/drawing/2014/main" id="{7E822500-3201-7741-B289-126278DCFC5F}"/>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9848020">
            <a:off x="8424705" y="3108588"/>
            <a:ext cx="1273348" cy="854484"/>
          </a:xfrm>
          <a:prstGeom prst="rect">
            <a:avLst/>
          </a:prstGeom>
        </p:spPr>
      </p:pic>
      <p:pic>
        <p:nvPicPr>
          <p:cNvPr id="11" name="図 10">
            <a:extLst>
              <a:ext uri="{FF2B5EF4-FFF2-40B4-BE49-F238E27FC236}">
                <a16:creationId xmlns:a16="http://schemas.microsoft.com/office/drawing/2014/main" id="{CFB1DE13-BB9C-5B4C-89D6-22F9554FA0D7}"/>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6714922">
            <a:off x="7641289" y="1063228"/>
            <a:ext cx="1273348" cy="854484"/>
          </a:xfrm>
          <a:prstGeom prst="rect">
            <a:avLst/>
          </a:prstGeom>
        </p:spPr>
      </p:pic>
      <p:pic>
        <p:nvPicPr>
          <p:cNvPr id="12" name="図 11">
            <a:extLst>
              <a:ext uri="{FF2B5EF4-FFF2-40B4-BE49-F238E27FC236}">
                <a16:creationId xmlns:a16="http://schemas.microsoft.com/office/drawing/2014/main" id="{B60B9BFD-A544-AC46-8E68-5EB2F866EBF0}"/>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2313776">
            <a:off x="7641289" y="5047263"/>
            <a:ext cx="1273348" cy="854484"/>
          </a:xfrm>
          <a:prstGeom prst="rect">
            <a:avLst/>
          </a:prstGeom>
        </p:spPr>
      </p:pic>
      <p:sp>
        <p:nvSpPr>
          <p:cNvPr id="13" name="テキスト ボックス 12">
            <a:extLst>
              <a:ext uri="{FF2B5EF4-FFF2-40B4-BE49-F238E27FC236}">
                <a16:creationId xmlns:a16="http://schemas.microsoft.com/office/drawing/2014/main" id="{BDCEA8F5-A784-D247-958D-867E57D81936}"/>
              </a:ext>
            </a:extLst>
          </p:cNvPr>
          <p:cNvSpPr txBox="1"/>
          <p:nvPr/>
        </p:nvSpPr>
        <p:spPr>
          <a:xfrm>
            <a:off x="1686532" y="188640"/>
            <a:ext cx="2969595" cy="523220"/>
          </a:xfrm>
          <a:prstGeom prst="rect">
            <a:avLst/>
          </a:prstGeom>
          <a:noFill/>
        </p:spPr>
        <p:txBody>
          <a:bodyPr wrap="none" rtlCol="0">
            <a:spAutoFit/>
          </a:bodyPr>
          <a:lstStyle/>
          <a:p>
            <a:pPr>
              <a:defRPr/>
            </a:pPr>
            <a:r>
              <a:rPr lang="en-US" altLang="ja-JP" sz="2800" dirty="0">
                <a:solidFill>
                  <a:prstClr val="white"/>
                </a:solidFill>
                <a:latin typeface="Calibri"/>
                <a:ea typeface="ＭＳ Ｐゴシック" panose="020B0600070205080204" pitchFamily="34" charset="-128"/>
              </a:rPr>
              <a:t>Nominal Operation</a:t>
            </a:r>
            <a:endParaRPr lang="ja-JP" altLang="en-US" sz="2800" dirty="0">
              <a:solidFill>
                <a:prstClr val="white"/>
              </a:solidFill>
              <a:latin typeface="Calibri"/>
              <a:ea typeface="ＭＳ Ｐゴシック" panose="020B0600070205080204" pitchFamily="34" charset="-128"/>
            </a:endParaRPr>
          </a:p>
        </p:txBody>
      </p:sp>
      <p:sp>
        <p:nvSpPr>
          <p:cNvPr id="14" name="テキスト ボックス 13">
            <a:extLst>
              <a:ext uri="{FF2B5EF4-FFF2-40B4-BE49-F238E27FC236}">
                <a16:creationId xmlns:a16="http://schemas.microsoft.com/office/drawing/2014/main" id="{4E2156D4-4F0C-734E-9595-2F29AA1BAB97}"/>
              </a:ext>
            </a:extLst>
          </p:cNvPr>
          <p:cNvSpPr txBox="1"/>
          <p:nvPr/>
        </p:nvSpPr>
        <p:spPr>
          <a:xfrm>
            <a:off x="3979266" y="2694826"/>
            <a:ext cx="4388253" cy="1323439"/>
          </a:xfrm>
          <a:prstGeom prst="rect">
            <a:avLst/>
          </a:prstGeom>
          <a:noFill/>
        </p:spPr>
        <p:txBody>
          <a:bodyPr wrap="none" rtlCol="0">
            <a:spAutoFit/>
          </a:bodyPr>
          <a:lstStyle/>
          <a:p>
            <a:pPr>
              <a:defRPr/>
            </a:pPr>
            <a:r>
              <a:rPr lang="en-US" altLang="ja-JP" sz="1600" dirty="0">
                <a:solidFill>
                  <a:prstClr val="black"/>
                </a:solidFill>
                <a:latin typeface="Calibri"/>
                <a:ea typeface="ＭＳ Ｐゴシック" panose="020B0600070205080204" pitchFamily="34" charset="-128"/>
              </a:rPr>
              <a:t>(1) 120 degrees of solar separation angle and </a:t>
            </a:r>
            <a:br>
              <a:rPr lang="en-US" altLang="ja-JP" sz="1600" dirty="0">
                <a:solidFill>
                  <a:prstClr val="black"/>
                </a:solidFill>
                <a:latin typeface="Calibri"/>
                <a:ea typeface="ＭＳ Ｐゴシック" panose="020B0600070205080204" pitchFamily="34" charset="-128"/>
              </a:rPr>
            </a:br>
            <a:r>
              <a:rPr lang="en-US" altLang="ja-JP" sz="1600" dirty="0">
                <a:solidFill>
                  <a:prstClr val="black"/>
                </a:solidFill>
                <a:latin typeface="Calibri"/>
                <a:ea typeface="ＭＳ Ｐゴシック" panose="020B0600070205080204" pitchFamily="34" charset="-128"/>
              </a:rPr>
              <a:t>      50 degrees of moving forward</a:t>
            </a:r>
            <a:endParaRPr lang="ja-JP" altLang="ja-JP" sz="1600">
              <a:solidFill>
                <a:prstClr val="black"/>
              </a:solidFill>
              <a:latin typeface="Calibri"/>
              <a:ea typeface="ＭＳ Ｐゴシック" panose="020B0600070205080204" pitchFamily="34" charset="-128"/>
            </a:endParaRPr>
          </a:p>
          <a:p>
            <a:pPr>
              <a:defRPr/>
            </a:pPr>
            <a:r>
              <a:rPr lang="en-US" altLang="ja-JP" sz="1600" dirty="0">
                <a:solidFill>
                  <a:prstClr val="black"/>
                </a:solidFill>
                <a:latin typeface="Calibri"/>
                <a:ea typeface="ＭＳ Ｐゴシック" panose="020B0600070205080204" pitchFamily="34" charset="-128"/>
              </a:rPr>
              <a:t>(2) Keeping the inertial pointing during 560 sec</a:t>
            </a:r>
            <a:br>
              <a:rPr lang="en-US" altLang="ja-JP" sz="1600" dirty="0">
                <a:solidFill>
                  <a:prstClr val="black"/>
                </a:solidFill>
                <a:latin typeface="Calibri"/>
                <a:ea typeface="ＭＳ Ｐゴシック" panose="020B0600070205080204" pitchFamily="34" charset="-128"/>
              </a:rPr>
            </a:br>
            <a:r>
              <a:rPr lang="en-US" altLang="ja-JP" sz="1600" dirty="0">
                <a:solidFill>
                  <a:prstClr val="black"/>
                </a:solidFill>
                <a:latin typeface="Calibri"/>
                <a:ea typeface="ＭＳ Ｐゴシック" panose="020B0600070205080204" pitchFamily="34" charset="-128"/>
              </a:rPr>
              <a:t>      </a:t>
            </a:r>
            <a:r>
              <a:rPr lang="en-US" altLang="ja-JP" sz="1600" dirty="0" err="1">
                <a:solidFill>
                  <a:prstClr val="black"/>
                </a:solidFill>
                <a:latin typeface="Calibri"/>
                <a:ea typeface="ＭＳ Ｐゴシック" panose="020B0600070205080204" pitchFamily="34" charset="-128"/>
              </a:rPr>
              <a:t>HiZ</a:t>
            </a:r>
            <a:r>
              <a:rPr lang="en-US" altLang="ja-JP" sz="1600" dirty="0">
                <a:solidFill>
                  <a:prstClr val="black"/>
                </a:solidFill>
                <a:latin typeface="Calibri"/>
                <a:ea typeface="ＭＳ Ｐゴシック" panose="020B0600070205080204" pitchFamily="34" charset="-128"/>
              </a:rPr>
              <a:t>-GUNDAM monitors X-ray transients</a:t>
            </a:r>
            <a:endParaRPr lang="ja-JP" altLang="ja-JP" sz="1600">
              <a:solidFill>
                <a:prstClr val="black"/>
              </a:solidFill>
              <a:latin typeface="Calibri"/>
              <a:ea typeface="ＭＳ Ｐゴシック" panose="020B0600070205080204" pitchFamily="34" charset="-128"/>
            </a:endParaRPr>
          </a:p>
          <a:p>
            <a:pPr>
              <a:defRPr/>
            </a:pPr>
            <a:r>
              <a:rPr lang="en-US" altLang="ja-JP" sz="1600" dirty="0">
                <a:solidFill>
                  <a:prstClr val="black"/>
                </a:solidFill>
                <a:latin typeface="Calibri"/>
                <a:ea typeface="ＭＳ Ｐゴシック" panose="020B0600070205080204" pitchFamily="34" charset="-128"/>
              </a:rPr>
              <a:t>(3) The satellite slews to the next nominal pointing</a:t>
            </a:r>
          </a:p>
        </p:txBody>
      </p:sp>
      <p:sp>
        <p:nvSpPr>
          <p:cNvPr id="15" name="円弧 14">
            <a:extLst>
              <a:ext uri="{FF2B5EF4-FFF2-40B4-BE49-F238E27FC236}">
                <a16:creationId xmlns:a16="http://schemas.microsoft.com/office/drawing/2014/main" id="{520E45E6-CDFE-804F-988C-9DE0F6798E44}"/>
              </a:ext>
            </a:extLst>
          </p:cNvPr>
          <p:cNvSpPr/>
          <p:nvPr/>
        </p:nvSpPr>
        <p:spPr>
          <a:xfrm rot="13782903">
            <a:off x="2917673" y="510753"/>
            <a:ext cx="6013963" cy="6013963"/>
          </a:xfrm>
          <a:prstGeom prst="arc">
            <a:avLst>
              <a:gd name="adj1" fmla="val 19263404"/>
              <a:gd name="adj2" fmla="val 21115942"/>
            </a:avLst>
          </a:prstGeom>
          <a:ln w="25400">
            <a:solidFill>
              <a:srgbClr val="FF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6" name="円弧 15">
            <a:extLst>
              <a:ext uri="{FF2B5EF4-FFF2-40B4-BE49-F238E27FC236}">
                <a16:creationId xmlns:a16="http://schemas.microsoft.com/office/drawing/2014/main" id="{E907D609-63E1-ED48-9B43-0F0FFC6D6B3E}"/>
              </a:ext>
            </a:extLst>
          </p:cNvPr>
          <p:cNvSpPr/>
          <p:nvPr/>
        </p:nvSpPr>
        <p:spPr>
          <a:xfrm rot="13217735">
            <a:off x="2917089" y="479460"/>
            <a:ext cx="6013963" cy="6013963"/>
          </a:xfrm>
          <a:prstGeom prst="arc">
            <a:avLst>
              <a:gd name="adj1" fmla="val 19263404"/>
              <a:gd name="adj2" fmla="val 19764250"/>
            </a:avLst>
          </a:prstGeom>
          <a:ln w="25400">
            <a:solidFill>
              <a:srgbClr val="FF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7" name="テキスト ボックス 16">
            <a:extLst>
              <a:ext uri="{FF2B5EF4-FFF2-40B4-BE49-F238E27FC236}">
                <a16:creationId xmlns:a16="http://schemas.microsoft.com/office/drawing/2014/main" id="{CB0845E3-13EA-FE45-9E1F-A58C975FCE77}"/>
              </a:ext>
            </a:extLst>
          </p:cNvPr>
          <p:cNvSpPr txBox="1"/>
          <p:nvPr/>
        </p:nvSpPr>
        <p:spPr>
          <a:xfrm>
            <a:off x="1637859" y="2817715"/>
            <a:ext cx="1149033" cy="646331"/>
          </a:xfrm>
          <a:prstGeom prst="rect">
            <a:avLst/>
          </a:prstGeom>
          <a:noFill/>
        </p:spPr>
        <p:txBody>
          <a:bodyPr wrap="none" rtlCol="0">
            <a:spAutoFit/>
          </a:bodyPr>
          <a:lstStyle/>
          <a:p>
            <a:pPr>
              <a:defRPr/>
            </a:pPr>
            <a:r>
              <a:rPr lang="en-US" altLang="ja-JP" dirty="0">
                <a:solidFill>
                  <a:srgbClr val="FF0000"/>
                </a:solidFill>
                <a:latin typeface="Calibri"/>
                <a:ea typeface="ＭＳ Ｐゴシック" panose="020B0600070205080204" pitchFamily="34" charset="-128"/>
              </a:rPr>
              <a:t>Maneuver</a:t>
            </a:r>
          </a:p>
          <a:p>
            <a:pPr>
              <a:defRPr/>
            </a:pPr>
            <a:r>
              <a:rPr lang="en-US" altLang="ja-JP" dirty="0">
                <a:solidFill>
                  <a:srgbClr val="FF0000"/>
                </a:solidFill>
                <a:latin typeface="Calibri"/>
                <a:ea typeface="ＭＳ Ｐゴシック" panose="020B0600070205080204" pitchFamily="34" charset="-128"/>
              </a:rPr>
              <a:t>150 sec</a:t>
            </a:r>
            <a:endParaRPr lang="ja-JP" altLang="en-US">
              <a:solidFill>
                <a:srgbClr val="FF0000"/>
              </a:solidFill>
              <a:latin typeface="Calibri"/>
              <a:ea typeface="ＭＳ Ｐゴシック" panose="020B0600070205080204" pitchFamily="34" charset="-128"/>
            </a:endParaRPr>
          </a:p>
        </p:txBody>
      </p:sp>
      <p:sp>
        <p:nvSpPr>
          <p:cNvPr id="18" name="テキスト ボックス 17">
            <a:extLst>
              <a:ext uri="{FF2B5EF4-FFF2-40B4-BE49-F238E27FC236}">
                <a16:creationId xmlns:a16="http://schemas.microsoft.com/office/drawing/2014/main" id="{72F114AE-A562-B54D-ACA8-27F772CC69A6}"/>
              </a:ext>
            </a:extLst>
          </p:cNvPr>
          <p:cNvSpPr txBox="1"/>
          <p:nvPr/>
        </p:nvSpPr>
        <p:spPr>
          <a:xfrm>
            <a:off x="2269344" y="1594268"/>
            <a:ext cx="953787" cy="646331"/>
          </a:xfrm>
          <a:prstGeom prst="rect">
            <a:avLst/>
          </a:prstGeom>
          <a:noFill/>
        </p:spPr>
        <p:txBody>
          <a:bodyPr wrap="none" rtlCol="0">
            <a:spAutoFit/>
          </a:bodyPr>
          <a:lstStyle/>
          <a:p>
            <a:pPr>
              <a:defRPr/>
            </a:pPr>
            <a:r>
              <a:rPr lang="en-US" altLang="ja-JP" dirty="0">
                <a:solidFill>
                  <a:srgbClr val="FF0000"/>
                </a:solidFill>
                <a:latin typeface="Calibri"/>
                <a:ea typeface="ＭＳ Ｐゴシック" panose="020B0600070205080204" pitchFamily="34" charset="-128"/>
              </a:rPr>
              <a:t>Pointing</a:t>
            </a:r>
          </a:p>
          <a:p>
            <a:pPr>
              <a:defRPr/>
            </a:pPr>
            <a:r>
              <a:rPr lang="en-US" altLang="ja-JP" dirty="0">
                <a:solidFill>
                  <a:srgbClr val="FF0000"/>
                </a:solidFill>
                <a:latin typeface="Calibri"/>
                <a:ea typeface="ＭＳ Ｐゴシック" panose="020B0600070205080204" pitchFamily="34" charset="-128"/>
              </a:rPr>
              <a:t>560 sec</a:t>
            </a:r>
            <a:endParaRPr lang="ja-JP" altLang="en-US">
              <a:solidFill>
                <a:srgbClr val="FF0000"/>
              </a:solidFill>
              <a:latin typeface="Calibri"/>
              <a:ea typeface="ＭＳ Ｐゴシック" panose="020B0600070205080204" pitchFamily="34" charset="-128"/>
            </a:endParaRPr>
          </a:p>
        </p:txBody>
      </p:sp>
      <p:sp>
        <p:nvSpPr>
          <p:cNvPr id="19" name="テキスト ボックス 18">
            <a:extLst>
              <a:ext uri="{FF2B5EF4-FFF2-40B4-BE49-F238E27FC236}">
                <a16:creationId xmlns:a16="http://schemas.microsoft.com/office/drawing/2014/main" id="{D193BFC1-9DAA-C44B-9C03-DA650118ED42}"/>
              </a:ext>
            </a:extLst>
          </p:cNvPr>
          <p:cNvSpPr txBox="1"/>
          <p:nvPr/>
        </p:nvSpPr>
        <p:spPr>
          <a:xfrm>
            <a:off x="1860744" y="5734595"/>
            <a:ext cx="490840" cy="461665"/>
          </a:xfrm>
          <a:prstGeom prst="rect">
            <a:avLst/>
          </a:prstGeom>
          <a:noFill/>
        </p:spPr>
        <p:txBody>
          <a:bodyPr wrap="none" rtlCol="0">
            <a:spAutoFit/>
          </a:bodyPr>
          <a:lstStyle/>
          <a:p>
            <a:pPr>
              <a:defRPr/>
            </a:pPr>
            <a:r>
              <a:rPr lang="ja-JP" altLang="en-US" sz="2400">
                <a:solidFill>
                  <a:srgbClr val="FF0000"/>
                </a:solidFill>
                <a:latin typeface="Calibri"/>
                <a:ea typeface="ＭＳ Ｐゴシック" panose="020B0600070205080204" pitchFamily="34" charset="-128"/>
              </a:rPr>
              <a:t>⦿</a:t>
            </a:r>
          </a:p>
        </p:txBody>
      </p:sp>
      <p:sp>
        <p:nvSpPr>
          <p:cNvPr id="20" name="テキスト ボックス 19">
            <a:extLst>
              <a:ext uri="{FF2B5EF4-FFF2-40B4-BE49-F238E27FC236}">
                <a16:creationId xmlns:a16="http://schemas.microsoft.com/office/drawing/2014/main" id="{F10E0F32-D9AA-414A-AFC7-A36148F2493A}"/>
              </a:ext>
            </a:extLst>
          </p:cNvPr>
          <p:cNvSpPr txBox="1"/>
          <p:nvPr/>
        </p:nvSpPr>
        <p:spPr>
          <a:xfrm>
            <a:off x="1775521" y="6156012"/>
            <a:ext cx="655949" cy="369332"/>
          </a:xfrm>
          <a:prstGeom prst="rect">
            <a:avLst/>
          </a:prstGeom>
          <a:noFill/>
        </p:spPr>
        <p:txBody>
          <a:bodyPr wrap="none" rtlCol="0">
            <a:spAutoFit/>
          </a:bodyPr>
          <a:lstStyle/>
          <a:p>
            <a:pPr>
              <a:defRPr/>
            </a:pPr>
            <a:r>
              <a:rPr lang="en-US" altLang="ja-JP" dirty="0">
                <a:solidFill>
                  <a:srgbClr val="FF0000"/>
                </a:solidFill>
                <a:latin typeface="Calibri"/>
                <a:ea typeface="ＭＳ Ｐゴシック" panose="020B0600070205080204" pitchFamily="34" charset="-128"/>
              </a:rPr>
              <a:t>Solar</a:t>
            </a:r>
            <a:endParaRPr lang="ja-JP" altLang="en-US">
              <a:solidFill>
                <a:srgbClr val="FF0000"/>
              </a:solidFill>
              <a:latin typeface="Calibri"/>
              <a:ea typeface="ＭＳ Ｐゴシック" panose="020B0600070205080204" pitchFamily="34" charset="-128"/>
            </a:endParaRPr>
          </a:p>
        </p:txBody>
      </p:sp>
      <p:sp>
        <p:nvSpPr>
          <p:cNvPr id="21" name="テキスト ボックス 20">
            <a:extLst>
              <a:ext uri="{FF2B5EF4-FFF2-40B4-BE49-F238E27FC236}">
                <a16:creationId xmlns:a16="http://schemas.microsoft.com/office/drawing/2014/main" id="{707C0C62-3AF3-5A4F-A6E0-FE9FAE024928}"/>
              </a:ext>
            </a:extLst>
          </p:cNvPr>
          <p:cNvSpPr txBox="1"/>
          <p:nvPr/>
        </p:nvSpPr>
        <p:spPr>
          <a:xfrm>
            <a:off x="4020965" y="1917432"/>
            <a:ext cx="4256999" cy="707886"/>
          </a:xfrm>
          <a:prstGeom prst="rect">
            <a:avLst/>
          </a:prstGeom>
          <a:noFill/>
        </p:spPr>
        <p:txBody>
          <a:bodyPr wrap="none" rtlCol="0">
            <a:spAutoFit/>
          </a:bodyPr>
          <a:lstStyle/>
          <a:p>
            <a:pPr>
              <a:defRPr/>
            </a:pPr>
            <a:r>
              <a:rPr lang="en-US" altLang="ja-JP" sz="2000" b="1" dirty="0">
                <a:solidFill>
                  <a:srgbClr val="FF0000"/>
                </a:solidFill>
                <a:latin typeface="Calibri"/>
                <a:ea typeface="ＭＳ Ｐゴシック" panose="020B0600070205080204" pitchFamily="34" charset="-128"/>
              </a:rPr>
              <a:t>Satellite orbit:</a:t>
            </a:r>
          </a:p>
          <a:p>
            <a:pPr>
              <a:defRPr/>
            </a:pPr>
            <a:r>
              <a:rPr lang="en-US" altLang="ja-JP" sz="2000" b="1" dirty="0">
                <a:solidFill>
                  <a:srgbClr val="FF0000"/>
                </a:solidFill>
                <a:latin typeface="Calibri"/>
                <a:ea typeface="ＭＳ Ｐゴシック" panose="020B0600070205080204" pitchFamily="34" charset="-128"/>
              </a:rPr>
              <a:t>Sun-synchronous polar orbit (Twilight)</a:t>
            </a:r>
            <a:endParaRPr lang="ja-JP" altLang="en-US" sz="2000" b="1">
              <a:solidFill>
                <a:srgbClr val="FF0000"/>
              </a:solidFill>
              <a:latin typeface="Calibri"/>
              <a:ea typeface="ＭＳ Ｐゴシック" panose="020B0600070205080204" pitchFamily="34" charset="-128"/>
            </a:endParaRPr>
          </a:p>
        </p:txBody>
      </p:sp>
      <p:sp>
        <p:nvSpPr>
          <p:cNvPr id="23" name="テキスト ボックス 22">
            <a:extLst>
              <a:ext uri="{FF2B5EF4-FFF2-40B4-BE49-F238E27FC236}">
                <a16:creationId xmlns:a16="http://schemas.microsoft.com/office/drawing/2014/main" id="{1F9E64F2-BCF3-A440-8DA9-B5F661D1D0F5}"/>
              </a:ext>
            </a:extLst>
          </p:cNvPr>
          <p:cNvSpPr txBox="1"/>
          <p:nvPr/>
        </p:nvSpPr>
        <p:spPr>
          <a:xfrm>
            <a:off x="2146328" y="4205105"/>
            <a:ext cx="7691016" cy="923330"/>
          </a:xfrm>
          <a:prstGeom prst="rect">
            <a:avLst/>
          </a:prstGeom>
          <a:solidFill>
            <a:srgbClr val="000000">
              <a:alpha val="69804"/>
            </a:srgbClr>
          </a:solidFill>
        </p:spPr>
        <p:txBody>
          <a:bodyPr wrap="none" rtlCol="0">
            <a:spAutoFit/>
          </a:bodyPr>
          <a:lstStyle/>
          <a:p>
            <a:pPr>
              <a:defRPr/>
            </a:pPr>
            <a:r>
              <a:rPr lang="en-US" altLang="ja-JP" b="1" dirty="0">
                <a:solidFill>
                  <a:srgbClr val="FF8AD8"/>
                </a:solidFill>
                <a:latin typeface="Calibri"/>
                <a:ea typeface="ＭＳ Ｐゴシック" panose="020B0600070205080204" pitchFamily="34" charset="-128"/>
              </a:rPr>
              <a:t>We observe roughly eight different fields of view in every orbit. </a:t>
            </a:r>
          </a:p>
          <a:p>
            <a:pPr>
              <a:defRPr/>
            </a:pPr>
            <a:r>
              <a:rPr lang="en-US" altLang="ja-JP" b="1" dirty="0">
                <a:solidFill>
                  <a:srgbClr val="FF8AD8"/>
                </a:solidFill>
                <a:latin typeface="Calibri"/>
                <a:ea typeface="ＭＳ Ｐゴシック" panose="020B0600070205080204" pitchFamily="34" charset="-128"/>
              </a:rPr>
              <a:t>This sequence is optimized for follow-up observations with the NIR telescope,  </a:t>
            </a:r>
            <a:br>
              <a:rPr lang="en-US" altLang="ja-JP" b="1" dirty="0">
                <a:solidFill>
                  <a:srgbClr val="FF8AD8"/>
                </a:solidFill>
                <a:latin typeface="Calibri"/>
                <a:ea typeface="ＭＳ Ｐゴシック" panose="020B0600070205080204" pitchFamily="34" charset="-128"/>
              </a:rPr>
            </a:br>
            <a:r>
              <a:rPr lang="en-US" altLang="ja-JP" b="1" dirty="0">
                <a:solidFill>
                  <a:srgbClr val="FF8AD8"/>
                </a:solidFill>
                <a:latin typeface="Calibri"/>
                <a:ea typeface="ＭＳ Ｐゴシック" panose="020B0600070205080204" pitchFamily="34" charset="-128"/>
              </a:rPr>
              <a:t>we make sure of more than 10 minutes for 97% GRBs discovered by itself.</a:t>
            </a:r>
            <a:endParaRPr lang="ja-JP" altLang="ja-JP" b="1">
              <a:solidFill>
                <a:srgbClr val="FF8AD8"/>
              </a:solidFill>
              <a:latin typeface="Calibri"/>
              <a:ea typeface="ＭＳ Ｐゴシック" panose="020B0600070205080204" pitchFamily="34" charset="-128"/>
            </a:endParaRPr>
          </a:p>
        </p:txBody>
      </p:sp>
      <p:sp>
        <p:nvSpPr>
          <p:cNvPr id="22" name="テキスト ボックス 21">
            <a:extLst>
              <a:ext uri="{FF2B5EF4-FFF2-40B4-BE49-F238E27FC236}">
                <a16:creationId xmlns:a16="http://schemas.microsoft.com/office/drawing/2014/main" id="{01494713-D4CF-64D9-AA04-AE096DCE0C68}"/>
              </a:ext>
            </a:extLst>
          </p:cNvPr>
          <p:cNvSpPr txBox="1"/>
          <p:nvPr/>
        </p:nvSpPr>
        <p:spPr>
          <a:xfrm>
            <a:off x="5759846" y="1055973"/>
            <a:ext cx="651076" cy="369332"/>
          </a:xfrm>
          <a:prstGeom prst="rect">
            <a:avLst/>
          </a:prstGeom>
          <a:solidFill>
            <a:schemeClr val="bg1"/>
          </a:solidFill>
          <a:ln>
            <a:solidFill>
              <a:srgbClr val="FF0000"/>
            </a:solidFill>
          </a:ln>
        </p:spPr>
        <p:txBody>
          <a:bodyPr wrap="none" rtlCol="0">
            <a:spAutoFit/>
          </a:bodyPr>
          <a:lstStyle/>
          <a:p>
            <a:pPr>
              <a:defRPr/>
            </a:pPr>
            <a:r>
              <a:rPr lang="en-US" altLang="ja-JP" b="1" dirty="0">
                <a:solidFill>
                  <a:srgbClr val="FF0000"/>
                </a:solidFill>
                <a:latin typeface="Calibri"/>
                <a:ea typeface="ＭＳ Ｐゴシック" panose="020B0600070205080204" pitchFamily="34" charset="-128"/>
              </a:rPr>
              <a:t>KSAT</a:t>
            </a:r>
            <a:endParaRPr lang="ja-JP" altLang="en-US" b="1">
              <a:solidFill>
                <a:srgbClr val="FF0000"/>
              </a:solidFill>
              <a:latin typeface="Calibri"/>
              <a:ea typeface="ＭＳ Ｐゴシック" panose="020B0600070205080204" pitchFamily="34" charset="-128"/>
            </a:endParaRPr>
          </a:p>
        </p:txBody>
      </p:sp>
      <p:sp>
        <p:nvSpPr>
          <p:cNvPr id="24" name="テキスト ボックス 23">
            <a:extLst>
              <a:ext uri="{FF2B5EF4-FFF2-40B4-BE49-F238E27FC236}">
                <a16:creationId xmlns:a16="http://schemas.microsoft.com/office/drawing/2014/main" id="{10F609E6-FDD1-6038-9BC3-81D395D21BF7}"/>
              </a:ext>
            </a:extLst>
          </p:cNvPr>
          <p:cNvSpPr txBox="1"/>
          <p:nvPr/>
        </p:nvSpPr>
        <p:spPr>
          <a:xfrm>
            <a:off x="5876972" y="5589240"/>
            <a:ext cx="651076" cy="369332"/>
          </a:xfrm>
          <a:prstGeom prst="rect">
            <a:avLst/>
          </a:prstGeom>
          <a:solidFill>
            <a:schemeClr val="bg1"/>
          </a:solidFill>
          <a:ln>
            <a:solidFill>
              <a:srgbClr val="FF0000"/>
            </a:solidFill>
          </a:ln>
        </p:spPr>
        <p:txBody>
          <a:bodyPr wrap="none" rtlCol="0">
            <a:spAutoFit/>
          </a:bodyPr>
          <a:lstStyle/>
          <a:p>
            <a:pPr>
              <a:defRPr/>
            </a:pPr>
            <a:r>
              <a:rPr lang="en-US" altLang="ja-JP" b="1" dirty="0">
                <a:solidFill>
                  <a:srgbClr val="FF0000"/>
                </a:solidFill>
                <a:latin typeface="Calibri"/>
                <a:ea typeface="ＭＳ Ｐゴシック" panose="020B0600070205080204" pitchFamily="34" charset="-128"/>
              </a:rPr>
              <a:t>KSAT</a:t>
            </a:r>
            <a:endParaRPr lang="ja-JP" altLang="en-US" b="1">
              <a:solidFill>
                <a:srgbClr val="FF0000"/>
              </a:solidFill>
              <a:latin typeface="Calibri"/>
              <a:ea typeface="ＭＳ Ｐゴシック" panose="020B0600070205080204" pitchFamily="34" charset="-128"/>
            </a:endParaRPr>
          </a:p>
        </p:txBody>
      </p:sp>
      <p:sp>
        <p:nvSpPr>
          <p:cNvPr id="26" name="テキスト ボックス 25">
            <a:extLst>
              <a:ext uri="{FF2B5EF4-FFF2-40B4-BE49-F238E27FC236}">
                <a16:creationId xmlns:a16="http://schemas.microsoft.com/office/drawing/2014/main" id="{E463E515-3287-BCC8-8CB0-F229A6EB5329}"/>
              </a:ext>
            </a:extLst>
          </p:cNvPr>
          <p:cNvSpPr txBox="1"/>
          <p:nvPr/>
        </p:nvSpPr>
        <p:spPr>
          <a:xfrm>
            <a:off x="3355497" y="2982027"/>
            <a:ext cx="572593" cy="369332"/>
          </a:xfrm>
          <a:prstGeom prst="rect">
            <a:avLst/>
          </a:prstGeom>
          <a:solidFill>
            <a:schemeClr val="bg1"/>
          </a:solidFill>
          <a:ln>
            <a:solidFill>
              <a:srgbClr val="FF0000"/>
            </a:solidFill>
          </a:ln>
        </p:spPr>
        <p:txBody>
          <a:bodyPr wrap="none" rtlCol="0">
            <a:spAutoFit/>
          </a:bodyPr>
          <a:lstStyle/>
          <a:p>
            <a:pPr>
              <a:defRPr/>
            </a:pPr>
            <a:r>
              <a:rPr lang="en-US" altLang="ja-JP" b="1" dirty="0">
                <a:solidFill>
                  <a:srgbClr val="FF0000"/>
                </a:solidFill>
                <a:latin typeface="Calibri"/>
                <a:ea typeface="ＭＳ Ｐゴシック" panose="020B0600070205080204" pitchFamily="34" charset="-128"/>
              </a:rPr>
              <a:t>VHF</a:t>
            </a:r>
            <a:endParaRPr lang="ja-JP" altLang="en-US" b="1">
              <a:solidFill>
                <a:srgbClr val="FF0000"/>
              </a:solidFill>
              <a:latin typeface="Calibri"/>
              <a:ea typeface="ＭＳ Ｐゴシック" panose="020B0600070205080204" pitchFamily="34" charset="-128"/>
            </a:endParaRPr>
          </a:p>
        </p:txBody>
      </p:sp>
      <p:sp>
        <p:nvSpPr>
          <p:cNvPr id="27" name="テキスト ボックス 26">
            <a:extLst>
              <a:ext uri="{FF2B5EF4-FFF2-40B4-BE49-F238E27FC236}">
                <a16:creationId xmlns:a16="http://schemas.microsoft.com/office/drawing/2014/main" id="{F43193A6-06AB-64D0-988C-EE636DAAF25F}"/>
              </a:ext>
            </a:extLst>
          </p:cNvPr>
          <p:cNvSpPr txBox="1"/>
          <p:nvPr/>
        </p:nvSpPr>
        <p:spPr>
          <a:xfrm>
            <a:off x="8233889" y="2869943"/>
            <a:ext cx="572593" cy="369332"/>
          </a:xfrm>
          <a:prstGeom prst="rect">
            <a:avLst/>
          </a:prstGeom>
          <a:solidFill>
            <a:schemeClr val="bg1"/>
          </a:solidFill>
          <a:ln>
            <a:solidFill>
              <a:srgbClr val="FF0000"/>
            </a:solidFill>
          </a:ln>
        </p:spPr>
        <p:txBody>
          <a:bodyPr wrap="none" rtlCol="0">
            <a:spAutoFit/>
          </a:bodyPr>
          <a:lstStyle/>
          <a:p>
            <a:pPr>
              <a:defRPr/>
            </a:pPr>
            <a:r>
              <a:rPr lang="en-US" altLang="ja-JP" b="1" dirty="0">
                <a:solidFill>
                  <a:srgbClr val="FF0000"/>
                </a:solidFill>
                <a:latin typeface="Calibri"/>
                <a:ea typeface="ＭＳ Ｐゴシック" panose="020B0600070205080204" pitchFamily="34" charset="-128"/>
              </a:rPr>
              <a:t>VHF</a:t>
            </a:r>
            <a:endParaRPr lang="ja-JP" altLang="en-US" b="1">
              <a:solidFill>
                <a:srgbClr val="FF0000"/>
              </a:solidFill>
              <a:latin typeface="Calibri"/>
              <a:ea typeface="ＭＳ Ｐゴシック" panose="020B0600070205080204" pitchFamily="34" charset="-128"/>
            </a:endParaRPr>
          </a:p>
        </p:txBody>
      </p:sp>
      <p:sp>
        <p:nvSpPr>
          <p:cNvPr id="28" name="テキスト ボックス 27">
            <a:extLst>
              <a:ext uri="{FF2B5EF4-FFF2-40B4-BE49-F238E27FC236}">
                <a16:creationId xmlns:a16="http://schemas.microsoft.com/office/drawing/2014/main" id="{C61C99E7-D2A8-99F5-153A-AD7CA07BBF00}"/>
              </a:ext>
            </a:extLst>
          </p:cNvPr>
          <p:cNvSpPr txBox="1"/>
          <p:nvPr/>
        </p:nvSpPr>
        <p:spPr>
          <a:xfrm>
            <a:off x="9467700" y="882880"/>
            <a:ext cx="1032527" cy="369332"/>
          </a:xfrm>
          <a:prstGeom prst="rect">
            <a:avLst/>
          </a:prstGeom>
          <a:solidFill>
            <a:schemeClr val="bg1"/>
          </a:solidFill>
          <a:ln>
            <a:solidFill>
              <a:srgbClr val="FF0000"/>
            </a:solidFill>
          </a:ln>
        </p:spPr>
        <p:txBody>
          <a:bodyPr wrap="none" rtlCol="0">
            <a:spAutoFit/>
          </a:bodyPr>
          <a:lstStyle/>
          <a:p>
            <a:pPr algn="ctr">
              <a:defRPr/>
            </a:pPr>
            <a:r>
              <a:rPr lang="en-US" altLang="ja-JP" b="1" dirty="0">
                <a:solidFill>
                  <a:srgbClr val="FF0000"/>
                </a:solidFill>
                <a:latin typeface="Calibri"/>
                <a:ea typeface="ＭＳ Ｐゴシック" panose="020B0600070205080204" pitchFamily="34" charset="-128"/>
              </a:rPr>
              <a:t>Inmarsat</a:t>
            </a:r>
            <a:endParaRPr lang="ja-JP" altLang="en-US" b="1">
              <a:solidFill>
                <a:srgbClr val="FF0000"/>
              </a:solidFill>
              <a:latin typeface="Calibri"/>
              <a:ea typeface="ＭＳ Ｐゴシック" panose="020B0600070205080204" pitchFamily="34" charset="-128"/>
            </a:endParaRPr>
          </a:p>
        </p:txBody>
      </p:sp>
      <p:cxnSp>
        <p:nvCxnSpPr>
          <p:cNvPr id="30" name="曲線コネクタ 29">
            <a:extLst>
              <a:ext uri="{FF2B5EF4-FFF2-40B4-BE49-F238E27FC236}">
                <a16:creationId xmlns:a16="http://schemas.microsoft.com/office/drawing/2014/main" id="{B997C2D2-D0BF-FACC-58AD-D0D4E840C50C}"/>
              </a:ext>
            </a:extLst>
          </p:cNvPr>
          <p:cNvCxnSpPr/>
          <p:nvPr/>
        </p:nvCxnSpPr>
        <p:spPr>
          <a:xfrm flipV="1">
            <a:off x="8708183" y="1091951"/>
            <a:ext cx="604192" cy="363207"/>
          </a:xfrm>
          <a:prstGeom prst="curvedConnector3">
            <a:avLst/>
          </a:prstGeom>
          <a:ln w="28575">
            <a:solidFill>
              <a:srgbClr val="FFFF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3325D6C6-BE5E-E647-CAB5-44802EA50E3E}"/>
              </a:ext>
            </a:extLst>
          </p:cNvPr>
          <p:cNvSpPr txBox="1"/>
          <p:nvPr/>
        </p:nvSpPr>
        <p:spPr>
          <a:xfrm rot="19800000">
            <a:off x="8727479" y="720775"/>
            <a:ext cx="714363" cy="369332"/>
          </a:xfrm>
          <a:prstGeom prst="rect">
            <a:avLst/>
          </a:prstGeom>
          <a:noFill/>
        </p:spPr>
        <p:txBody>
          <a:bodyPr wrap="none" rtlCol="0">
            <a:spAutoFit/>
          </a:bodyPr>
          <a:lstStyle/>
          <a:p>
            <a:pPr>
              <a:defRPr/>
            </a:pPr>
            <a:r>
              <a:rPr lang="en-US" altLang="ja-JP" dirty="0">
                <a:solidFill>
                  <a:prstClr val="white"/>
                </a:solidFill>
                <a:latin typeface="Calibri"/>
                <a:ea typeface="ＭＳ Ｐゴシック" panose="020B0600070205080204" pitchFamily="34" charset="-128"/>
              </a:rPr>
              <a:t>down</a:t>
            </a:r>
            <a:endParaRPr lang="ja-JP" altLang="en-US">
              <a:solidFill>
                <a:prstClr val="white"/>
              </a:solidFill>
              <a:latin typeface="Calibri"/>
              <a:ea typeface="ＭＳ Ｐゴシック" panose="020B0600070205080204" pitchFamily="34" charset="-128"/>
            </a:endParaRPr>
          </a:p>
        </p:txBody>
      </p:sp>
      <p:sp>
        <p:nvSpPr>
          <p:cNvPr id="32" name="テキスト ボックス 31">
            <a:extLst>
              <a:ext uri="{FF2B5EF4-FFF2-40B4-BE49-F238E27FC236}">
                <a16:creationId xmlns:a16="http://schemas.microsoft.com/office/drawing/2014/main" id="{3D2A100E-7FC9-A9D2-0CB2-CD0E6BFB7306}"/>
              </a:ext>
            </a:extLst>
          </p:cNvPr>
          <p:cNvSpPr txBox="1"/>
          <p:nvPr/>
        </p:nvSpPr>
        <p:spPr>
          <a:xfrm rot="19800000">
            <a:off x="8684764" y="1427832"/>
            <a:ext cx="760144" cy="369332"/>
          </a:xfrm>
          <a:prstGeom prst="rect">
            <a:avLst/>
          </a:prstGeom>
          <a:noFill/>
        </p:spPr>
        <p:txBody>
          <a:bodyPr wrap="none" rtlCol="0">
            <a:spAutoFit/>
          </a:bodyPr>
          <a:lstStyle/>
          <a:p>
            <a:pPr>
              <a:defRPr/>
            </a:pPr>
            <a:r>
              <a:rPr lang="en-US" altLang="ja-JP" dirty="0">
                <a:solidFill>
                  <a:prstClr val="white"/>
                </a:solidFill>
                <a:latin typeface="Calibri"/>
                <a:ea typeface="ＭＳ Ｐゴシック" panose="020B0600070205080204" pitchFamily="34" charset="-128"/>
              </a:rPr>
              <a:t>uplink</a:t>
            </a:r>
            <a:endParaRPr lang="ja-JP" altLang="en-US">
              <a:solidFill>
                <a:prstClr val="white"/>
              </a:solidFill>
              <a:latin typeface="Calibri"/>
              <a:ea typeface="ＭＳ Ｐゴシック" panose="020B0600070205080204" pitchFamily="34" charset="-128"/>
            </a:endParaRPr>
          </a:p>
        </p:txBody>
      </p:sp>
    </p:spTree>
    <p:extLst>
      <p:ext uri="{BB962C8B-B14F-4D97-AF65-F5344CB8AC3E}">
        <p14:creationId xmlns:p14="http://schemas.microsoft.com/office/powerpoint/2010/main" val="896035712"/>
      </p:ext>
    </p:extLst>
  </p:cSld>
  <p:clrMapOvr>
    <a:masterClrMapping/>
  </p:clrMapOvr>
  <mc:AlternateContent xmlns:mc="http://schemas.openxmlformats.org/markup-compatibility/2006" xmlns:p14="http://schemas.microsoft.com/office/powerpoint/2010/main">
    <mc:Choice Requires="p14">
      <p:transition spd="slow" p14:dur="2000" advTm="78409"/>
    </mc:Choice>
    <mc:Fallback xmlns="">
      <p:transition spd="slow" advTm="78409"/>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7446527-6824-E9D0-AB57-2AD101306DA4}"/>
              </a:ext>
            </a:extLst>
          </p:cNvPr>
          <p:cNvSpPr>
            <a:spLocks noGrp="1"/>
          </p:cNvSpPr>
          <p:nvPr>
            <p:ph type="sldNum" sz="quarter" idx="12"/>
          </p:nvPr>
        </p:nvSpPr>
        <p:spPr/>
        <p:txBody>
          <a:bodyPr/>
          <a:lstStyle/>
          <a:p>
            <a:fld id="{37795D70-7FA7-4606-9050-0258564817C4}" type="slidenum">
              <a:rPr lang="ja-JP" altLang="en-US">
                <a:solidFill>
                  <a:prstClr val="black">
                    <a:tint val="75000"/>
                  </a:prstClr>
                </a:solidFill>
                <a:latin typeface="Calibri"/>
                <a:ea typeface="ＭＳ Ｐゴシック" panose="020B0600070205080204" pitchFamily="50" charset="-128"/>
              </a:rPr>
              <a:pPr/>
              <a:t>19</a:t>
            </a:fld>
            <a:endParaRPr lang="ja-JP" altLang="en-US">
              <a:solidFill>
                <a:prstClr val="black">
                  <a:tint val="75000"/>
                </a:prstClr>
              </a:solidFill>
              <a:latin typeface="Calibri"/>
              <a:ea typeface="ＭＳ Ｐゴシック" panose="020B0600070205080204" pitchFamily="50" charset="-128"/>
            </a:endParaRPr>
          </a:p>
        </p:txBody>
      </p:sp>
      <p:pic>
        <p:nvPicPr>
          <p:cNvPr id="10" name="図 9">
            <a:extLst>
              <a:ext uri="{FF2B5EF4-FFF2-40B4-BE49-F238E27FC236}">
                <a16:creationId xmlns:a16="http://schemas.microsoft.com/office/drawing/2014/main" id="{206B8B09-1D13-821F-16E8-949BB5194408}"/>
              </a:ext>
            </a:extLst>
          </p:cNvPr>
          <p:cNvPicPr>
            <a:picLocks noChangeAspect="1"/>
          </p:cNvPicPr>
          <p:nvPr/>
        </p:nvPicPr>
        <p:blipFill>
          <a:blip r:embed="rId2"/>
          <a:stretch>
            <a:fillRect/>
          </a:stretch>
        </p:blipFill>
        <p:spPr>
          <a:xfrm>
            <a:off x="1981200" y="267364"/>
            <a:ext cx="8435280" cy="6481308"/>
          </a:xfrm>
          <a:prstGeom prst="rect">
            <a:avLst/>
          </a:prstGeom>
        </p:spPr>
      </p:pic>
      <p:sp>
        <p:nvSpPr>
          <p:cNvPr id="12" name="角丸四角形 11">
            <a:extLst>
              <a:ext uri="{FF2B5EF4-FFF2-40B4-BE49-F238E27FC236}">
                <a16:creationId xmlns:a16="http://schemas.microsoft.com/office/drawing/2014/main" id="{25A2B43A-760B-0BF1-CFFE-8F5BB60C287E}"/>
              </a:ext>
            </a:extLst>
          </p:cNvPr>
          <p:cNvSpPr/>
          <p:nvPr/>
        </p:nvSpPr>
        <p:spPr>
          <a:xfrm>
            <a:off x="8400256" y="142156"/>
            <a:ext cx="1440160" cy="6639344"/>
          </a:xfrm>
          <a:prstGeom prst="roundRect">
            <a:avLst>
              <a:gd name="adj" fmla="val 11719"/>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81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4.07407E-6 L 0.09306 0.0007 " pathEditMode="relative" rAng="0" ptsTypes="AA">
                                      <p:cBhvr>
                                        <p:cTn id="6" dur="2000" fill="hold"/>
                                        <p:tgtEl>
                                          <p:spTgt spid="12"/>
                                        </p:tgtEl>
                                        <p:attrNameLst>
                                          <p:attrName>ppt_x</p:attrName>
                                          <p:attrName>ppt_y</p:attrName>
                                        </p:attrNameLst>
                                      </p:cBhvr>
                                      <p:rCtr x="46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FA7034-E76A-78C3-E83D-435C12658C65}"/>
              </a:ext>
            </a:extLst>
          </p:cNvPr>
          <p:cNvSpPr>
            <a:spLocks noGrp="1"/>
          </p:cNvSpPr>
          <p:nvPr>
            <p:ph type="title"/>
          </p:nvPr>
        </p:nvSpPr>
        <p:spPr/>
        <p:txBody>
          <a:bodyPr>
            <a:normAutofit/>
          </a:bodyPr>
          <a:lstStyle/>
          <a:p>
            <a:r>
              <a:rPr lang="en-US" altLang="ja-JP" sz="3200" dirty="0"/>
              <a:t>List of my talk</a:t>
            </a:r>
            <a:endParaRPr kumimoji="1" lang="ja-JP" altLang="en-US" sz="3200" dirty="0"/>
          </a:p>
        </p:txBody>
      </p:sp>
      <p:sp>
        <p:nvSpPr>
          <p:cNvPr id="3" name="コンテンツ プレースホルダー 2">
            <a:extLst>
              <a:ext uri="{FF2B5EF4-FFF2-40B4-BE49-F238E27FC236}">
                <a16:creationId xmlns:a16="http://schemas.microsoft.com/office/drawing/2014/main" id="{E1B8D59A-C7C6-B56D-2F86-944171193AA2}"/>
              </a:ext>
            </a:extLst>
          </p:cNvPr>
          <p:cNvSpPr>
            <a:spLocks noGrp="1"/>
          </p:cNvSpPr>
          <p:nvPr>
            <p:ph idx="1"/>
          </p:nvPr>
        </p:nvSpPr>
        <p:spPr>
          <a:xfrm>
            <a:off x="838200" y="1825625"/>
            <a:ext cx="10949940" cy="4351338"/>
          </a:xfrm>
        </p:spPr>
        <p:txBody>
          <a:bodyPr/>
          <a:lstStyle/>
          <a:p>
            <a:pPr marL="361950" indent="-361950">
              <a:buNone/>
            </a:pPr>
            <a:r>
              <a:rPr lang="en-US" altLang="ja-JP" dirty="0"/>
              <a:t>1. Introduction - purpose of MONSTER onboard the GRB search satellite </a:t>
            </a:r>
          </a:p>
          <a:p>
            <a:pPr marL="0" indent="0">
              <a:buNone/>
            </a:pPr>
            <a:r>
              <a:rPr lang="en-US" altLang="ja-JP" dirty="0"/>
              <a:t>2. Current Design Specifications of MONSTER</a:t>
            </a:r>
          </a:p>
          <a:p>
            <a:pPr marL="0" indent="0">
              <a:buNone/>
            </a:pPr>
            <a:r>
              <a:rPr lang="en-US" altLang="ja-JP" dirty="0"/>
              <a:t>3. Key technical challenges in MONSTER development </a:t>
            </a:r>
          </a:p>
          <a:p>
            <a:pPr marL="0" indent="0">
              <a:buNone/>
            </a:pPr>
            <a:r>
              <a:rPr lang="en-US" altLang="ja-JP" dirty="0"/>
              <a:t>4. Status of on-going works</a:t>
            </a:r>
          </a:p>
          <a:p>
            <a:pPr marL="457200" lvl="1" indent="0">
              <a:buNone/>
            </a:pPr>
            <a:r>
              <a:rPr lang="en-US" altLang="ja-JP" sz="2000" dirty="0"/>
              <a:t>(1) </a:t>
            </a:r>
            <a:r>
              <a:rPr lang="en-US" altLang="ja-JP" dirty="0"/>
              <a:t>BBM development of MONSTER Telescope</a:t>
            </a:r>
          </a:p>
          <a:p>
            <a:pPr marL="457200" lvl="1" indent="0">
              <a:buNone/>
            </a:pPr>
            <a:r>
              <a:rPr lang="en-US" altLang="ja-JP" sz="2000" dirty="0"/>
              <a:t>(2) </a:t>
            </a:r>
            <a:r>
              <a:rPr lang="en-US" altLang="ja-JP" dirty="0"/>
              <a:t>Imaging sensors</a:t>
            </a:r>
          </a:p>
          <a:p>
            <a:pPr marL="0" indent="0">
              <a:buNone/>
            </a:pPr>
            <a:r>
              <a:rPr lang="en-US" altLang="ja-JP" dirty="0"/>
              <a:t>5. Possible improvement of scientific performances</a:t>
            </a:r>
          </a:p>
          <a:p>
            <a:pPr marL="0" indent="0">
              <a:buNone/>
            </a:pPr>
            <a:r>
              <a:rPr kumimoji="1" lang="en-US" altLang="ja-JP" dirty="0"/>
              <a:t>Summary</a:t>
            </a:r>
            <a:endParaRPr kumimoji="1" lang="ja-JP" altLang="en-US" dirty="0"/>
          </a:p>
        </p:txBody>
      </p:sp>
      <p:sp>
        <p:nvSpPr>
          <p:cNvPr id="4" name="スライド番号プレースホルダー 3">
            <a:extLst>
              <a:ext uri="{FF2B5EF4-FFF2-40B4-BE49-F238E27FC236}">
                <a16:creationId xmlns:a16="http://schemas.microsoft.com/office/drawing/2014/main" id="{D8200F1D-D205-A4A1-57FF-029F994D521A}"/>
              </a:ext>
            </a:extLst>
          </p:cNvPr>
          <p:cNvSpPr>
            <a:spLocks noGrp="1"/>
          </p:cNvSpPr>
          <p:nvPr>
            <p:ph type="sldNum" sz="quarter" idx="12"/>
          </p:nvPr>
        </p:nvSpPr>
        <p:spPr/>
        <p:txBody>
          <a:bodyPr/>
          <a:lstStyle/>
          <a:p>
            <a:fld id="{0FD8E0F6-AFC1-7845-A533-47DB7ECDB8F2}" type="slidenum">
              <a:rPr kumimoji="1" lang="ja-JP" altLang="en-US" smtClean="0"/>
              <a:t>2</a:t>
            </a:fld>
            <a:endParaRPr kumimoji="1" lang="ja-JP" altLang="en-US"/>
          </a:p>
        </p:txBody>
      </p:sp>
    </p:spTree>
    <p:extLst>
      <p:ext uri="{BB962C8B-B14F-4D97-AF65-F5344CB8AC3E}">
        <p14:creationId xmlns:p14="http://schemas.microsoft.com/office/powerpoint/2010/main" val="885538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F6F74E-CE75-9D4D-BAA0-E1BD0D09469E}"/>
              </a:ext>
            </a:extLst>
          </p:cNvPr>
          <p:cNvSpPr>
            <a:spLocks noGrp="1"/>
          </p:cNvSpPr>
          <p:nvPr>
            <p:ph type="sldNum" sz="quarter" idx="12"/>
          </p:nvPr>
        </p:nvSpPr>
        <p:spPr>
          <a:xfrm>
            <a:off x="8376195" y="6448793"/>
            <a:ext cx="2133600" cy="365125"/>
          </a:xfrm>
        </p:spPr>
        <p:txBody>
          <a:bodyPr/>
          <a:lstStyle/>
          <a:p>
            <a:fld id="{37795D70-7FA7-4606-9050-0258564817C4}" type="slidenum">
              <a:rPr kumimoji="1" lang="ja-JP" altLang="en-US" smtClean="0"/>
              <a:t>20</a:t>
            </a:fld>
            <a:endParaRPr kumimoji="1" lang="ja-JP" altLang="en-US" dirty="0"/>
          </a:p>
        </p:txBody>
      </p:sp>
      <p:sp>
        <p:nvSpPr>
          <p:cNvPr id="7" name="テキスト ボックス 6">
            <a:extLst>
              <a:ext uri="{FF2B5EF4-FFF2-40B4-BE49-F238E27FC236}">
                <a16:creationId xmlns:a16="http://schemas.microsoft.com/office/drawing/2014/main" id="{A710D5C3-3534-C543-9FD5-EAFC5A8CD673}"/>
              </a:ext>
            </a:extLst>
          </p:cNvPr>
          <p:cNvSpPr txBox="1"/>
          <p:nvPr/>
        </p:nvSpPr>
        <p:spPr>
          <a:xfrm>
            <a:off x="530579" y="132088"/>
            <a:ext cx="12062470" cy="584775"/>
          </a:xfrm>
          <a:prstGeom prst="rect">
            <a:avLst/>
          </a:prstGeom>
          <a:noFill/>
        </p:spPr>
        <p:txBody>
          <a:bodyPr wrap="square" rtlCol="0">
            <a:spAutoFit/>
          </a:bodyPr>
          <a:lstStyle/>
          <a:p>
            <a:r>
              <a:rPr lang="en-US" altLang="ja-JP" sz="3200" dirty="0">
                <a:solidFill>
                  <a:srgbClr val="FF0000"/>
                </a:solidFill>
              </a:rPr>
              <a:t>Time Domain Astronomy &amp; Multi Messenger Astronomy</a:t>
            </a:r>
            <a:endParaRPr lang="ja-JP" altLang="en-US" sz="3200" dirty="0">
              <a:solidFill>
                <a:srgbClr val="FF0000"/>
              </a:solidFill>
            </a:endParaRPr>
          </a:p>
        </p:txBody>
      </p:sp>
      <p:pic>
        <p:nvPicPr>
          <p:cNvPr id="14" name="Picture 2" descr="http://upload.wikimedia.org/wikipedia/commons/2/29/Reion_diagram.jpg">
            <a:extLst>
              <a:ext uri="{FF2B5EF4-FFF2-40B4-BE49-F238E27FC236}">
                <a16:creationId xmlns:a16="http://schemas.microsoft.com/office/drawing/2014/main" id="{477AB96F-AE07-1D4B-8584-CD669867F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6" t="6476" r="1794" b="2734"/>
          <a:stretch/>
        </p:blipFill>
        <p:spPr bwMode="auto">
          <a:xfrm>
            <a:off x="1801586" y="755138"/>
            <a:ext cx="5086502" cy="5986231"/>
          </a:xfrm>
          <a:prstGeom prst="rect">
            <a:avLst/>
          </a:prstGeom>
          <a:noFill/>
          <a:extLst>
            <a:ext uri="{909E8E84-426E-40DD-AFC4-6F175D3DCCD1}">
              <a14:hiddenFill xmlns:a14="http://schemas.microsoft.com/office/drawing/2010/main">
                <a:solidFill>
                  <a:srgbClr val="FFFFFF"/>
                </a:solidFill>
              </a14:hiddenFill>
            </a:ext>
          </a:extLst>
        </p:spPr>
      </p:pic>
      <p:sp>
        <p:nvSpPr>
          <p:cNvPr id="15" name="スライド番号プレースホルダー 1">
            <a:extLst>
              <a:ext uri="{FF2B5EF4-FFF2-40B4-BE49-F238E27FC236}">
                <a16:creationId xmlns:a16="http://schemas.microsoft.com/office/drawing/2014/main" id="{F8DF9AFB-6E08-C247-AB8E-B108C2E34F8F}"/>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7EEF0A5-0D7A-437B-BB66-422134CE27FD}" type="slidenum">
              <a:rPr lang="ja-JP" altLang="en-US">
                <a:solidFill>
                  <a:schemeClr val="bg1"/>
                </a:solidFill>
              </a:rPr>
              <a:pPr/>
              <a:t>20</a:t>
            </a:fld>
            <a:endParaRPr lang="ja-JP" altLang="en-US">
              <a:solidFill>
                <a:schemeClr val="bg1"/>
              </a:solidFill>
            </a:endParaRPr>
          </a:p>
        </p:txBody>
      </p:sp>
      <p:sp>
        <p:nvSpPr>
          <p:cNvPr id="16" name="テキスト ボックス 15">
            <a:extLst>
              <a:ext uri="{FF2B5EF4-FFF2-40B4-BE49-F238E27FC236}">
                <a16:creationId xmlns:a16="http://schemas.microsoft.com/office/drawing/2014/main" id="{D66009A5-683C-6C44-B612-2505AB701DCA}"/>
              </a:ext>
            </a:extLst>
          </p:cNvPr>
          <p:cNvSpPr txBox="1"/>
          <p:nvPr/>
        </p:nvSpPr>
        <p:spPr>
          <a:xfrm>
            <a:off x="1817902" y="1300699"/>
            <a:ext cx="1088760" cy="400110"/>
          </a:xfrm>
          <a:prstGeom prst="rect">
            <a:avLst/>
          </a:prstGeom>
          <a:solidFill>
            <a:srgbClr val="00B0F0"/>
          </a:solidFill>
          <a:ln w="38100">
            <a:solidFill>
              <a:srgbClr val="FFFF00"/>
            </a:solidFill>
          </a:ln>
        </p:spPr>
        <p:txBody>
          <a:bodyPr wrap="none" rtlCol="0">
            <a:spAutoFit/>
          </a:bodyPr>
          <a:lstStyle/>
          <a:p>
            <a:r>
              <a:rPr lang="en-US" altLang="ja-JP" sz="2000" b="1" dirty="0">
                <a:solidFill>
                  <a:srgbClr val="FFFF00"/>
                </a:solidFill>
              </a:rPr>
              <a:t>z=1000</a:t>
            </a:r>
            <a:endParaRPr lang="ja-JP" altLang="en-US" sz="2000" b="1" dirty="0">
              <a:solidFill>
                <a:srgbClr val="FFFF00"/>
              </a:solidFill>
            </a:endParaRPr>
          </a:p>
        </p:txBody>
      </p:sp>
      <p:sp>
        <p:nvSpPr>
          <p:cNvPr id="17" name="テキスト ボックス 16">
            <a:extLst>
              <a:ext uri="{FF2B5EF4-FFF2-40B4-BE49-F238E27FC236}">
                <a16:creationId xmlns:a16="http://schemas.microsoft.com/office/drawing/2014/main" id="{957D46DB-4064-054E-B87A-BAF7B2CF41C5}"/>
              </a:ext>
            </a:extLst>
          </p:cNvPr>
          <p:cNvSpPr txBox="1"/>
          <p:nvPr/>
        </p:nvSpPr>
        <p:spPr>
          <a:xfrm>
            <a:off x="2057746" y="4253027"/>
            <a:ext cx="646331" cy="400110"/>
          </a:xfrm>
          <a:prstGeom prst="rect">
            <a:avLst/>
          </a:prstGeom>
          <a:solidFill>
            <a:srgbClr val="00B0F0"/>
          </a:solidFill>
          <a:ln w="38100">
            <a:solidFill>
              <a:srgbClr val="FFFF00"/>
            </a:solidFill>
          </a:ln>
        </p:spPr>
        <p:txBody>
          <a:bodyPr wrap="none" rtlCol="0">
            <a:spAutoFit/>
          </a:bodyPr>
          <a:lstStyle/>
          <a:p>
            <a:r>
              <a:rPr lang="en-US" altLang="ja-JP" sz="2000" b="1" dirty="0">
                <a:solidFill>
                  <a:srgbClr val="FFFF00"/>
                </a:solidFill>
              </a:rPr>
              <a:t>z=7</a:t>
            </a:r>
            <a:endParaRPr lang="ja-JP" altLang="en-US" sz="2000" b="1" dirty="0">
              <a:solidFill>
                <a:srgbClr val="FFFF00"/>
              </a:solidFill>
            </a:endParaRPr>
          </a:p>
        </p:txBody>
      </p:sp>
      <p:sp>
        <p:nvSpPr>
          <p:cNvPr id="18" name="テキスト ボックス 17">
            <a:extLst>
              <a:ext uri="{FF2B5EF4-FFF2-40B4-BE49-F238E27FC236}">
                <a16:creationId xmlns:a16="http://schemas.microsoft.com/office/drawing/2014/main" id="{B7D7C881-5189-B241-B715-D321308B9787}"/>
              </a:ext>
            </a:extLst>
          </p:cNvPr>
          <p:cNvSpPr txBox="1"/>
          <p:nvPr/>
        </p:nvSpPr>
        <p:spPr>
          <a:xfrm>
            <a:off x="1987779" y="2780929"/>
            <a:ext cx="793807" cy="400110"/>
          </a:xfrm>
          <a:prstGeom prst="rect">
            <a:avLst/>
          </a:prstGeom>
          <a:solidFill>
            <a:srgbClr val="00B0F0"/>
          </a:solidFill>
          <a:ln w="38100">
            <a:solidFill>
              <a:srgbClr val="FFFF00"/>
            </a:solidFill>
          </a:ln>
        </p:spPr>
        <p:txBody>
          <a:bodyPr wrap="none" rtlCol="0">
            <a:spAutoFit/>
          </a:bodyPr>
          <a:lstStyle/>
          <a:p>
            <a:r>
              <a:rPr lang="en-US" altLang="ja-JP" sz="2000" b="1" dirty="0">
                <a:solidFill>
                  <a:srgbClr val="FFFF00"/>
                </a:solidFill>
              </a:rPr>
              <a:t>z=12</a:t>
            </a:r>
            <a:endParaRPr lang="ja-JP" altLang="en-US" sz="2000" b="1" dirty="0">
              <a:solidFill>
                <a:srgbClr val="FFFF00"/>
              </a:solidFill>
            </a:endParaRPr>
          </a:p>
        </p:txBody>
      </p:sp>
      <p:sp>
        <p:nvSpPr>
          <p:cNvPr id="19" name="テキスト ボックス 18">
            <a:extLst>
              <a:ext uri="{FF2B5EF4-FFF2-40B4-BE49-F238E27FC236}">
                <a16:creationId xmlns:a16="http://schemas.microsoft.com/office/drawing/2014/main" id="{8D1C774C-34EA-6D4D-A281-9E0CB649BEF0}"/>
              </a:ext>
            </a:extLst>
          </p:cNvPr>
          <p:cNvSpPr txBox="1"/>
          <p:nvPr/>
        </p:nvSpPr>
        <p:spPr>
          <a:xfrm>
            <a:off x="2092300" y="6262023"/>
            <a:ext cx="601447" cy="369332"/>
          </a:xfrm>
          <a:prstGeom prst="rect">
            <a:avLst/>
          </a:prstGeom>
          <a:solidFill>
            <a:srgbClr val="00B0F0"/>
          </a:solidFill>
          <a:ln w="38100">
            <a:solidFill>
              <a:srgbClr val="FFFF00"/>
            </a:solidFill>
          </a:ln>
        </p:spPr>
        <p:txBody>
          <a:bodyPr wrap="none" rtlCol="0">
            <a:spAutoFit/>
          </a:bodyPr>
          <a:lstStyle/>
          <a:p>
            <a:r>
              <a:rPr lang="en-US" altLang="ja-JP" b="1" dirty="0">
                <a:solidFill>
                  <a:srgbClr val="FFFF00"/>
                </a:solidFill>
              </a:rPr>
              <a:t>z=0</a:t>
            </a:r>
            <a:endParaRPr lang="ja-JP" altLang="en-US" b="1" dirty="0">
              <a:solidFill>
                <a:srgbClr val="FFFF00"/>
              </a:solidFill>
            </a:endParaRPr>
          </a:p>
        </p:txBody>
      </p:sp>
      <p:sp>
        <p:nvSpPr>
          <p:cNvPr id="20" name="テキスト ボックス 19">
            <a:extLst>
              <a:ext uri="{FF2B5EF4-FFF2-40B4-BE49-F238E27FC236}">
                <a16:creationId xmlns:a16="http://schemas.microsoft.com/office/drawing/2014/main" id="{669A7B7C-0214-234F-86DC-EB5AFC2C8C11}"/>
              </a:ext>
            </a:extLst>
          </p:cNvPr>
          <p:cNvSpPr txBox="1"/>
          <p:nvPr/>
        </p:nvSpPr>
        <p:spPr>
          <a:xfrm>
            <a:off x="1990048" y="5435933"/>
            <a:ext cx="798617" cy="369332"/>
          </a:xfrm>
          <a:prstGeom prst="rect">
            <a:avLst/>
          </a:prstGeom>
          <a:solidFill>
            <a:srgbClr val="00B0F0"/>
          </a:solidFill>
          <a:ln w="38100">
            <a:solidFill>
              <a:srgbClr val="FFFF00"/>
            </a:solidFill>
          </a:ln>
        </p:spPr>
        <p:txBody>
          <a:bodyPr wrap="none" rtlCol="0">
            <a:spAutoFit/>
          </a:bodyPr>
          <a:lstStyle/>
          <a:p>
            <a:r>
              <a:rPr lang="en-US" altLang="ja-JP" b="1" dirty="0">
                <a:solidFill>
                  <a:srgbClr val="FFFF00"/>
                </a:solidFill>
              </a:rPr>
              <a:t>z=0.5</a:t>
            </a:r>
            <a:endParaRPr lang="ja-JP" altLang="en-US" b="1" dirty="0">
              <a:solidFill>
                <a:srgbClr val="FFFF00"/>
              </a:solidFill>
            </a:endParaRPr>
          </a:p>
        </p:txBody>
      </p:sp>
      <p:sp>
        <p:nvSpPr>
          <p:cNvPr id="22" name="角丸四角形 21">
            <a:extLst>
              <a:ext uri="{FF2B5EF4-FFF2-40B4-BE49-F238E27FC236}">
                <a16:creationId xmlns:a16="http://schemas.microsoft.com/office/drawing/2014/main" id="{0902D144-C174-754D-B638-E34D210C54F5}"/>
              </a:ext>
            </a:extLst>
          </p:cNvPr>
          <p:cNvSpPr/>
          <p:nvPr/>
        </p:nvSpPr>
        <p:spPr>
          <a:xfrm>
            <a:off x="2900250" y="2437369"/>
            <a:ext cx="3043352" cy="3824654"/>
          </a:xfrm>
          <a:prstGeom prst="roundRect">
            <a:avLst>
              <a:gd name="adj" fmla="val 12120"/>
            </a:avLst>
          </a:prstGeom>
          <a:noFill/>
          <a:ln w="76200">
            <a:solidFill>
              <a:srgbClr val="FF00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AF1B2738-664F-2C49-8666-CA54FE803B95}"/>
              </a:ext>
            </a:extLst>
          </p:cNvPr>
          <p:cNvSpPr txBox="1"/>
          <p:nvPr/>
        </p:nvSpPr>
        <p:spPr>
          <a:xfrm>
            <a:off x="2051140" y="4757083"/>
            <a:ext cx="646331" cy="400110"/>
          </a:xfrm>
          <a:prstGeom prst="rect">
            <a:avLst/>
          </a:prstGeom>
          <a:solidFill>
            <a:srgbClr val="00B0F0"/>
          </a:solidFill>
          <a:ln w="38100">
            <a:solidFill>
              <a:srgbClr val="FFFF00"/>
            </a:solidFill>
          </a:ln>
        </p:spPr>
        <p:txBody>
          <a:bodyPr wrap="none" rtlCol="0">
            <a:spAutoFit/>
          </a:bodyPr>
          <a:lstStyle/>
          <a:p>
            <a:r>
              <a:rPr lang="en-US" altLang="ja-JP" sz="2000" b="1" dirty="0">
                <a:solidFill>
                  <a:srgbClr val="FFFF00"/>
                </a:solidFill>
              </a:rPr>
              <a:t>z=6</a:t>
            </a:r>
            <a:endParaRPr lang="ja-JP" altLang="en-US" sz="2000" b="1" dirty="0">
              <a:solidFill>
                <a:srgbClr val="FFFF00"/>
              </a:solidFill>
            </a:endParaRPr>
          </a:p>
        </p:txBody>
      </p:sp>
      <p:sp>
        <p:nvSpPr>
          <p:cNvPr id="25" name="テキスト ボックス 24">
            <a:extLst>
              <a:ext uri="{FF2B5EF4-FFF2-40B4-BE49-F238E27FC236}">
                <a16:creationId xmlns:a16="http://schemas.microsoft.com/office/drawing/2014/main" id="{7C7FF0A8-204A-E54D-AFBA-29560999F9D2}"/>
              </a:ext>
            </a:extLst>
          </p:cNvPr>
          <p:cNvSpPr txBox="1"/>
          <p:nvPr/>
        </p:nvSpPr>
        <p:spPr>
          <a:xfrm>
            <a:off x="7331376" y="2420888"/>
            <a:ext cx="4156907" cy="3416320"/>
          </a:xfrm>
          <a:prstGeom prst="rect">
            <a:avLst/>
          </a:prstGeom>
          <a:noFill/>
        </p:spPr>
        <p:txBody>
          <a:bodyPr wrap="none" rtlCol="0">
            <a:spAutoFit/>
          </a:bodyPr>
          <a:lstStyle/>
          <a:p>
            <a:r>
              <a:rPr lang="ja-JP" altLang="en-US" sz="2400">
                <a:solidFill>
                  <a:srgbClr val="FF0000"/>
                </a:solidFill>
              </a:rPr>
              <a:t>・</a:t>
            </a:r>
            <a:r>
              <a:rPr lang="en-US" altLang="ja-JP" sz="2400" dirty="0">
                <a:solidFill>
                  <a:srgbClr val="FF0000"/>
                </a:solidFill>
              </a:rPr>
              <a:t>Gravitational Wave </a:t>
            </a:r>
          </a:p>
          <a:p>
            <a:r>
              <a:rPr lang="en-US" altLang="ja-JP" sz="2400" dirty="0">
                <a:solidFill>
                  <a:srgbClr val="FF0000"/>
                </a:solidFill>
              </a:rPr>
              <a:t>  </a:t>
            </a:r>
            <a:r>
              <a:rPr lang="en-US" altLang="ja-JP" sz="2400" dirty="0">
                <a:solidFill>
                  <a:srgbClr val="0432FF"/>
                </a:solidFill>
              </a:rPr>
              <a:t>(Short GRB?)</a:t>
            </a:r>
          </a:p>
          <a:p>
            <a:r>
              <a:rPr lang="en-US" altLang="ja-JP" sz="2400" dirty="0"/>
              <a:t>  NS-NS, NS-BH (+ BH-BH)</a:t>
            </a:r>
          </a:p>
          <a:p>
            <a:r>
              <a:rPr lang="en-US" altLang="ja-JP" sz="2400" dirty="0"/>
              <a:t>  </a:t>
            </a:r>
            <a:r>
              <a:rPr lang="en-US" altLang="ja-JP" sz="2400" dirty="0" err="1"/>
              <a:t>kilonova</a:t>
            </a:r>
            <a:endParaRPr lang="en-US" altLang="ja-JP" sz="2400" dirty="0"/>
          </a:p>
          <a:p>
            <a:r>
              <a:rPr lang="ja-JP" altLang="en-US" sz="2400" dirty="0">
                <a:solidFill>
                  <a:srgbClr val="FF0000"/>
                </a:solidFill>
              </a:rPr>
              <a:t>・</a:t>
            </a:r>
            <a:r>
              <a:rPr lang="en-US" altLang="ja-JP" sz="2400" dirty="0" err="1">
                <a:solidFill>
                  <a:srgbClr val="FF0000"/>
                </a:solidFill>
              </a:rPr>
              <a:t>TeV</a:t>
            </a:r>
            <a:r>
              <a:rPr lang="en-US" altLang="ja-JP" sz="2400" dirty="0">
                <a:solidFill>
                  <a:srgbClr val="FF0000"/>
                </a:solidFill>
              </a:rPr>
              <a:t>/</a:t>
            </a:r>
            <a:r>
              <a:rPr lang="en-US" altLang="ja-JP" sz="2400" dirty="0" err="1">
                <a:solidFill>
                  <a:srgbClr val="FF0000"/>
                </a:solidFill>
              </a:rPr>
              <a:t>PeV</a:t>
            </a:r>
            <a:r>
              <a:rPr lang="ja-JP" altLang="en-US" sz="2400">
                <a:solidFill>
                  <a:srgbClr val="FF0000"/>
                </a:solidFill>
              </a:rPr>
              <a:t> </a:t>
            </a:r>
            <a:r>
              <a:rPr lang="en-US" altLang="ja-JP" sz="2400" dirty="0">
                <a:solidFill>
                  <a:srgbClr val="FF0000"/>
                </a:solidFill>
              </a:rPr>
              <a:t>neutrino</a:t>
            </a:r>
          </a:p>
          <a:p>
            <a:r>
              <a:rPr lang="ja-JP" altLang="en-US" sz="2400"/>
              <a:t>・</a:t>
            </a:r>
            <a:r>
              <a:rPr lang="en-US" altLang="ja-JP" sz="2400" dirty="0"/>
              <a:t>SN Shock Breakout</a:t>
            </a:r>
          </a:p>
          <a:p>
            <a:r>
              <a:rPr lang="ja-JP" altLang="en-US" sz="2400" dirty="0"/>
              <a:t>・</a:t>
            </a:r>
            <a:r>
              <a:rPr lang="en-US" altLang="ja-JP" sz="2400" dirty="0"/>
              <a:t>Tidal Disruption</a:t>
            </a:r>
          </a:p>
          <a:p>
            <a:r>
              <a:rPr lang="ja-JP" altLang="en-US" sz="2400" dirty="0"/>
              <a:t>・</a:t>
            </a:r>
            <a:r>
              <a:rPr lang="en-US" altLang="ja-JP" sz="2400" dirty="0"/>
              <a:t>Fast Radio Burst</a:t>
            </a:r>
          </a:p>
          <a:p>
            <a:r>
              <a:rPr lang="ja-JP" altLang="en-US" sz="2400"/>
              <a:t>・</a:t>
            </a:r>
            <a:r>
              <a:rPr lang="en-US" altLang="ja-JP" sz="2400" dirty="0"/>
              <a:t>AGN                          etc.</a:t>
            </a:r>
            <a:endParaRPr lang="ja-JP" altLang="en-US" sz="2400" dirty="0"/>
          </a:p>
        </p:txBody>
      </p:sp>
      <p:sp>
        <p:nvSpPr>
          <p:cNvPr id="26" name="テキスト ボックス 25">
            <a:extLst>
              <a:ext uri="{FF2B5EF4-FFF2-40B4-BE49-F238E27FC236}">
                <a16:creationId xmlns:a16="http://schemas.microsoft.com/office/drawing/2014/main" id="{BC27EFE4-2786-AC49-A9A0-37C5A2E27BFC}"/>
              </a:ext>
            </a:extLst>
          </p:cNvPr>
          <p:cNvSpPr txBox="1"/>
          <p:nvPr/>
        </p:nvSpPr>
        <p:spPr>
          <a:xfrm>
            <a:off x="7336483" y="5877273"/>
            <a:ext cx="3241593" cy="830997"/>
          </a:xfrm>
          <a:prstGeom prst="rect">
            <a:avLst/>
          </a:prstGeom>
          <a:noFill/>
        </p:spPr>
        <p:txBody>
          <a:bodyPr wrap="none" rtlCol="0">
            <a:spAutoFit/>
          </a:bodyPr>
          <a:lstStyle/>
          <a:p>
            <a:r>
              <a:rPr lang="ja-JP" altLang="en-US" sz="2400"/>
              <a:t>・</a:t>
            </a:r>
            <a:r>
              <a:rPr lang="en-US" altLang="ja-JP" sz="2400" dirty="0"/>
              <a:t>Stellar Flare</a:t>
            </a:r>
          </a:p>
          <a:p>
            <a:r>
              <a:rPr lang="ja-JP" altLang="en-US" sz="2400"/>
              <a:t>・</a:t>
            </a:r>
            <a:r>
              <a:rPr lang="en-US" altLang="ja-JP" sz="2400" dirty="0"/>
              <a:t>Galactic Transients</a:t>
            </a:r>
            <a:endParaRPr lang="ja-JP" altLang="en-US" sz="2400" dirty="0"/>
          </a:p>
        </p:txBody>
      </p:sp>
      <p:sp>
        <p:nvSpPr>
          <p:cNvPr id="27" name="角丸四角形 26">
            <a:extLst>
              <a:ext uri="{FF2B5EF4-FFF2-40B4-BE49-F238E27FC236}">
                <a16:creationId xmlns:a16="http://schemas.microsoft.com/office/drawing/2014/main" id="{B5AB05E6-2D14-FA4C-A312-17674A96F875}"/>
              </a:ext>
            </a:extLst>
          </p:cNvPr>
          <p:cNvSpPr/>
          <p:nvPr/>
        </p:nvSpPr>
        <p:spPr>
          <a:xfrm>
            <a:off x="2759144" y="5761682"/>
            <a:ext cx="3336859" cy="595271"/>
          </a:xfrm>
          <a:prstGeom prst="roundRect">
            <a:avLst>
              <a:gd name="adj" fmla="val 12120"/>
            </a:avLst>
          </a:prstGeom>
          <a:noFill/>
          <a:ln w="76200">
            <a:solidFill>
              <a:srgbClr val="FFC0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角丸四角形 27">
            <a:extLst>
              <a:ext uri="{FF2B5EF4-FFF2-40B4-BE49-F238E27FC236}">
                <a16:creationId xmlns:a16="http://schemas.microsoft.com/office/drawing/2014/main" id="{6C46FB48-9513-BE43-8C11-12A4D2AAA81C}"/>
              </a:ext>
            </a:extLst>
          </p:cNvPr>
          <p:cNvSpPr/>
          <p:nvPr/>
        </p:nvSpPr>
        <p:spPr>
          <a:xfrm flipV="1">
            <a:off x="2759143" y="6428360"/>
            <a:ext cx="3336859" cy="58037"/>
          </a:xfrm>
          <a:prstGeom prst="roundRect">
            <a:avLst>
              <a:gd name="adj" fmla="val 12120"/>
            </a:avLst>
          </a:prstGeom>
          <a:noFill/>
          <a:ln w="76200">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9" name="直線矢印コネクタ 28">
            <a:extLst>
              <a:ext uri="{FF2B5EF4-FFF2-40B4-BE49-F238E27FC236}">
                <a16:creationId xmlns:a16="http://schemas.microsoft.com/office/drawing/2014/main" id="{79ACE0B8-FBA6-CA4D-A865-F26427198150}"/>
              </a:ext>
            </a:extLst>
          </p:cNvPr>
          <p:cNvCxnSpPr/>
          <p:nvPr/>
        </p:nvCxnSpPr>
        <p:spPr>
          <a:xfrm flipH="1">
            <a:off x="6096001" y="6133869"/>
            <a:ext cx="1101606" cy="29449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D20F2456-E82A-144A-8069-2A34F2B74CF0}"/>
              </a:ext>
            </a:extLst>
          </p:cNvPr>
          <p:cNvCxnSpPr/>
          <p:nvPr/>
        </p:nvCxnSpPr>
        <p:spPr>
          <a:xfrm flipH="1">
            <a:off x="6160169" y="4985682"/>
            <a:ext cx="1037439" cy="114818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8ADEBCB7-DA0F-E640-8043-44EF4EA14E8F}"/>
              </a:ext>
            </a:extLst>
          </p:cNvPr>
          <p:cNvSpPr txBox="1"/>
          <p:nvPr/>
        </p:nvSpPr>
        <p:spPr>
          <a:xfrm>
            <a:off x="7303485" y="764704"/>
            <a:ext cx="4067139" cy="1569660"/>
          </a:xfrm>
          <a:prstGeom prst="rect">
            <a:avLst/>
          </a:prstGeom>
          <a:noFill/>
        </p:spPr>
        <p:txBody>
          <a:bodyPr wrap="none" rtlCol="0">
            <a:spAutoFit/>
          </a:bodyPr>
          <a:lstStyle/>
          <a:p>
            <a:r>
              <a:rPr lang="ja-JP" altLang="en-US" sz="2400">
                <a:solidFill>
                  <a:srgbClr val="FF0000"/>
                </a:solidFill>
              </a:rPr>
              <a:t>・</a:t>
            </a:r>
            <a:r>
              <a:rPr lang="en-US" altLang="ja-JP" sz="2400" dirty="0">
                <a:solidFill>
                  <a:srgbClr val="FF0000"/>
                </a:solidFill>
              </a:rPr>
              <a:t>Gamma-Ray Burst </a:t>
            </a:r>
            <a:r>
              <a:rPr lang="en-US" altLang="ja-JP" sz="2400" dirty="0">
                <a:solidFill>
                  <a:srgbClr val="0432FF"/>
                </a:solidFill>
              </a:rPr>
              <a:t>(GRB)</a:t>
            </a:r>
          </a:p>
          <a:p>
            <a:r>
              <a:rPr lang="ja-JP" altLang="en-US" sz="2400"/>
              <a:t>   </a:t>
            </a:r>
            <a:r>
              <a:rPr lang="en-US" altLang="ja-JP" sz="2400" dirty="0"/>
              <a:t>First Stars (Pop-III)</a:t>
            </a:r>
          </a:p>
          <a:p>
            <a:r>
              <a:rPr lang="ja-JP" altLang="en-US" sz="2400"/>
              <a:t>   </a:t>
            </a:r>
            <a:r>
              <a:rPr lang="en-US" altLang="ja-JP" sz="2400" dirty="0"/>
              <a:t>Cosmic Reionization</a:t>
            </a:r>
          </a:p>
          <a:p>
            <a:r>
              <a:rPr lang="ja-JP" altLang="en-US" sz="2400"/>
              <a:t>  </a:t>
            </a:r>
            <a:r>
              <a:rPr lang="en-US" altLang="ja-JP" sz="2400" dirty="0"/>
              <a:t> Chemical Evolution</a:t>
            </a:r>
          </a:p>
        </p:txBody>
      </p:sp>
      <p:cxnSp>
        <p:nvCxnSpPr>
          <p:cNvPr id="32" name="直線矢印コネクタ 31">
            <a:extLst>
              <a:ext uri="{FF2B5EF4-FFF2-40B4-BE49-F238E27FC236}">
                <a16:creationId xmlns:a16="http://schemas.microsoft.com/office/drawing/2014/main" id="{EE31A962-56D1-4948-9641-C0E0C29A726E}"/>
              </a:ext>
            </a:extLst>
          </p:cNvPr>
          <p:cNvCxnSpPr>
            <a:cxnSpLocks/>
            <a:stCxn id="34" idx="1"/>
          </p:cNvCxnSpPr>
          <p:nvPr/>
        </p:nvCxnSpPr>
        <p:spPr>
          <a:xfrm flipH="1">
            <a:off x="6002891" y="1629352"/>
            <a:ext cx="1189558" cy="10543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左大かっこ 32">
            <a:extLst>
              <a:ext uri="{FF2B5EF4-FFF2-40B4-BE49-F238E27FC236}">
                <a16:creationId xmlns:a16="http://schemas.microsoft.com/office/drawing/2014/main" id="{A9C737AC-0496-3E44-B99A-68A5E15E6A59}"/>
              </a:ext>
            </a:extLst>
          </p:cNvPr>
          <p:cNvSpPr/>
          <p:nvPr/>
        </p:nvSpPr>
        <p:spPr>
          <a:xfrm>
            <a:off x="7197608" y="2603395"/>
            <a:ext cx="211407" cy="3074054"/>
          </a:xfrm>
          <a:prstGeom prst="leftBracket">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4" name="左大かっこ 33">
            <a:extLst>
              <a:ext uri="{FF2B5EF4-FFF2-40B4-BE49-F238E27FC236}">
                <a16:creationId xmlns:a16="http://schemas.microsoft.com/office/drawing/2014/main" id="{2625DECE-2145-DC4E-9AD0-F30966988956}"/>
              </a:ext>
            </a:extLst>
          </p:cNvPr>
          <p:cNvSpPr/>
          <p:nvPr/>
        </p:nvSpPr>
        <p:spPr>
          <a:xfrm>
            <a:off x="7192449" y="836872"/>
            <a:ext cx="196034" cy="1584958"/>
          </a:xfrm>
          <a:prstGeom prst="lef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Tree>
    <p:extLst>
      <p:ext uri="{BB962C8B-B14F-4D97-AF65-F5344CB8AC3E}">
        <p14:creationId xmlns:p14="http://schemas.microsoft.com/office/powerpoint/2010/main" val="2033412556"/>
      </p:ext>
    </p:extLst>
  </p:cSld>
  <p:clrMapOvr>
    <a:masterClrMapping/>
  </p:clrMapOvr>
  <mc:AlternateContent xmlns:mc="http://schemas.openxmlformats.org/markup-compatibility/2006" xmlns:p14="http://schemas.microsoft.com/office/powerpoint/2010/main">
    <mc:Choice Requires="p14">
      <p:transition spd="slow" p14:dur="2000" advTm="42588"/>
    </mc:Choice>
    <mc:Fallback xmlns="">
      <p:transition spd="slow" advTm="42588"/>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0666D-ABC3-FEEC-C48D-C75F853AFD2A}"/>
              </a:ext>
            </a:extLst>
          </p:cNvPr>
          <p:cNvSpPr>
            <a:spLocks noGrp="1"/>
          </p:cNvSpPr>
          <p:nvPr>
            <p:ph type="title"/>
          </p:nvPr>
        </p:nvSpPr>
        <p:spPr>
          <a:xfrm>
            <a:off x="1866900" y="442622"/>
            <a:ext cx="7886700" cy="994172"/>
          </a:xfrm>
        </p:spPr>
        <p:txBody>
          <a:bodyPr>
            <a:normAutofit/>
          </a:bodyPr>
          <a:lstStyle/>
          <a:p>
            <a:r>
              <a:rPr lang="en-US" altLang="ja-JP" sz="2800" dirty="0"/>
              <a:t>Problems in early universe exploration with conventional GRB follow-ups</a:t>
            </a:r>
            <a:endParaRPr lang="ja-JP" altLang="en-US" sz="2800" dirty="0"/>
          </a:p>
        </p:txBody>
      </p:sp>
      <p:sp>
        <p:nvSpPr>
          <p:cNvPr id="3" name="コンテンツ プレースホルダー 2">
            <a:extLst>
              <a:ext uri="{FF2B5EF4-FFF2-40B4-BE49-F238E27FC236}">
                <a16:creationId xmlns:a16="http://schemas.microsoft.com/office/drawing/2014/main" id="{CC9581E3-DDE5-ECA1-227A-E8F45AFFEB9D}"/>
              </a:ext>
            </a:extLst>
          </p:cNvPr>
          <p:cNvSpPr>
            <a:spLocks noGrp="1"/>
          </p:cNvSpPr>
          <p:nvPr>
            <p:ph idx="1"/>
          </p:nvPr>
        </p:nvSpPr>
        <p:spPr>
          <a:xfrm>
            <a:off x="1738697" y="1971677"/>
            <a:ext cx="8701420" cy="2537444"/>
          </a:xfrm>
          <a:ln>
            <a:solidFill>
              <a:schemeClr val="tx1"/>
            </a:solidFill>
          </a:ln>
        </p:spPr>
        <p:txBody>
          <a:bodyPr>
            <a:normAutofit fontScale="92500" lnSpcReduction="10000"/>
          </a:bodyPr>
          <a:lstStyle/>
          <a:p>
            <a:pPr marL="385763" indent="-385763">
              <a:buFont typeface="+mj-lt"/>
              <a:buAutoNum type="arabicPeriod"/>
            </a:pPr>
            <a:r>
              <a:rPr lang="en-US" altLang="ja-JP" sz="1800" dirty="0"/>
              <a:t>Satellite detection of GRBs; alerting it to the ground</a:t>
            </a:r>
          </a:p>
          <a:p>
            <a:pPr marL="0" indent="0">
              <a:buNone/>
            </a:pPr>
            <a:r>
              <a:rPr lang="ja-JP" altLang="en-US" sz="1800" dirty="0"/>
              <a:t>          ⬇︎</a:t>
            </a:r>
            <a:r>
              <a:rPr lang="en-US" altLang="ja-JP" sz="1800" dirty="0"/>
              <a:t>within 1 hour</a:t>
            </a:r>
          </a:p>
          <a:p>
            <a:pPr marL="385763" indent="-385763">
              <a:buFont typeface="+mj-lt"/>
              <a:buAutoNum type="arabicPeriod" startAt="2"/>
            </a:pPr>
            <a:r>
              <a:rPr lang="en-US" altLang="ja-JP" sz="1800" dirty="0"/>
              <a:t>Small (30cm-1m) telescopes will detect the afterglow</a:t>
            </a:r>
          </a:p>
          <a:p>
            <a:pPr marL="0" indent="0">
              <a:buNone/>
            </a:pPr>
            <a:r>
              <a:rPr lang="ja-JP" altLang="en-US" sz="1800" dirty="0"/>
              <a:t>          ⬇</a:t>
            </a:r>
            <a:r>
              <a:rPr lang="en-US" altLang="ja-JP" sz="1800" dirty="0"/>
              <a:t>Within a few hours~1 day</a:t>
            </a:r>
          </a:p>
          <a:p>
            <a:pPr marL="385763" indent="-385763">
              <a:buFont typeface="+mj-lt"/>
              <a:buAutoNum type="arabicPeriod" startAt="3"/>
            </a:pPr>
            <a:r>
              <a:rPr lang="en-US" altLang="ja-JP" sz="1800" dirty="0"/>
              <a:t>Identify the redshift with a medium size (2~4m) telescope </a:t>
            </a:r>
            <a:r>
              <a:rPr lang="ja-JP" altLang="en-US" sz="1800" dirty="0"/>
              <a:t>　　　</a:t>
            </a:r>
            <a:endParaRPr lang="en-US" altLang="ja-JP" sz="1800" dirty="0"/>
          </a:p>
          <a:p>
            <a:pPr marL="0" indent="0">
              <a:buNone/>
            </a:pPr>
            <a:r>
              <a:rPr lang="ja-JP" altLang="en-US" sz="1800" dirty="0"/>
              <a:t>          ⬇︎</a:t>
            </a:r>
            <a:r>
              <a:rPr lang="en-US" altLang="ja-JP" sz="1800" dirty="0"/>
              <a:t>after about 1 day</a:t>
            </a:r>
          </a:p>
          <a:p>
            <a:pPr marL="385763" indent="-385763">
              <a:buFont typeface="+mj-lt"/>
              <a:buAutoNum type="arabicPeriod" startAt="4"/>
            </a:pPr>
            <a:r>
              <a:rPr lang="en-US" altLang="ja-JP" sz="1800" dirty="0"/>
              <a:t>Spectroscopic observation of high-redshift GRBs with a large 8-m class telescope</a:t>
            </a:r>
            <a:endParaRPr lang="ja-JP" altLang="en-US" sz="1800" dirty="0"/>
          </a:p>
        </p:txBody>
      </p:sp>
      <p:sp>
        <p:nvSpPr>
          <p:cNvPr id="4" name="コンテンツ プレースホルダー 2">
            <a:extLst>
              <a:ext uri="{FF2B5EF4-FFF2-40B4-BE49-F238E27FC236}">
                <a16:creationId xmlns:a16="http://schemas.microsoft.com/office/drawing/2014/main" id="{0D9C0F46-A37E-1492-B185-CC2CFCD7B0D5}"/>
              </a:ext>
            </a:extLst>
          </p:cNvPr>
          <p:cNvSpPr txBox="1">
            <a:spLocks/>
          </p:cNvSpPr>
          <p:nvPr/>
        </p:nvSpPr>
        <p:spPr>
          <a:xfrm>
            <a:off x="1866899" y="4958862"/>
            <a:ext cx="9633801" cy="145651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b="1" dirty="0"/>
              <a:t>By the time a large telescope observes, the GRB afterglow has faded.</a:t>
            </a:r>
          </a:p>
          <a:p>
            <a:pPr marL="0" indent="0">
              <a:buNone/>
            </a:pPr>
            <a:r>
              <a:rPr lang="en-US" altLang="ja-JP" sz="1800" dirty="0"/>
              <a:t>In the 18 years of observations with SWIFT, there have been only two GRBs with z&gt;6.</a:t>
            </a:r>
          </a:p>
          <a:p>
            <a:pPr marL="0" indent="0">
              <a:buNone/>
            </a:pPr>
            <a:r>
              <a:rPr lang="en-US" altLang="ja-JP" sz="1800" dirty="0"/>
              <a:t>Moreover, statistical accuracy of these spectra is low…</a:t>
            </a:r>
          </a:p>
          <a:p>
            <a:pPr marL="0" indent="0">
              <a:buNone/>
            </a:pPr>
            <a:r>
              <a:rPr lang="en-US" altLang="ja-JP" sz="1800" i="1" dirty="0">
                <a:solidFill>
                  <a:srgbClr val="0432FF"/>
                </a:solidFill>
              </a:rPr>
              <a:t>This situation does not change even after the launch of Einstein Probe and SVOM.</a:t>
            </a:r>
            <a:endParaRPr lang="ja-JP" altLang="en-US" sz="1800" i="1" dirty="0">
              <a:solidFill>
                <a:srgbClr val="0432FF"/>
              </a:solidFill>
            </a:endParaRPr>
          </a:p>
        </p:txBody>
      </p:sp>
      <p:sp>
        <p:nvSpPr>
          <p:cNvPr id="5" name="スライド番号プレースホルダー 4">
            <a:extLst>
              <a:ext uri="{FF2B5EF4-FFF2-40B4-BE49-F238E27FC236}">
                <a16:creationId xmlns:a16="http://schemas.microsoft.com/office/drawing/2014/main" id="{82347E7C-C257-0FC1-8373-331AFC5731E1}"/>
              </a:ext>
            </a:extLst>
          </p:cNvPr>
          <p:cNvSpPr>
            <a:spLocks noGrp="1"/>
          </p:cNvSpPr>
          <p:nvPr>
            <p:ph type="sldNum" sz="quarter" idx="12"/>
          </p:nvPr>
        </p:nvSpPr>
        <p:spPr/>
        <p:txBody>
          <a:bodyPr/>
          <a:lstStyle/>
          <a:p>
            <a:fld id="{37795D70-7FA7-4606-9050-0258564817C4}" type="slidenum">
              <a:rPr kumimoji="1" lang="ja-JP" altLang="en-US" smtClean="0"/>
              <a:t>21</a:t>
            </a:fld>
            <a:endParaRPr kumimoji="1" lang="ja-JP" altLang="en-US"/>
          </a:p>
        </p:txBody>
      </p:sp>
    </p:spTree>
    <p:custDataLst>
      <p:tags r:id="rId1"/>
    </p:custDataLst>
    <p:extLst>
      <p:ext uri="{BB962C8B-B14F-4D97-AF65-F5344CB8AC3E}">
        <p14:creationId xmlns:p14="http://schemas.microsoft.com/office/powerpoint/2010/main" val="626835944"/>
      </p:ext>
    </p:extLst>
  </p:cSld>
  <p:clrMapOvr>
    <a:masterClrMapping/>
  </p:clrMapOvr>
  <mc:AlternateContent xmlns:mc="http://schemas.openxmlformats.org/markup-compatibility/2006" xmlns:p14="http://schemas.microsoft.com/office/powerpoint/2010/main">
    <mc:Choice Requires="p14">
      <p:transition spd="slow" p14:dur="2000" advTm="64190"/>
    </mc:Choice>
    <mc:Fallback xmlns="">
      <p:transition spd="slow" advTm="6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0666D-ABC3-FEEC-C48D-C75F853AFD2A}"/>
              </a:ext>
            </a:extLst>
          </p:cNvPr>
          <p:cNvSpPr>
            <a:spLocks noGrp="1"/>
          </p:cNvSpPr>
          <p:nvPr>
            <p:ph type="title"/>
          </p:nvPr>
        </p:nvSpPr>
        <p:spPr>
          <a:xfrm>
            <a:off x="1919536" y="340036"/>
            <a:ext cx="7886700" cy="754380"/>
          </a:xfrm>
        </p:spPr>
        <p:txBody>
          <a:bodyPr>
            <a:normAutofit/>
          </a:bodyPr>
          <a:lstStyle/>
          <a:p>
            <a:r>
              <a:rPr lang="en-US" altLang="ja-JP" sz="3000" dirty="0"/>
              <a:t>Our goal with </a:t>
            </a:r>
            <a:r>
              <a:rPr lang="en-US" altLang="ja-JP" sz="3000" dirty="0" err="1"/>
              <a:t>HiZ</a:t>
            </a:r>
            <a:r>
              <a:rPr lang="en-US" altLang="ja-JP" sz="3000" dirty="0"/>
              <a:t>-GUNDAM</a:t>
            </a:r>
            <a:endParaRPr lang="ja-JP" altLang="en-US" sz="3000" dirty="0"/>
          </a:p>
        </p:txBody>
      </p:sp>
      <p:sp>
        <p:nvSpPr>
          <p:cNvPr id="3" name="コンテンツ プレースホルダー 2">
            <a:extLst>
              <a:ext uri="{FF2B5EF4-FFF2-40B4-BE49-F238E27FC236}">
                <a16:creationId xmlns:a16="http://schemas.microsoft.com/office/drawing/2014/main" id="{CC9581E3-DDE5-ECA1-227A-E8F45AFFEB9D}"/>
              </a:ext>
            </a:extLst>
          </p:cNvPr>
          <p:cNvSpPr>
            <a:spLocks noGrp="1"/>
          </p:cNvSpPr>
          <p:nvPr>
            <p:ph idx="1"/>
          </p:nvPr>
        </p:nvSpPr>
        <p:spPr>
          <a:xfrm>
            <a:off x="1738697" y="1758318"/>
            <a:ext cx="8701420" cy="2534779"/>
          </a:xfrm>
          <a:ln>
            <a:solidFill>
              <a:schemeClr val="tx1"/>
            </a:solidFill>
          </a:ln>
        </p:spPr>
        <p:txBody>
          <a:bodyPr>
            <a:normAutofit fontScale="92500" lnSpcReduction="10000"/>
          </a:bodyPr>
          <a:lstStyle/>
          <a:p>
            <a:pPr marL="385763" indent="-385763">
              <a:buFont typeface="+mj-lt"/>
              <a:buAutoNum type="arabicPeriod"/>
            </a:pPr>
            <a:r>
              <a:rPr lang="en-US" altLang="ja-JP" sz="1800" dirty="0"/>
              <a:t>Satellite detection of GRBs; alerting it to the ground</a:t>
            </a:r>
          </a:p>
          <a:p>
            <a:pPr marL="0" indent="0">
              <a:buNone/>
            </a:pPr>
            <a:r>
              <a:rPr lang="ja-JP" altLang="en-US" sz="1800" dirty="0"/>
              <a:t>          ⬇︎</a:t>
            </a:r>
            <a:r>
              <a:rPr lang="en-US" altLang="ja-JP" sz="1800" strike="dblStrike" dirty="0"/>
              <a:t>within 1 hour</a:t>
            </a:r>
          </a:p>
          <a:p>
            <a:pPr marL="385763" indent="-385763">
              <a:buFont typeface="+mj-lt"/>
              <a:buAutoNum type="arabicPeriod" startAt="2"/>
            </a:pPr>
            <a:r>
              <a:rPr lang="en-US" altLang="ja-JP" sz="1800" strike="dblStrike" dirty="0"/>
              <a:t>Small (30cm-1m) telescopes will detect the afterglow</a:t>
            </a:r>
          </a:p>
          <a:p>
            <a:pPr marL="0" indent="0">
              <a:buNone/>
            </a:pPr>
            <a:r>
              <a:rPr lang="ja-JP" altLang="en-US" sz="1800" strike="dblStrike" dirty="0"/>
              <a:t>          ⬇</a:t>
            </a:r>
            <a:r>
              <a:rPr lang="en-US" altLang="ja-JP" sz="1800" strike="dblStrike" dirty="0"/>
              <a:t>Within a few hours~1 day</a:t>
            </a:r>
          </a:p>
          <a:p>
            <a:pPr marL="385763" indent="-385763">
              <a:buFont typeface="+mj-lt"/>
              <a:buAutoNum type="arabicPeriod" startAt="3"/>
            </a:pPr>
            <a:r>
              <a:rPr lang="en-US" altLang="ja-JP" sz="1800" b="1" dirty="0">
                <a:solidFill>
                  <a:srgbClr val="FF0000"/>
                </a:solidFill>
              </a:rPr>
              <a:t>Identify the redshift </a:t>
            </a:r>
            <a:r>
              <a:rPr lang="en-US" altLang="ja-JP" sz="1800" strike="dblStrike" dirty="0"/>
              <a:t>with a medium size (2~4m) telescope </a:t>
            </a:r>
            <a:r>
              <a:rPr lang="ja-JP" altLang="en-US" sz="1800" dirty="0"/>
              <a:t>　　　</a:t>
            </a:r>
            <a:endParaRPr lang="en-US" altLang="ja-JP" sz="1800" dirty="0"/>
          </a:p>
          <a:p>
            <a:pPr marL="0" indent="0">
              <a:buNone/>
            </a:pPr>
            <a:r>
              <a:rPr lang="ja-JP" altLang="en-US" sz="1800" dirty="0"/>
              <a:t>          ⬇︎</a:t>
            </a:r>
            <a:r>
              <a:rPr lang="en-US" altLang="ja-JP" sz="1800" strike="dblStrike" dirty="0"/>
              <a:t>after about 1 day</a:t>
            </a:r>
          </a:p>
          <a:p>
            <a:pPr marL="385763" indent="-385763">
              <a:buFont typeface="+mj-lt"/>
              <a:buAutoNum type="arabicPeriod" startAt="4"/>
            </a:pPr>
            <a:r>
              <a:rPr lang="en-US" altLang="ja-JP" sz="1800" dirty="0"/>
              <a:t>Spectroscopic observation of high-redshift GRBs with a large 8-m class telescope</a:t>
            </a:r>
            <a:endParaRPr lang="ja-JP" altLang="en-US" sz="1800" dirty="0"/>
          </a:p>
        </p:txBody>
      </p:sp>
      <p:sp>
        <p:nvSpPr>
          <p:cNvPr id="5" name="コンテンツ プレースホルダー 2">
            <a:extLst>
              <a:ext uri="{FF2B5EF4-FFF2-40B4-BE49-F238E27FC236}">
                <a16:creationId xmlns:a16="http://schemas.microsoft.com/office/drawing/2014/main" id="{0D9C0F46-A37E-1492-B185-CC2CFCD7B0D5}"/>
              </a:ext>
            </a:extLst>
          </p:cNvPr>
          <p:cNvSpPr txBox="1">
            <a:spLocks/>
          </p:cNvSpPr>
          <p:nvPr/>
        </p:nvSpPr>
        <p:spPr>
          <a:xfrm>
            <a:off x="1738697" y="4692779"/>
            <a:ext cx="8701420" cy="1576647"/>
          </a:xfrm>
          <a:prstGeom prst="rect">
            <a:avLst/>
          </a:prstGeom>
          <a:ln w="31750">
            <a:solidFill>
              <a:srgbClr val="FF0000"/>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200" dirty="0">
                <a:solidFill>
                  <a:srgbClr val="FF0000"/>
                </a:solidFill>
              </a:rPr>
              <a:t>Accelerates the process from GRB discovery to the realization of follow-up observations with large telescopes.</a:t>
            </a:r>
          </a:p>
          <a:p>
            <a:pPr marL="0" indent="0">
              <a:buNone/>
            </a:pPr>
            <a:r>
              <a:rPr lang="en-US" altLang="ja-JP" sz="2200" dirty="0">
                <a:solidFill>
                  <a:srgbClr val="FF0000"/>
                </a:solidFill>
              </a:rPr>
              <a:t>Because redshifts are measured for all GRBs discovered by </a:t>
            </a:r>
            <a:r>
              <a:rPr lang="en-US" altLang="ja-JP" sz="2200" dirty="0" err="1">
                <a:solidFill>
                  <a:srgbClr val="FF0000"/>
                </a:solidFill>
              </a:rPr>
              <a:t>HiZ</a:t>
            </a:r>
            <a:r>
              <a:rPr lang="en-US" altLang="ja-JP" sz="2200" dirty="0">
                <a:solidFill>
                  <a:srgbClr val="FF0000"/>
                </a:solidFill>
              </a:rPr>
              <a:t>-GUNDAM, almost no high redshift GRBs are missed</a:t>
            </a:r>
            <a:r>
              <a:rPr lang="en-US" altLang="ja-JP" sz="2100" dirty="0">
                <a:solidFill>
                  <a:srgbClr val="FF0000"/>
                </a:solidFill>
              </a:rPr>
              <a:t>.</a:t>
            </a:r>
          </a:p>
        </p:txBody>
      </p:sp>
      <p:sp>
        <p:nvSpPr>
          <p:cNvPr id="6" name="下矢印 5">
            <a:extLst>
              <a:ext uri="{FF2B5EF4-FFF2-40B4-BE49-F238E27FC236}">
                <a16:creationId xmlns:a16="http://schemas.microsoft.com/office/drawing/2014/main" id="{CC497017-4845-5740-2EA5-3EA3AF702CE3}"/>
              </a:ext>
            </a:extLst>
          </p:cNvPr>
          <p:cNvSpPr/>
          <p:nvPr/>
        </p:nvSpPr>
        <p:spPr>
          <a:xfrm>
            <a:off x="3860821" y="2080616"/>
            <a:ext cx="611372" cy="96949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a:extLst>
              <a:ext uri="{FF2B5EF4-FFF2-40B4-BE49-F238E27FC236}">
                <a16:creationId xmlns:a16="http://schemas.microsoft.com/office/drawing/2014/main" id="{A79BCC23-9DB7-CF6F-3637-2C574717AB3D}"/>
              </a:ext>
            </a:extLst>
          </p:cNvPr>
          <p:cNvSpPr txBox="1"/>
          <p:nvPr/>
        </p:nvSpPr>
        <p:spPr>
          <a:xfrm>
            <a:off x="4418156" y="2129576"/>
            <a:ext cx="6249845" cy="415498"/>
          </a:xfrm>
          <a:prstGeom prst="rect">
            <a:avLst/>
          </a:prstGeom>
          <a:noFill/>
        </p:spPr>
        <p:txBody>
          <a:bodyPr wrap="square" rtlCol="0">
            <a:spAutoFit/>
          </a:bodyPr>
          <a:lstStyle/>
          <a:p>
            <a:r>
              <a:rPr lang="en-US" altLang="ja-JP" sz="2100" b="1" dirty="0">
                <a:solidFill>
                  <a:srgbClr val="FF0000"/>
                </a:solidFill>
              </a:rPr>
              <a:t>Automatic on-board follow-up within 300 sec</a:t>
            </a:r>
            <a:endParaRPr lang="ja-JP" altLang="en-US" sz="2100" b="1" dirty="0">
              <a:solidFill>
                <a:srgbClr val="FF0000"/>
              </a:solidFill>
            </a:endParaRPr>
          </a:p>
        </p:txBody>
      </p:sp>
      <p:sp>
        <p:nvSpPr>
          <p:cNvPr id="8" name="下矢印 7">
            <a:extLst>
              <a:ext uri="{FF2B5EF4-FFF2-40B4-BE49-F238E27FC236}">
                <a16:creationId xmlns:a16="http://schemas.microsoft.com/office/drawing/2014/main" id="{4F3D17CA-8DB4-BC3E-4C6A-E41FD2F4592D}"/>
              </a:ext>
            </a:extLst>
          </p:cNvPr>
          <p:cNvSpPr/>
          <p:nvPr/>
        </p:nvSpPr>
        <p:spPr>
          <a:xfrm>
            <a:off x="3860821" y="3410497"/>
            <a:ext cx="611372" cy="39241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テキスト ボックス 8">
            <a:extLst>
              <a:ext uri="{FF2B5EF4-FFF2-40B4-BE49-F238E27FC236}">
                <a16:creationId xmlns:a16="http://schemas.microsoft.com/office/drawing/2014/main" id="{8DD3713A-7DB2-183C-7B65-F88B9B2D14B6}"/>
              </a:ext>
            </a:extLst>
          </p:cNvPr>
          <p:cNvSpPr txBox="1"/>
          <p:nvPr/>
        </p:nvSpPr>
        <p:spPr>
          <a:xfrm>
            <a:off x="4726208" y="3411884"/>
            <a:ext cx="2715808" cy="415498"/>
          </a:xfrm>
          <a:prstGeom prst="rect">
            <a:avLst/>
          </a:prstGeom>
          <a:noFill/>
        </p:spPr>
        <p:txBody>
          <a:bodyPr wrap="none" rtlCol="0">
            <a:spAutoFit/>
          </a:bodyPr>
          <a:lstStyle/>
          <a:p>
            <a:r>
              <a:rPr lang="en-US" altLang="ja-JP" sz="2100" b="1" dirty="0">
                <a:solidFill>
                  <a:srgbClr val="FF0000"/>
                </a:solidFill>
              </a:rPr>
              <a:t>Within an half-hour</a:t>
            </a:r>
          </a:p>
        </p:txBody>
      </p:sp>
      <p:sp>
        <p:nvSpPr>
          <p:cNvPr id="10" name="正方形/長方形 9">
            <a:extLst>
              <a:ext uri="{FF2B5EF4-FFF2-40B4-BE49-F238E27FC236}">
                <a16:creationId xmlns:a16="http://schemas.microsoft.com/office/drawing/2014/main" id="{21516FFE-9312-969E-C810-570E3DAEDFB5}"/>
              </a:ext>
            </a:extLst>
          </p:cNvPr>
          <p:cNvSpPr/>
          <p:nvPr/>
        </p:nvSpPr>
        <p:spPr>
          <a:xfrm>
            <a:off x="2083524" y="1699792"/>
            <a:ext cx="8403772" cy="208353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テキスト ボックス 10">
            <a:extLst>
              <a:ext uri="{FF2B5EF4-FFF2-40B4-BE49-F238E27FC236}">
                <a16:creationId xmlns:a16="http://schemas.microsoft.com/office/drawing/2014/main" id="{A200C52F-C3D2-F97B-9B69-207B3756402A}"/>
              </a:ext>
            </a:extLst>
          </p:cNvPr>
          <p:cNvSpPr txBox="1"/>
          <p:nvPr/>
        </p:nvSpPr>
        <p:spPr>
          <a:xfrm>
            <a:off x="3069540" y="1174933"/>
            <a:ext cx="5586692" cy="415498"/>
          </a:xfrm>
          <a:prstGeom prst="rect">
            <a:avLst/>
          </a:prstGeom>
          <a:noFill/>
        </p:spPr>
        <p:txBody>
          <a:bodyPr wrap="square" rtlCol="0">
            <a:spAutoFit/>
          </a:bodyPr>
          <a:lstStyle/>
          <a:p>
            <a:r>
              <a:rPr lang="en-US" altLang="ja-JP" sz="2100" b="1" dirty="0">
                <a:solidFill>
                  <a:srgbClr val="FF0000"/>
                </a:solidFill>
              </a:rPr>
              <a:t>Make this happen with </a:t>
            </a:r>
            <a:r>
              <a:rPr lang="en-US" altLang="ja-JP" sz="2100" b="1" dirty="0" err="1">
                <a:solidFill>
                  <a:srgbClr val="FF0000"/>
                </a:solidFill>
              </a:rPr>
              <a:t>HiZ</a:t>
            </a:r>
            <a:r>
              <a:rPr lang="en-US" altLang="ja-JP" sz="2100" b="1" dirty="0">
                <a:solidFill>
                  <a:srgbClr val="FF0000"/>
                </a:solidFill>
              </a:rPr>
              <a:t>-GUNDAM</a:t>
            </a:r>
          </a:p>
        </p:txBody>
      </p:sp>
      <p:sp>
        <p:nvSpPr>
          <p:cNvPr id="12" name="object 38">
            <a:extLst>
              <a:ext uri="{FF2B5EF4-FFF2-40B4-BE49-F238E27FC236}">
                <a16:creationId xmlns:a16="http://schemas.microsoft.com/office/drawing/2014/main" id="{D626512C-42EE-D25F-ADBE-738E06DEC6FA}"/>
              </a:ext>
            </a:extLst>
          </p:cNvPr>
          <p:cNvSpPr txBox="1"/>
          <p:nvPr/>
        </p:nvSpPr>
        <p:spPr>
          <a:xfrm>
            <a:off x="8956056" y="158660"/>
            <a:ext cx="1531240" cy="458496"/>
          </a:xfrm>
          <a:prstGeom prst="rect">
            <a:avLst/>
          </a:prstGeom>
        </p:spPr>
        <p:txBody>
          <a:bodyPr vert="horz" wrap="square" lIns="0" tIns="22262" rIns="0" bIns="0" rtlCol="0">
            <a:spAutoFit/>
          </a:bodyPr>
          <a:lstStyle/>
          <a:p>
            <a:pPr marL="255748" marR="4344" indent="-245431" defTabSz="781903">
              <a:lnSpc>
                <a:spcPts val="1701"/>
              </a:lnSpc>
              <a:spcBef>
                <a:spcPts val="174"/>
              </a:spcBef>
            </a:pPr>
            <a:r>
              <a:rPr kumimoji="0" sz="1454" kern="0" spc="-9" dirty="0">
                <a:solidFill>
                  <a:sysClr val="windowText" lastClr="000000"/>
                </a:solidFill>
                <a:latin typeface="Calibri"/>
                <a:cs typeface="Calibri"/>
              </a:rPr>
              <a:t>Competitive</a:t>
            </a:r>
            <a:r>
              <a:rPr kumimoji="0" sz="1454" kern="0" spc="-4" dirty="0">
                <a:solidFill>
                  <a:sysClr val="windowText" lastClr="000000"/>
                </a:solidFill>
                <a:latin typeface="Calibri"/>
                <a:cs typeface="Calibri"/>
              </a:rPr>
              <a:t> </a:t>
            </a:r>
            <a:r>
              <a:rPr kumimoji="0" sz="1454" kern="0" spc="-13" dirty="0">
                <a:solidFill>
                  <a:sysClr val="windowText" lastClr="000000"/>
                </a:solidFill>
                <a:latin typeface="Calibri"/>
                <a:cs typeface="Calibri"/>
              </a:rPr>
              <a:t>M-</a:t>
            </a:r>
            <a:r>
              <a:rPr kumimoji="0" sz="1454" kern="0" spc="-9" dirty="0">
                <a:solidFill>
                  <a:sysClr val="windowText" lastClr="000000"/>
                </a:solidFill>
                <a:latin typeface="Calibri"/>
                <a:cs typeface="Calibri"/>
              </a:rPr>
              <a:t>class </a:t>
            </a:r>
            <a:r>
              <a:rPr kumimoji="0" sz="1454" kern="0" spc="-21" dirty="0">
                <a:solidFill>
                  <a:sysClr val="windowText" lastClr="000000"/>
                </a:solidFill>
                <a:latin typeface="Calibri"/>
                <a:cs typeface="Calibri"/>
              </a:rPr>
              <a:t>HiZ-</a:t>
            </a:r>
            <a:r>
              <a:rPr kumimoji="0" sz="1454" kern="0" spc="-9" dirty="0">
                <a:solidFill>
                  <a:sysClr val="windowText" lastClr="000000"/>
                </a:solidFill>
                <a:latin typeface="Calibri"/>
                <a:cs typeface="Calibri"/>
              </a:rPr>
              <a:t>GUNDAM</a:t>
            </a:r>
            <a:endParaRPr kumimoji="0" sz="1454" kern="0" dirty="0">
              <a:solidFill>
                <a:sysClr val="windowText" lastClr="000000"/>
              </a:solidFill>
              <a:latin typeface="Calibri"/>
              <a:cs typeface="Calibri"/>
            </a:endParaRPr>
          </a:p>
        </p:txBody>
      </p:sp>
      <p:sp>
        <p:nvSpPr>
          <p:cNvPr id="13" name="スライド番号プレースホルダー 12">
            <a:extLst>
              <a:ext uri="{FF2B5EF4-FFF2-40B4-BE49-F238E27FC236}">
                <a16:creationId xmlns:a16="http://schemas.microsoft.com/office/drawing/2014/main" id="{6D61FE78-98B9-3EB5-CD09-AC578F552A4D}"/>
              </a:ext>
            </a:extLst>
          </p:cNvPr>
          <p:cNvSpPr>
            <a:spLocks noGrp="1"/>
          </p:cNvSpPr>
          <p:nvPr>
            <p:ph type="sldNum" sz="quarter" idx="12"/>
          </p:nvPr>
        </p:nvSpPr>
        <p:spPr/>
        <p:txBody>
          <a:bodyPr/>
          <a:lstStyle/>
          <a:p>
            <a:fld id="{37795D70-7FA7-4606-9050-0258564817C4}" type="slidenum">
              <a:rPr kumimoji="1" lang="ja-JP" altLang="en-US" smtClean="0"/>
              <a:t>22</a:t>
            </a:fld>
            <a:endParaRPr kumimoji="1" lang="ja-JP" altLang="en-US"/>
          </a:p>
        </p:txBody>
      </p:sp>
      <p:pic>
        <p:nvPicPr>
          <p:cNvPr id="14" name="図 13" descr="衛星のcg&#10;&#10;自動的に生成された説明">
            <a:extLst>
              <a:ext uri="{FF2B5EF4-FFF2-40B4-BE49-F238E27FC236}">
                <a16:creationId xmlns:a16="http://schemas.microsoft.com/office/drawing/2014/main" id="{16126C07-AC2D-4C9A-714A-DD41E3032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3771">
            <a:off x="6569196" y="-123494"/>
            <a:ext cx="4513498" cy="2446812"/>
          </a:xfrm>
          <a:prstGeom prst="rect">
            <a:avLst/>
          </a:prstGeom>
        </p:spPr>
      </p:pic>
    </p:spTree>
    <p:custDataLst>
      <p:tags r:id="rId1"/>
    </p:custDataLst>
    <p:extLst>
      <p:ext uri="{BB962C8B-B14F-4D97-AF65-F5344CB8AC3E}">
        <p14:creationId xmlns:p14="http://schemas.microsoft.com/office/powerpoint/2010/main" val="333459079"/>
      </p:ext>
    </p:extLst>
  </p:cSld>
  <p:clrMapOvr>
    <a:masterClrMapping/>
  </p:clrMapOvr>
  <mc:AlternateContent xmlns:mc="http://schemas.openxmlformats.org/markup-compatibility/2006" xmlns:p14="http://schemas.microsoft.com/office/powerpoint/2010/main">
    <mc:Choice Requires="p14">
      <p:transition spd="slow" p14:dur="2000" advTm="44663"/>
    </mc:Choice>
    <mc:Fallback xmlns="">
      <p:transition spd="slow" advTm="4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9C29991-9148-58E9-AD5C-561BE15BC201}"/>
              </a:ext>
            </a:extLst>
          </p:cNvPr>
          <p:cNvSpPr txBox="1">
            <a:spLocks/>
          </p:cNvSpPr>
          <p:nvPr/>
        </p:nvSpPr>
        <p:spPr>
          <a:xfrm>
            <a:off x="1756936" y="997934"/>
            <a:ext cx="7886700" cy="47670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a:defRPr/>
            </a:pPr>
            <a:r>
              <a:rPr lang="ja-JP" altLang="en-US" sz="3300">
                <a:solidFill>
                  <a:prstClr val="black"/>
                </a:solidFill>
                <a:latin typeface="游ゴシック Light" panose="020F0302020204030204"/>
                <a:ea typeface="游ゴシック Light" panose="020B0300000000000000" pitchFamily="34" charset="-128"/>
              </a:rPr>
              <a:t>追観測可能な</a:t>
            </a:r>
            <a:r>
              <a:rPr lang="en-US" altLang="ja-JP" sz="3300" dirty="0">
                <a:solidFill>
                  <a:prstClr val="black"/>
                </a:solidFill>
                <a:latin typeface="游ゴシック Light" panose="020F0302020204030204"/>
                <a:ea typeface="游ゴシック Light" panose="020B0300000000000000" pitchFamily="34" charset="-128"/>
              </a:rPr>
              <a:t>8m</a:t>
            </a:r>
            <a:r>
              <a:rPr lang="ja-JP" altLang="en-US" sz="3300">
                <a:solidFill>
                  <a:prstClr val="black"/>
                </a:solidFill>
                <a:latin typeface="游ゴシック Light" panose="020F0302020204030204"/>
                <a:ea typeface="游ゴシック Light" panose="020B0300000000000000" pitchFamily="34" charset="-128"/>
              </a:rPr>
              <a:t>級望遠鏡の分光器の比較</a:t>
            </a:r>
          </a:p>
        </p:txBody>
      </p:sp>
      <p:graphicFrame>
        <p:nvGraphicFramePr>
          <p:cNvPr id="2" name="コンテンツ プレースホルダー 3">
            <a:extLst>
              <a:ext uri="{FF2B5EF4-FFF2-40B4-BE49-F238E27FC236}">
                <a16:creationId xmlns:a16="http://schemas.microsoft.com/office/drawing/2014/main" id="{688F9B17-E566-E989-850F-2D32486268BD}"/>
              </a:ext>
            </a:extLst>
          </p:cNvPr>
          <p:cNvGraphicFramePr>
            <a:graphicFrameLocks/>
          </p:cNvGraphicFramePr>
          <p:nvPr/>
        </p:nvGraphicFramePr>
        <p:xfrm>
          <a:off x="2049780" y="2037212"/>
          <a:ext cx="8449630" cy="3913340"/>
        </p:xfrm>
        <a:graphic>
          <a:graphicData uri="http://schemas.openxmlformats.org/drawingml/2006/table">
            <a:tbl>
              <a:tblPr firstRow="1" bandRow="1">
                <a:tableStyleId>{5C22544A-7EE6-4342-B048-85BDC9FD1C3A}</a:tableStyleId>
              </a:tblPr>
              <a:tblGrid>
                <a:gridCol w="1689926">
                  <a:extLst>
                    <a:ext uri="{9D8B030D-6E8A-4147-A177-3AD203B41FA5}">
                      <a16:colId xmlns:a16="http://schemas.microsoft.com/office/drawing/2014/main" val="3552027794"/>
                    </a:ext>
                  </a:extLst>
                </a:gridCol>
                <a:gridCol w="1689926">
                  <a:extLst>
                    <a:ext uri="{9D8B030D-6E8A-4147-A177-3AD203B41FA5}">
                      <a16:colId xmlns:a16="http://schemas.microsoft.com/office/drawing/2014/main" val="1848087505"/>
                    </a:ext>
                  </a:extLst>
                </a:gridCol>
                <a:gridCol w="1689926">
                  <a:extLst>
                    <a:ext uri="{9D8B030D-6E8A-4147-A177-3AD203B41FA5}">
                      <a16:colId xmlns:a16="http://schemas.microsoft.com/office/drawing/2014/main" val="1913993729"/>
                    </a:ext>
                  </a:extLst>
                </a:gridCol>
                <a:gridCol w="1689926">
                  <a:extLst>
                    <a:ext uri="{9D8B030D-6E8A-4147-A177-3AD203B41FA5}">
                      <a16:colId xmlns:a16="http://schemas.microsoft.com/office/drawing/2014/main" val="3425664356"/>
                    </a:ext>
                  </a:extLst>
                </a:gridCol>
                <a:gridCol w="1689926">
                  <a:extLst>
                    <a:ext uri="{9D8B030D-6E8A-4147-A177-3AD203B41FA5}">
                      <a16:colId xmlns:a16="http://schemas.microsoft.com/office/drawing/2014/main" val="234642592"/>
                    </a:ext>
                  </a:extLst>
                </a:gridCol>
              </a:tblGrid>
              <a:tr h="747830">
                <a:tc>
                  <a:txBody>
                    <a:bodyPr/>
                    <a:lstStyle/>
                    <a:p>
                      <a:endParaRPr kumimoji="1" lang="ja-JP" altLang="en-US" sz="1400"/>
                    </a:p>
                  </a:txBody>
                  <a:tcPr marL="68580" marR="68580" marT="34290" marB="34290"/>
                </a:tc>
                <a:tc>
                  <a:txBody>
                    <a:bodyPr/>
                    <a:lstStyle/>
                    <a:p>
                      <a:r>
                        <a:rPr kumimoji="1" lang="en-US" altLang="ja-JP" sz="1400" dirty="0"/>
                        <a:t>Wavelength coverage</a:t>
                      </a:r>
                      <a:endParaRPr kumimoji="1" lang="ja-JP" altLang="en-US" sz="1400"/>
                    </a:p>
                  </a:txBody>
                  <a:tcPr marL="68580" marR="68580" marT="34290" marB="34290"/>
                </a:tc>
                <a:tc>
                  <a:txBody>
                    <a:bodyPr/>
                    <a:lstStyle/>
                    <a:p>
                      <a:r>
                        <a:rPr kumimoji="1" lang="en-US" altLang="ja-JP" sz="1400" dirty="0"/>
                        <a:t>Resolution</a:t>
                      </a:r>
                    </a:p>
                    <a:p>
                      <a:r>
                        <a:rPr kumimoji="1" lang="en-US" altLang="ja-JP" sz="1400" dirty="0"/>
                        <a:t>R = R/</a:t>
                      </a:r>
                      <a:r>
                        <a:rPr kumimoji="1" lang="el-GR" altLang="ja-JP" sz="1400" dirty="0"/>
                        <a:t>Δ</a:t>
                      </a:r>
                      <a:r>
                        <a:rPr kumimoji="1" lang="en-US" altLang="ja-JP" sz="1400" dirty="0"/>
                        <a:t>R</a:t>
                      </a:r>
                      <a:endParaRPr kumimoji="1" lang="ja-JP" altLang="en-US" sz="1400"/>
                    </a:p>
                  </a:txBody>
                  <a:tcPr marL="68580" marR="68580" marT="34290" marB="34290"/>
                </a:tc>
                <a:tc>
                  <a:txBody>
                    <a:bodyPr/>
                    <a:lstStyle/>
                    <a:p>
                      <a:r>
                        <a:rPr kumimoji="1" lang="en-US" altLang="ja-JP" sz="1400" dirty="0"/>
                        <a:t>Multiplicity</a:t>
                      </a:r>
                      <a:endParaRPr kumimoji="1" lang="ja-JP" altLang="en-US" sz="1400"/>
                    </a:p>
                  </a:txBody>
                  <a:tcPr marL="68580" marR="68580" marT="34290" marB="34290"/>
                </a:tc>
                <a:tc>
                  <a:txBody>
                    <a:bodyPr/>
                    <a:lstStyle/>
                    <a:p>
                      <a:r>
                        <a:rPr kumimoji="1" lang="en-US" altLang="ja-JP" sz="1400" dirty="0"/>
                        <a:t>Notes</a:t>
                      </a:r>
                      <a:endParaRPr kumimoji="1" lang="ja-JP" altLang="en-US" sz="1400"/>
                    </a:p>
                  </a:txBody>
                  <a:tcPr marL="68580" marR="68580" marT="34290" marB="34290"/>
                </a:tc>
                <a:extLst>
                  <a:ext uri="{0D108BD9-81ED-4DB2-BD59-A6C34878D82A}">
                    <a16:rowId xmlns:a16="http://schemas.microsoft.com/office/drawing/2014/main" val="3991068137"/>
                  </a:ext>
                </a:extLst>
              </a:tr>
              <a:tr h="747830">
                <a:tc>
                  <a:txBody>
                    <a:bodyPr/>
                    <a:lstStyle/>
                    <a:p>
                      <a:r>
                        <a:rPr kumimoji="1" lang="en-US" altLang="ja-JP" sz="1400" dirty="0"/>
                        <a:t>Subaru/PFS</a:t>
                      </a:r>
                      <a:endParaRPr kumimoji="1" lang="ja-JP" altLang="en-US" sz="1400"/>
                    </a:p>
                  </a:txBody>
                  <a:tcPr marL="68580" marR="68580" marT="34290" marB="34290"/>
                </a:tc>
                <a:tc>
                  <a:txBody>
                    <a:bodyPr/>
                    <a:lstStyle/>
                    <a:p>
                      <a:r>
                        <a:rPr kumimoji="1" lang="en-US" altLang="ja-JP" sz="1400" dirty="0">
                          <a:solidFill>
                            <a:srgbClr val="0070C0"/>
                          </a:solidFill>
                        </a:rPr>
                        <a:t>Optical</a:t>
                      </a:r>
                      <a:r>
                        <a:rPr kumimoji="1" lang="en-US" altLang="ja-JP" sz="1400" dirty="0"/>
                        <a:t> + J-band</a:t>
                      </a:r>
                    </a:p>
                    <a:p>
                      <a:r>
                        <a:rPr kumimoji="1" lang="en-US" altLang="ja-JP" sz="1400" dirty="0">
                          <a:solidFill>
                            <a:srgbClr val="FF0000"/>
                          </a:solidFill>
                        </a:rPr>
                        <a:t>simultaneous</a:t>
                      </a:r>
                      <a:endParaRPr kumimoji="1" lang="ja-JP" altLang="en-US" sz="1400">
                        <a:solidFill>
                          <a:srgbClr val="FF0000"/>
                        </a:solidFill>
                      </a:endParaRPr>
                    </a:p>
                  </a:txBody>
                  <a:tcPr marL="68580" marR="68580" marT="34290" marB="34290"/>
                </a:tc>
                <a:tc>
                  <a:txBody>
                    <a:bodyPr/>
                    <a:lstStyle/>
                    <a:p>
                      <a:r>
                        <a:rPr kumimoji="1" lang="en-US" altLang="ja-JP" sz="1400" dirty="0"/>
                        <a:t>2000 (blue)</a:t>
                      </a:r>
                    </a:p>
                    <a:p>
                      <a:r>
                        <a:rPr kumimoji="1" lang="en-US" altLang="ja-JP" sz="1400" dirty="0"/>
                        <a:t>3000 (red)</a:t>
                      </a:r>
                    </a:p>
                    <a:p>
                      <a:r>
                        <a:rPr kumimoji="1" lang="en-US" altLang="ja-JP" sz="1400" dirty="0"/>
                        <a:t>4000 (NIR)</a:t>
                      </a:r>
                      <a:endParaRPr kumimoji="1" lang="ja-JP" altLang="en-US" sz="1400"/>
                    </a:p>
                  </a:txBody>
                  <a:tcPr marL="68580" marR="68580" marT="34290" marB="34290"/>
                </a:tc>
                <a:tc>
                  <a:txBody>
                    <a:bodyPr/>
                    <a:lstStyle/>
                    <a:p>
                      <a:r>
                        <a:rPr lang="en-US" altLang="ja-JP" sz="1400" dirty="0"/>
                        <a:t>2394 fibers</a:t>
                      </a:r>
                      <a:endParaRPr kumimoji="1" lang="ja-JP" altLang="en-US" sz="1400"/>
                    </a:p>
                  </a:txBody>
                  <a:tcPr marL="68580" marR="68580" marT="34290" marB="34290"/>
                </a:tc>
                <a:tc>
                  <a:txBody>
                    <a:bodyPr/>
                    <a:lstStyle/>
                    <a:p>
                      <a:endParaRPr kumimoji="1" lang="ja-JP" altLang="en-US" sz="1400"/>
                    </a:p>
                  </a:txBody>
                  <a:tcPr marL="68580" marR="68580" marT="34290" marB="34290"/>
                </a:tc>
                <a:extLst>
                  <a:ext uri="{0D108BD9-81ED-4DB2-BD59-A6C34878D82A}">
                    <a16:rowId xmlns:a16="http://schemas.microsoft.com/office/drawing/2014/main" val="1265119846"/>
                  </a:ext>
                </a:extLst>
              </a:tr>
              <a:tr h="891540">
                <a:tc>
                  <a:txBody>
                    <a:bodyPr/>
                    <a:lstStyle/>
                    <a:p>
                      <a:r>
                        <a:rPr kumimoji="1" lang="en-US" altLang="ja-JP" sz="1400" dirty="0"/>
                        <a:t>Subaru/NINJA</a:t>
                      </a:r>
                      <a:endParaRPr kumimoji="1" lang="ja-JP" altLang="en-US" sz="1400"/>
                    </a:p>
                  </a:txBody>
                  <a:tcPr marL="68580" marR="68580" marT="34290" marB="34290"/>
                </a:tc>
                <a:tc>
                  <a:txBody>
                    <a:bodyPr/>
                    <a:lstStyle/>
                    <a:p>
                      <a:r>
                        <a:rPr kumimoji="1" lang="en-US" altLang="ja-JP" sz="1400" dirty="0">
                          <a:solidFill>
                            <a:srgbClr val="0070C0"/>
                          </a:solidFill>
                        </a:rPr>
                        <a:t>Optical</a:t>
                      </a:r>
                      <a:r>
                        <a:rPr kumimoji="1" lang="en-US" altLang="ja-JP" sz="1400" dirty="0"/>
                        <a:t> to J, H (+K)-band</a:t>
                      </a:r>
                    </a:p>
                    <a:p>
                      <a:r>
                        <a:rPr kumimoji="1" lang="en-US" altLang="ja-JP" sz="1400" dirty="0">
                          <a:solidFill>
                            <a:srgbClr val="FF0000"/>
                          </a:solidFill>
                        </a:rPr>
                        <a:t>simultaneous</a:t>
                      </a:r>
                      <a:endParaRPr kumimoji="1" lang="ja-JP" altLang="en-US" sz="1400">
                        <a:solidFill>
                          <a:srgbClr val="FF0000"/>
                        </a:solidFill>
                      </a:endParaRPr>
                    </a:p>
                  </a:txBody>
                  <a:tcPr marL="68580" marR="68580" marT="34290" marB="34290"/>
                </a:tc>
                <a:tc>
                  <a:txBody>
                    <a:bodyPr/>
                    <a:lstStyle/>
                    <a:p>
                      <a:r>
                        <a:rPr kumimoji="1" lang="en-US" altLang="ja-JP" sz="1400" dirty="0"/>
                        <a:t>5000</a:t>
                      </a:r>
                      <a:endParaRPr kumimoji="1" lang="ja-JP" altLang="en-US" sz="1400"/>
                    </a:p>
                  </a:txBody>
                  <a:tcPr marL="68580" marR="68580" marT="34290" marB="34290"/>
                </a:tc>
                <a:tc>
                  <a:txBody>
                    <a:bodyPr/>
                    <a:lstStyle/>
                    <a:p>
                      <a:r>
                        <a:rPr kumimoji="1" lang="en-US" altLang="ja-JP" sz="1400" dirty="0"/>
                        <a:t>Single object</a:t>
                      </a:r>
                      <a:endParaRPr kumimoji="1" lang="ja-JP" altLang="en-US" sz="1400"/>
                    </a:p>
                  </a:txBody>
                  <a:tcPr marL="68580" marR="68580" marT="34290" marB="34290"/>
                </a:tc>
                <a:tc>
                  <a:txBody>
                    <a:bodyPr/>
                    <a:lstStyle/>
                    <a:p>
                      <a:r>
                        <a:rPr kumimoji="1" lang="en-US" altLang="ja-JP" sz="1400" dirty="0">
                          <a:solidFill>
                            <a:srgbClr val="FF0000"/>
                          </a:solidFill>
                        </a:rPr>
                        <a:t>LTAO</a:t>
                      </a:r>
                    </a:p>
                    <a:p>
                      <a:r>
                        <a:rPr kumimoji="1" lang="en-US" altLang="ja-JP" sz="1400" dirty="0">
                          <a:solidFill>
                            <a:srgbClr val="FF0000"/>
                          </a:solidFill>
                        </a:rPr>
                        <a:t>=&gt; 0.5-1.0 mag deeper than X-shooter</a:t>
                      </a:r>
                      <a:endParaRPr kumimoji="1" lang="ja-JP" altLang="en-US" sz="1400">
                        <a:solidFill>
                          <a:srgbClr val="FF0000"/>
                        </a:solidFill>
                      </a:endParaRPr>
                    </a:p>
                  </a:txBody>
                  <a:tcPr marL="68580" marR="68580" marT="34290" marB="34290"/>
                </a:tc>
                <a:extLst>
                  <a:ext uri="{0D108BD9-81ED-4DB2-BD59-A6C34878D82A}">
                    <a16:rowId xmlns:a16="http://schemas.microsoft.com/office/drawing/2014/main" val="3784517479"/>
                  </a:ext>
                </a:extLst>
              </a:tr>
              <a:tr h="747830">
                <a:tc>
                  <a:txBody>
                    <a:bodyPr/>
                    <a:lstStyle/>
                    <a:p>
                      <a:r>
                        <a:rPr kumimoji="1" lang="en-US" altLang="ja-JP" sz="1400" dirty="0"/>
                        <a:t>Keck/NIRES</a:t>
                      </a:r>
                      <a:endParaRPr kumimoji="1" lang="ja-JP" altLang="en-US" sz="1400"/>
                    </a:p>
                  </a:txBody>
                  <a:tcPr marL="68580" marR="68580" marT="34290" marB="34290"/>
                </a:tc>
                <a:tc>
                  <a:txBody>
                    <a:bodyPr/>
                    <a:lstStyle/>
                    <a:p>
                      <a:r>
                        <a:rPr kumimoji="1" lang="en-US" altLang="ja-JP" sz="1400" dirty="0"/>
                        <a:t>Y, J, H, K</a:t>
                      </a:r>
                    </a:p>
                    <a:p>
                      <a:r>
                        <a:rPr kumimoji="1" lang="en-US" altLang="ja-JP" sz="1400" dirty="0">
                          <a:solidFill>
                            <a:srgbClr val="FF0000"/>
                          </a:solidFill>
                        </a:rPr>
                        <a:t>simultaneous</a:t>
                      </a:r>
                      <a:endParaRPr kumimoji="1" lang="ja-JP" altLang="en-US" sz="1400"/>
                    </a:p>
                  </a:txBody>
                  <a:tcPr marL="68580" marR="68580" marT="34290" marB="34290"/>
                </a:tc>
                <a:tc>
                  <a:txBody>
                    <a:bodyPr/>
                    <a:lstStyle/>
                    <a:p>
                      <a:r>
                        <a:rPr kumimoji="1" lang="en-US" altLang="ja-JP" sz="1400" dirty="0"/>
                        <a:t>2900</a:t>
                      </a:r>
                      <a:endParaRPr kumimoji="1" lang="ja-JP" altLang="en-US" sz="1400"/>
                    </a:p>
                  </a:txBody>
                  <a:tcPr marL="68580" marR="68580" marT="34290" marB="34290"/>
                </a:tc>
                <a:tc>
                  <a:txBody>
                    <a:bodyPr/>
                    <a:lstStyle/>
                    <a:p>
                      <a:r>
                        <a:rPr kumimoji="1" lang="en-US" altLang="ja-JP" sz="1400" dirty="0"/>
                        <a:t>Single object</a:t>
                      </a:r>
                      <a:endParaRPr kumimoji="1" lang="ja-JP" altLang="en-US" sz="1400"/>
                    </a:p>
                  </a:txBody>
                  <a:tcPr marL="68580" marR="68580" marT="34290" marB="34290"/>
                </a:tc>
                <a:tc>
                  <a:txBody>
                    <a:bodyPr/>
                    <a:lstStyle/>
                    <a:p>
                      <a:endParaRPr kumimoji="1" lang="ja-JP" altLang="en-US" sz="1400"/>
                    </a:p>
                  </a:txBody>
                  <a:tcPr marL="68580" marR="68580" marT="34290" marB="34290"/>
                </a:tc>
                <a:extLst>
                  <a:ext uri="{0D108BD9-81ED-4DB2-BD59-A6C34878D82A}">
                    <a16:rowId xmlns:a16="http://schemas.microsoft.com/office/drawing/2014/main" val="3564480134"/>
                  </a:ext>
                </a:extLst>
              </a:tr>
              <a:tr h="747830">
                <a:tc>
                  <a:txBody>
                    <a:bodyPr/>
                    <a:lstStyle/>
                    <a:p>
                      <a:r>
                        <a:rPr kumimoji="1" lang="en-US" altLang="ja-JP" sz="1400" dirty="0"/>
                        <a:t>VLT/X-shooter</a:t>
                      </a:r>
                      <a:endParaRPr kumimoji="1" lang="ja-JP" altLang="en-US" sz="1400"/>
                    </a:p>
                  </a:txBody>
                  <a:tcPr marL="68580" marR="68580" marT="34290" marB="34290"/>
                </a:tc>
                <a:tc>
                  <a:txBody>
                    <a:bodyPr/>
                    <a:lstStyle/>
                    <a:p>
                      <a:r>
                        <a:rPr kumimoji="1" lang="en-US" altLang="ja-JP" sz="1400" dirty="0">
                          <a:solidFill>
                            <a:srgbClr val="0070C0"/>
                          </a:solidFill>
                        </a:rPr>
                        <a:t>Optical</a:t>
                      </a:r>
                      <a:r>
                        <a:rPr kumimoji="1" lang="en-US" altLang="ja-JP" sz="1400" dirty="0"/>
                        <a:t> to J, H, and K-band</a:t>
                      </a:r>
                    </a:p>
                    <a:p>
                      <a:r>
                        <a:rPr kumimoji="1" lang="en-US" altLang="ja-JP" sz="1400" dirty="0">
                          <a:solidFill>
                            <a:srgbClr val="FF0000"/>
                          </a:solidFill>
                        </a:rPr>
                        <a:t>simultaneous</a:t>
                      </a:r>
                      <a:endParaRPr kumimoji="1" lang="ja-JP" altLang="en-US" sz="1400"/>
                    </a:p>
                  </a:txBody>
                  <a:tcPr marL="68580" marR="68580" marT="34290" marB="34290"/>
                </a:tc>
                <a:tc>
                  <a:txBody>
                    <a:bodyPr/>
                    <a:lstStyle/>
                    <a:p>
                      <a:r>
                        <a:rPr kumimoji="1" lang="en-US" altLang="ja-JP" sz="1400" dirty="0"/>
                        <a:t>5000</a:t>
                      </a:r>
                      <a:endParaRPr kumimoji="1" lang="ja-JP" altLang="en-US" sz="1400"/>
                    </a:p>
                  </a:txBody>
                  <a:tcPr marL="68580" marR="68580" marT="34290" marB="34290"/>
                </a:tc>
                <a:tc>
                  <a:txBody>
                    <a:bodyPr/>
                    <a:lstStyle/>
                    <a:p>
                      <a:r>
                        <a:rPr kumimoji="1" lang="en-US" altLang="ja-JP" sz="1400" dirty="0"/>
                        <a:t>Single object</a:t>
                      </a:r>
                      <a:endParaRPr kumimoji="1" lang="ja-JP" altLang="en-US" sz="1400"/>
                    </a:p>
                  </a:txBody>
                  <a:tcPr marL="68580" marR="68580" marT="34290" marB="34290"/>
                </a:tc>
                <a:tc>
                  <a:txBody>
                    <a:bodyPr/>
                    <a:lstStyle/>
                    <a:p>
                      <a:endParaRPr kumimoji="1" lang="ja-JP" altLang="en-US" sz="1400"/>
                    </a:p>
                  </a:txBody>
                  <a:tcPr marL="68580" marR="68580" marT="34290" marB="34290"/>
                </a:tc>
                <a:extLst>
                  <a:ext uri="{0D108BD9-81ED-4DB2-BD59-A6C34878D82A}">
                    <a16:rowId xmlns:a16="http://schemas.microsoft.com/office/drawing/2014/main" val="3878449392"/>
                  </a:ext>
                </a:extLst>
              </a:tr>
            </a:tbl>
          </a:graphicData>
        </a:graphic>
      </p:graphicFrame>
      <p:sp>
        <p:nvSpPr>
          <p:cNvPr id="3" name="テキスト ボックス 2">
            <a:extLst>
              <a:ext uri="{FF2B5EF4-FFF2-40B4-BE49-F238E27FC236}">
                <a16:creationId xmlns:a16="http://schemas.microsoft.com/office/drawing/2014/main" id="{385D0C33-3966-8909-9D87-69F00F766470}"/>
              </a:ext>
            </a:extLst>
          </p:cNvPr>
          <p:cNvSpPr txBox="1"/>
          <p:nvPr/>
        </p:nvSpPr>
        <p:spPr>
          <a:xfrm>
            <a:off x="2049780" y="1645728"/>
            <a:ext cx="7066358" cy="415498"/>
          </a:xfrm>
          <a:prstGeom prst="rect">
            <a:avLst/>
          </a:prstGeom>
          <a:noFill/>
        </p:spPr>
        <p:txBody>
          <a:bodyPr wrap="none" rtlCol="0">
            <a:spAutoFit/>
          </a:bodyPr>
          <a:lstStyle/>
          <a:p>
            <a:r>
              <a:rPr lang="ja-JP" altLang="en-US" sz="2100"/>
              <a:t>可視光</a:t>
            </a:r>
            <a:r>
              <a:rPr lang="en-US" altLang="ja-JP" sz="2100" dirty="0"/>
              <a:t>〜</a:t>
            </a:r>
            <a:r>
              <a:rPr lang="ja-JP" altLang="en-US" sz="2100"/>
              <a:t>近赤外線を</a:t>
            </a:r>
            <a:r>
              <a:rPr lang="en-US" altLang="ja-JP" sz="2100" dirty="0"/>
              <a:t>1</a:t>
            </a:r>
            <a:r>
              <a:rPr lang="ja-JP" altLang="en-US" sz="2100"/>
              <a:t>度の観測でカバーできることが重要</a:t>
            </a:r>
          </a:p>
        </p:txBody>
      </p:sp>
      <p:sp>
        <p:nvSpPr>
          <p:cNvPr id="4" name="スライド番号プレースホルダー 3">
            <a:extLst>
              <a:ext uri="{FF2B5EF4-FFF2-40B4-BE49-F238E27FC236}">
                <a16:creationId xmlns:a16="http://schemas.microsoft.com/office/drawing/2014/main" id="{CD3023FC-58DE-A4BA-EEF8-5C19C1678F50}"/>
              </a:ext>
            </a:extLst>
          </p:cNvPr>
          <p:cNvSpPr>
            <a:spLocks noGrp="1"/>
          </p:cNvSpPr>
          <p:nvPr>
            <p:ph type="sldNum" sz="quarter" idx="12"/>
          </p:nvPr>
        </p:nvSpPr>
        <p:spPr/>
        <p:txBody>
          <a:bodyPr/>
          <a:lstStyle/>
          <a:p>
            <a:fld id="{0FD8E0F6-AFC1-7845-A533-47DB7ECDB8F2}" type="slidenum">
              <a:rPr kumimoji="1" lang="ja-JP" altLang="en-US" smtClean="0"/>
              <a:t>23</a:t>
            </a:fld>
            <a:endParaRPr kumimoji="1" lang="ja-JP" altLang="en-US"/>
          </a:p>
        </p:txBody>
      </p:sp>
    </p:spTree>
    <p:extLst>
      <p:ext uri="{BB962C8B-B14F-4D97-AF65-F5344CB8AC3E}">
        <p14:creationId xmlns:p14="http://schemas.microsoft.com/office/powerpoint/2010/main" val="2353843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角丸四角形 29">
            <a:extLst>
              <a:ext uri="{FF2B5EF4-FFF2-40B4-BE49-F238E27FC236}">
                <a16:creationId xmlns:a16="http://schemas.microsoft.com/office/drawing/2014/main" id="{78F918B6-F6CC-65C2-BD42-C2C6516D4F4D}"/>
              </a:ext>
            </a:extLst>
          </p:cNvPr>
          <p:cNvSpPr/>
          <p:nvPr/>
        </p:nvSpPr>
        <p:spPr>
          <a:xfrm>
            <a:off x="1574526" y="4725144"/>
            <a:ext cx="9046730" cy="2075532"/>
          </a:xfrm>
          <a:prstGeom prst="roundRect">
            <a:avLst>
              <a:gd name="adj" fmla="val 943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34" charset="-128"/>
            </a:endParaRPr>
          </a:p>
        </p:txBody>
      </p:sp>
      <p:grpSp>
        <p:nvGrpSpPr>
          <p:cNvPr id="41" name="グループ化 40">
            <a:extLst>
              <a:ext uri="{FF2B5EF4-FFF2-40B4-BE49-F238E27FC236}">
                <a16:creationId xmlns:a16="http://schemas.microsoft.com/office/drawing/2014/main" id="{2DE9F831-8A98-618D-733C-EC294B3C0999}"/>
              </a:ext>
            </a:extLst>
          </p:cNvPr>
          <p:cNvGrpSpPr/>
          <p:nvPr/>
        </p:nvGrpSpPr>
        <p:grpSpPr>
          <a:xfrm>
            <a:off x="5169075" y="757809"/>
            <a:ext cx="7630324" cy="4133092"/>
            <a:chOff x="3645075" y="757809"/>
            <a:chExt cx="7630324" cy="4133092"/>
          </a:xfrm>
        </p:grpSpPr>
        <p:pic>
          <p:nvPicPr>
            <p:cNvPr id="3" name="図 2" descr="暗い, 座る, 記号, 明かり が含まれている画像&#10;&#10;自動的に生成された説明">
              <a:extLst>
                <a:ext uri="{FF2B5EF4-FFF2-40B4-BE49-F238E27FC236}">
                  <a16:creationId xmlns:a16="http://schemas.microsoft.com/office/drawing/2014/main" id="{81B9A07F-2F98-2731-BA61-BE77FB7BB2C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45075" y="757809"/>
              <a:ext cx="7630324" cy="4133092"/>
            </a:xfrm>
            <a:prstGeom prst="rect">
              <a:avLst/>
            </a:prstGeom>
          </p:spPr>
        </p:pic>
        <p:grpSp>
          <p:nvGrpSpPr>
            <p:cNvPr id="40" name="グループ化 39">
              <a:extLst>
                <a:ext uri="{FF2B5EF4-FFF2-40B4-BE49-F238E27FC236}">
                  <a16:creationId xmlns:a16="http://schemas.microsoft.com/office/drawing/2014/main" id="{985C38A8-D919-6DB2-85D1-B72B2A2EFCC3}"/>
                </a:ext>
              </a:extLst>
            </p:cNvPr>
            <p:cNvGrpSpPr/>
            <p:nvPr/>
          </p:nvGrpSpPr>
          <p:grpSpPr>
            <a:xfrm>
              <a:off x="6416012" y="892817"/>
              <a:ext cx="2704317" cy="1015597"/>
              <a:chOff x="6416012" y="892817"/>
              <a:chExt cx="2704317" cy="1015597"/>
            </a:xfrm>
          </p:grpSpPr>
          <p:sp>
            <p:nvSpPr>
              <p:cNvPr id="22" name="テキスト ボックス 21">
                <a:extLst>
                  <a:ext uri="{FF2B5EF4-FFF2-40B4-BE49-F238E27FC236}">
                    <a16:creationId xmlns:a16="http://schemas.microsoft.com/office/drawing/2014/main" id="{4BF60775-E15D-0D41-AE15-A4B8CD96F3C1}"/>
                  </a:ext>
                </a:extLst>
              </p:cNvPr>
              <p:cNvSpPr txBox="1"/>
              <p:nvPr/>
            </p:nvSpPr>
            <p:spPr>
              <a:xfrm>
                <a:off x="7114459" y="892817"/>
                <a:ext cx="2005870" cy="738664"/>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Wide Field X-ray Monitor</a:t>
                </a:r>
              </a:p>
              <a:p>
                <a:pPr>
                  <a:defRPr/>
                </a:pP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 Lobster Eye optics</a:t>
                </a:r>
              </a:p>
              <a:p>
                <a:pPr>
                  <a:defRPr/>
                </a:pP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 </a:t>
                </a:r>
                <a:r>
                  <a:rPr lang="en-US" altLang="ja-JP" sz="1400" dirty="0" err="1">
                    <a:solidFill>
                      <a:prstClr val="black"/>
                    </a:solidFill>
                    <a:latin typeface="Calibri"/>
                    <a:ea typeface="ＭＳ Ｐゴシック" panose="020B0600070205080204" pitchFamily="34" charset="-128"/>
                  </a:rPr>
                  <a:t>pnCCD</a:t>
                </a:r>
                <a:r>
                  <a:rPr lang="en-US" altLang="ja-JP" sz="1400" dirty="0">
                    <a:solidFill>
                      <a:prstClr val="black"/>
                    </a:solidFill>
                    <a:latin typeface="Calibri"/>
                    <a:ea typeface="ＭＳ Ｐゴシック" panose="020B0600070205080204" pitchFamily="34" charset="-128"/>
                  </a:rPr>
                  <a:t> </a:t>
                </a:r>
                <a:endParaRPr lang="ja-JP" altLang="en-US" sz="1400" dirty="0">
                  <a:solidFill>
                    <a:prstClr val="black"/>
                  </a:solidFill>
                  <a:latin typeface="Calibri"/>
                  <a:ea typeface="ＭＳ Ｐゴシック" panose="020B0600070205080204" pitchFamily="34" charset="-128"/>
                </a:endParaRPr>
              </a:p>
            </p:txBody>
          </p:sp>
          <p:grpSp>
            <p:nvGrpSpPr>
              <p:cNvPr id="33" name="グループ化 32">
                <a:extLst>
                  <a:ext uri="{FF2B5EF4-FFF2-40B4-BE49-F238E27FC236}">
                    <a16:creationId xmlns:a16="http://schemas.microsoft.com/office/drawing/2014/main" id="{AC206E11-8D64-FB4F-8C7D-FD8C605EB983}"/>
                  </a:ext>
                </a:extLst>
              </p:cNvPr>
              <p:cNvGrpSpPr/>
              <p:nvPr/>
            </p:nvGrpSpPr>
            <p:grpSpPr>
              <a:xfrm>
                <a:off x="6416012" y="1159946"/>
                <a:ext cx="2681244" cy="748468"/>
                <a:chOff x="6339658" y="3131562"/>
                <a:chExt cx="2681244" cy="748468"/>
              </a:xfrm>
            </p:grpSpPr>
            <p:cxnSp>
              <p:nvCxnSpPr>
                <p:cNvPr id="24" name="直線コネクタ 23">
                  <a:extLst>
                    <a:ext uri="{FF2B5EF4-FFF2-40B4-BE49-F238E27FC236}">
                      <a16:creationId xmlns:a16="http://schemas.microsoft.com/office/drawing/2014/main" id="{4D18F5B9-801B-1A47-B393-E50B930FBF98}"/>
                    </a:ext>
                  </a:extLst>
                </p:cNvPr>
                <p:cNvCxnSpPr>
                  <a:cxnSpLocks/>
                </p:cNvCxnSpPr>
                <p:nvPr/>
              </p:nvCxnSpPr>
              <p:spPr>
                <a:xfrm>
                  <a:off x="6339658" y="3131562"/>
                  <a:ext cx="26812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FB91665-ECDE-674D-B753-54CBD3077E0C}"/>
                    </a:ext>
                  </a:extLst>
                </p:cNvPr>
                <p:cNvCxnSpPr>
                  <a:cxnSpLocks/>
                </p:cNvCxnSpPr>
                <p:nvPr/>
              </p:nvCxnSpPr>
              <p:spPr>
                <a:xfrm>
                  <a:off x="6339658" y="3138284"/>
                  <a:ext cx="890584" cy="7417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4" name="グループ化 13">
              <a:extLst>
                <a:ext uri="{FF2B5EF4-FFF2-40B4-BE49-F238E27FC236}">
                  <a16:creationId xmlns:a16="http://schemas.microsoft.com/office/drawing/2014/main" id="{580641A9-6573-1078-369F-87032FD92BDE}"/>
                </a:ext>
              </a:extLst>
            </p:cNvPr>
            <p:cNvGrpSpPr/>
            <p:nvPr/>
          </p:nvGrpSpPr>
          <p:grpSpPr>
            <a:xfrm>
              <a:off x="6861304" y="2513676"/>
              <a:ext cx="2204180" cy="2064172"/>
              <a:chOff x="6861304" y="2340678"/>
              <a:chExt cx="2204180" cy="2064172"/>
            </a:xfrm>
          </p:grpSpPr>
          <p:grpSp>
            <p:nvGrpSpPr>
              <p:cNvPr id="7" name="グループ化 6">
                <a:extLst>
                  <a:ext uri="{FF2B5EF4-FFF2-40B4-BE49-F238E27FC236}">
                    <a16:creationId xmlns:a16="http://schemas.microsoft.com/office/drawing/2014/main" id="{09BCBA1B-2DA8-C825-6CFA-B95ADD21EBEA}"/>
                  </a:ext>
                </a:extLst>
              </p:cNvPr>
              <p:cNvGrpSpPr/>
              <p:nvPr/>
            </p:nvGrpSpPr>
            <p:grpSpPr>
              <a:xfrm>
                <a:off x="6861304" y="2340678"/>
                <a:ext cx="2204180" cy="1819505"/>
                <a:chOff x="6861304" y="2340678"/>
                <a:chExt cx="2204180" cy="1819505"/>
              </a:xfrm>
            </p:grpSpPr>
            <p:cxnSp>
              <p:nvCxnSpPr>
                <p:cNvPr id="27" name="直線コネクタ 26">
                  <a:extLst>
                    <a:ext uri="{FF2B5EF4-FFF2-40B4-BE49-F238E27FC236}">
                      <a16:creationId xmlns:a16="http://schemas.microsoft.com/office/drawing/2014/main" id="{54CA09D9-0281-F04D-8A81-4EEF1A40A937}"/>
                    </a:ext>
                  </a:extLst>
                </p:cNvPr>
                <p:cNvCxnSpPr>
                  <a:cxnSpLocks/>
                </p:cNvCxnSpPr>
                <p:nvPr/>
              </p:nvCxnSpPr>
              <p:spPr>
                <a:xfrm flipH="1" flipV="1">
                  <a:off x="6918651" y="2340678"/>
                  <a:ext cx="2146833" cy="18195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881B095-7082-614E-B221-EB2F741AAA9D}"/>
                    </a:ext>
                  </a:extLst>
                </p:cNvPr>
                <p:cNvCxnSpPr>
                  <a:cxnSpLocks/>
                </p:cNvCxnSpPr>
                <p:nvPr/>
              </p:nvCxnSpPr>
              <p:spPr>
                <a:xfrm>
                  <a:off x="6861304" y="4136554"/>
                  <a:ext cx="21786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7BC6370C-CB50-E54B-B446-57E012BC335B}"/>
                  </a:ext>
                </a:extLst>
              </p:cNvPr>
              <p:cNvSpPr txBox="1"/>
              <p:nvPr/>
            </p:nvSpPr>
            <p:spPr>
              <a:xfrm>
                <a:off x="6869223" y="3881630"/>
                <a:ext cx="1918667" cy="523220"/>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Near Infrared Telescope</a:t>
                </a:r>
              </a:p>
              <a:p>
                <a:pPr>
                  <a:defRPr/>
                </a:pPr>
                <a:r>
                  <a:rPr lang="ja-JP" altLang="en-US" sz="1400">
                    <a:solidFill>
                      <a:prstClr val="black"/>
                    </a:solidFill>
                    <a:latin typeface="Calibri"/>
                    <a:ea typeface="ＭＳ Ｐゴシック" panose="020B0600070205080204" pitchFamily="34" charset="-128"/>
                  </a:rPr>
                  <a:t>・</a:t>
                </a:r>
                <a:r>
                  <a:rPr lang="en-US" altLang="ja-JP" sz="1400" dirty="0">
                    <a:solidFill>
                      <a:prstClr val="black"/>
                    </a:solidFill>
                    <a:latin typeface="Calibri"/>
                    <a:ea typeface="ＭＳ Ｐゴシック" panose="020B0600070205080204" pitchFamily="34" charset="-128"/>
                  </a:rPr>
                  <a:t> 5-band photometry</a:t>
                </a:r>
              </a:p>
            </p:txBody>
          </p:sp>
        </p:grpSp>
      </p:grpSp>
      <p:sp>
        <p:nvSpPr>
          <p:cNvPr id="5" name="テキスト ボックス 4">
            <a:extLst>
              <a:ext uri="{FF2B5EF4-FFF2-40B4-BE49-F238E27FC236}">
                <a16:creationId xmlns:a16="http://schemas.microsoft.com/office/drawing/2014/main" id="{8BEBF275-9FC8-C644-86F3-67F5721533A1}"/>
              </a:ext>
            </a:extLst>
          </p:cNvPr>
          <p:cNvSpPr txBox="1"/>
          <p:nvPr/>
        </p:nvSpPr>
        <p:spPr>
          <a:xfrm>
            <a:off x="1477504" y="57325"/>
            <a:ext cx="9324345" cy="584775"/>
          </a:xfrm>
          <a:prstGeom prst="rect">
            <a:avLst/>
          </a:prstGeom>
          <a:solidFill>
            <a:srgbClr val="000000">
              <a:alpha val="80000"/>
            </a:srgb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defRPr/>
            </a:pPr>
            <a:r>
              <a:rPr lang="en-US" altLang="ja-JP" sz="3200" dirty="0">
                <a:solidFill>
                  <a:prstClr val="white"/>
                </a:solidFill>
                <a:latin typeface="Calibri"/>
                <a:ea typeface="ＭＳ Ｐゴシック" panose="020B0600070205080204" pitchFamily="34" charset="-128"/>
              </a:rPr>
              <a:t> </a:t>
            </a:r>
            <a:r>
              <a:rPr lang="en-US" altLang="ja-JP" sz="3200" dirty="0" err="1">
                <a:solidFill>
                  <a:prstClr val="white"/>
                </a:solidFill>
                <a:latin typeface="Calibri"/>
                <a:ea typeface="ＭＳ Ｐゴシック" panose="020B0600070205080204" pitchFamily="34" charset="-128"/>
              </a:rPr>
              <a:t>HiZ</a:t>
            </a:r>
            <a:r>
              <a:rPr lang="en-US" altLang="ja-JP" sz="3200" dirty="0">
                <a:solidFill>
                  <a:prstClr val="white"/>
                </a:solidFill>
                <a:latin typeface="Calibri"/>
                <a:ea typeface="ＭＳ Ｐゴシック" panose="020B0600070205080204" pitchFamily="34" charset="-128"/>
              </a:rPr>
              <a:t>-GUNDAM</a:t>
            </a:r>
            <a:r>
              <a:rPr lang="en-US" altLang="ja-JP" dirty="0">
                <a:solidFill>
                  <a:prstClr val="white"/>
                </a:solidFill>
                <a:latin typeface="Calibri"/>
                <a:ea typeface="ＭＳ Ｐゴシック" panose="020B0600070205080204" pitchFamily="34" charset="-128"/>
              </a:rPr>
              <a:t> </a:t>
            </a:r>
            <a:r>
              <a:rPr lang="ja-JP" altLang="en-US">
                <a:solidFill>
                  <a:prstClr val="white"/>
                </a:solidFill>
                <a:latin typeface="Calibri"/>
                <a:ea typeface="ＭＳ Ｐゴシック" panose="020B0600070205080204" pitchFamily="34" charset="-128"/>
              </a:rPr>
              <a:t> </a:t>
            </a:r>
            <a:r>
              <a:rPr lang="en-US" altLang="ja-JP" sz="2000" dirty="0">
                <a:solidFill>
                  <a:prstClr val="white"/>
                </a:solidFill>
                <a:latin typeface="Calibri"/>
                <a:ea typeface="ＭＳ Ｐゴシック" panose="020B0600070205080204" pitchFamily="34" charset="-128"/>
              </a:rPr>
              <a:t>(</a:t>
            </a:r>
            <a:r>
              <a:rPr lang="en-US" altLang="ja-JP" sz="2000" dirty="0">
                <a:solidFill>
                  <a:srgbClr val="FF0000"/>
                </a:solidFill>
                <a:latin typeface="Calibri"/>
                <a:ea typeface="ＭＳ Ｐゴシック" panose="020B0600070205080204" pitchFamily="34" charset="-128"/>
              </a:rPr>
              <a:t>Hi</a:t>
            </a:r>
            <a:r>
              <a:rPr lang="en-US" altLang="ja-JP" sz="2000" dirty="0">
                <a:solidFill>
                  <a:prstClr val="white"/>
                </a:solidFill>
                <a:latin typeface="Calibri"/>
                <a:ea typeface="ＭＳ Ｐゴシック" panose="020B0600070205080204" pitchFamily="34" charset="-128"/>
              </a:rPr>
              <a:t>gh-</a:t>
            </a:r>
            <a:r>
              <a:rPr lang="en-US" altLang="ja-JP" sz="2000" dirty="0">
                <a:solidFill>
                  <a:srgbClr val="FF0000"/>
                </a:solidFill>
                <a:latin typeface="Calibri"/>
                <a:ea typeface="ＭＳ Ｐゴシック" panose="020B0600070205080204" pitchFamily="34" charset="-128"/>
              </a:rPr>
              <a:t>z</a:t>
            </a:r>
            <a:r>
              <a:rPr lang="en-US" altLang="ja-JP" sz="2000" dirty="0">
                <a:solidFill>
                  <a:prstClr val="white"/>
                </a:solidFill>
                <a:latin typeface="Calibri"/>
                <a:ea typeface="ＭＳ Ｐゴシック" panose="020B0600070205080204" pitchFamily="34" charset="-128"/>
              </a:rPr>
              <a:t> </a:t>
            </a:r>
            <a:r>
              <a:rPr lang="en-US" altLang="ja-JP" sz="2000" dirty="0">
                <a:solidFill>
                  <a:srgbClr val="FF0000"/>
                </a:solidFill>
                <a:latin typeface="Calibri"/>
                <a:ea typeface="ＭＳ Ｐゴシック" panose="020B0600070205080204" pitchFamily="34" charset="-128"/>
              </a:rPr>
              <a:t>G</a:t>
            </a:r>
            <a:r>
              <a:rPr lang="en-US" altLang="ja-JP" sz="2000" dirty="0">
                <a:solidFill>
                  <a:prstClr val="white"/>
                </a:solidFill>
                <a:latin typeface="Calibri"/>
                <a:ea typeface="ＭＳ Ｐゴシック" panose="020B0600070205080204" pitchFamily="34" charset="-128"/>
              </a:rPr>
              <a:t>amma-ray bursts for </a:t>
            </a:r>
            <a:r>
              <a:rPr lang="en-US" altLang="ja-JP" sz="2000" dirty="0">
                <a:solidFill>
                  <a:srgbClr val="FF0000"/>
                </a:solidFill>
                <a:latin typeface="Calibri"/>
                <a:ea typeface="ＭＳ Ｐゴシック" panose="020B0600070205080204" pitchFamily="34" charset="-128"/>
              </a:rPr>
              <a:t>Un</a:t>
            </a:r>
            <a:r>
              <a:rPr lang="en-US" altLang="ja-JP" sz="2000" dirty="0">
                <a:solidFill>
                  <a:prstClr val="white"/>
                </a:solidFill>
                <a:latin typeface="Calibri"/>
                <a:ea typeface="ＭＳ Ｐゴシック" panose="020B0600070205080204" pitchFamily="34" charset="-128"/>
              </a:rPr>
              <a:t>raveling the </a:t>
            </a:r>
            <a:r>
              <a:rPr lang="en-US" altLang="ja-JP" sz="2000" dirty="0">
                <a:solidFill>
                  <a:srgbClr val="FF0000"/>
                </a:solidFill>
                <a:latin typeface="Calibri"/>
                <a:ea typeface="ＭＳ Ｐゴシック" panose="020B0600070205080204" pitchFamily="34" charset="-128"/>
              </a:rPr>
              <a:t>D</a:t>
            </a:r>
            <a:r>
              <a:rPr lang="en-US" altLang="ja-JP" sz="2000" dirty="0">
                <a:solidFill>
                  <a:prstClr val="white"/>
                </a:solidFill>
                <a:latin typeface="Calibri"/>
                <a:ea typeface="ＭＳ Ｐゴシック" panose="020B0600070205080204" pitchFamily="34" charset="-128"/>
              </a:rPr>
              <a:t>ark </a:t>
            </a:r>
            <a:r>
              <a:rPr lang="en-US" altLang="ja-JP" sz="2000" dirty="0">
                <a:solidFill>
                  <a:srgbClr val="FF0000"/>
                </a:solidFill>
                <a:latin typeface="Calibri"/>
                <a:ea typeface="ＭＳ Ｐゴシック" panose="020B0600070205080204" pitchFamily="34" charset="-128"/>
              </a:rPr>
              <a:t>A</a:t>
            </a:r>
            <a:r>
              <a:rPr lang="en-US" altLang="ja-JP" sz="2000" dirty="0">
                <a:solidFill>
                  <a:prstClr val="white"/>
                </a:solidFill>
                <a:latin typeface="Calibri"/>
                <a:ea typeface="ＭＳ Ｐゴシック" panose="020B0600070205080204" pitchFamily="34" charset="-128"/>
              </a:rPr>
              <a:t>ges </a:t>
            </a:r>
            <a:r>
              <a:rPr lang="en-US" altLang="ja-JP" sz="2000" dirty="0">
                <a:solidFill>
                  <a:srgbClr val="FF0000"/>
                </a:solidFill>
                <a:latin typeface="Calibri"/>
                <a:ea typeface="ＭＳ Ｐゴシック" panose="020B0600070205080204" pitchFamily="34" charset="-128"/>
              </a:rPr>
              <a:t>M</a:t>
            </a:r>
            <a:r>
              <a:rPr lang="en-US" altLang="ja-JP" sz="2000" dirty="0">
                <a:solidFill>
                  <a:prstClr val="white"/>
                </a:solidFill>
                <a:latin typeface="Calibri"/>
                <a:ea typeface="ＭＳ Ｐゴシック" panose="020B0600070205080204" pitchFamily="34" charset="-128"/>
              </a:rPr>
              <a:t>ission)</a:t>
            </a:r>
            <a:endParaRPr lang="ja-JP" altLang="en-US" dirty="0">
              <a:solidFill>
                <a:prstClr val="white"/>
              </a:solidFill>
              <a:latin typeface="Calibri"/>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0E8AE6D9-F0DB-D34A-9C7E-CCE099F2997F}"/>
              </a:ext>
            </a:extLst>
          </p:cNvPr>
          <p:cNvSpPr txBox="1"/>
          <p:nvPr/>
        </p:nvSpPr>
        <p:spPr>
          <a:xfrm>
            <a:off x="1574526" y="828002"/>
            <a:ext cx="6108660" cy="615553"/>
          </a:xfrm>
          <a:prstGeom prst="rect">
            <a:avLst/>
          </a:prstGeom>
          <a:noFill/>
        </p:spPr>
        <p:txBody>
          <a:bodyPr wrap="none" rtlCol="0">
            <a:spAutoFit/>
          </a:bodyPr>
          <a:lstStyle/>
          <a:p>
            <a:pPr>
              <a:defRPr/>
            </a:pPr>
            <a:r>
              <a:rPr lang="en-US" altLang="ja-JP" dirty="0">
                <a:solidFill>
                  <a:prstClr val="black"/>
                </a:solidFill>
                <a:latin typeface="Calibri"/>
                <a:ea typeface="ＭＳ Ｐゴシック" panose="020B0600070205080204" pitchFamily="34" charset="-128"/>
              </a:rPr>
              <a:t>Mission</a:t>
            </a:r>
            <a:r>
              <a:rPr lang="ja-JP" altLang="en-US">
                <a:solidFill>
                  <a:prstClr val="black"/>
                </a:solidFill>
                <a:latin typeface="Calibri"/>
                <a:ea typeface="ＭＳ Ｐゴシック" panose="020B0600070205080204" pitchFamily="34" charset="-128"/>
              </a:rPr>
              <a:t>：</a:t>
            </a:r>
            <a:r>
              <a:rPr lang="en-US" altLang="ja-JP" dirty="0">
                <a:solidFill>
                  <a:prstClr val="black"/>
                </a:solidFill>
                <a:latin typeface="Calibri"/>
                <a:ea typeface="ＭＳ Ｐゴシック" panose="020B0600070205080204" pitchFamily="34" charset="-128"/>
              </a:rPr>
              <a:t> Time Domain Astronomy</a:t>
            </a:r>
          </a:p>
          <a:p>
            <a:pPr>
              <a:defRPr/>
            </a:pPr>
            <a:r>
              <a:rPr lang="en-US" altLang="ja-JP" sz="1600" dirty="0">
                <a:solidFill>
                  <a:prstClr val="black"/>
                </a:solidFill>
                <a:latin typeface="Calibri"/>
                <a:ea typeface="ＭＳ Ｐゴシック" panose="020B0600070205080204" pitchFamily="34" charset="-128"/>
              </a:rPr>
              <a:t>“</a:t>
            </a:r>
            <a:r>
              <a:rPr lang="en-US" altLang="ja-JP" sz="1600" b="1" dirty="0">
                <a:solidFill>
                  <a:srgbClr val="FF0000"/>
                </a:solidFill>
                <a:latin typeface="Calibri"/>
                <a:ea typeface="ＭＳ Ｐゴシック" panose="020B0600070205080204" pitchFamily="34" charset="-128"/>
              </a:rPr>
              <a:t>Multi-messenger astronomy</a:t>
            </a:r>
            <a:r>
              <a:rPr lang="en-US" altLang="ja-JP" sz="1600" dirty="0">
                <a:solidFill>
                  <a:prstClr val="black"/>
                </a:solidFill>
                <a:latin typeface="Calibri"/>
                <a:ea typeface="ＭＳ Ｐゴシック" panose="020B0600070205080204" pitchFamily="34" charset="-128"/>
              </a:rPr>
              <a:t>” and “</a:t>
            </a:r>
            <a:r>
              <a:rPr lang="en-US" altLang="ja-JP" sz="1600" b="1" dirty="0">
                <a:solidFill>
                  <a:srgbClr val="FF0000"/>
                </a:solidFill>
                <a:latin typeface="Calibri"/>
                <a:ea typeface="ＭＳ Ｐゴシック" panose="020B0600070205080204" pitchFamily="34" charset="-128"/>
              </a:rPr>
              <a:t>Exploration of the early universe</a:t>
            </a:r>
            <a:r>
              <a:rPr lang="en-US" altLang="ja-JP" sz="1600" dirty="0">
                <a:solidFill>
                  <a:prstClr val="black"/>
                </a:solidFill>
                <a:latin typeface="Calibri"/>
                <a:ea typeface="ＭＳ Ｐゴシック" panose="020B0600070205080204" pitchFamily="34" charset="-128"/>
              </a:rPr>
              <a:t>”</a:t>
            </a: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B20EAC19-30AA-DC47-8818-51D82B7E2999}"/>
                  </a:ext>
                </a:extLst>
              </p:cNvPr>
              <p:cNvSpPr txBox="1"/>
              <p:nvPr/>
            </p:nvSpPr>
            <p:spPr>
              <a:xfrm>
                <a:off x="1602516" y="1499300"/>
                <a:ext cx="5865084"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defRPr/>
                </a:pPr>
                <a:r>
                  <a:rPr lang="en-US" altLang="ja-JP" sz="1600" dirty="0">
                    <a:solidFill>
                      <a:prstClr val="black"/>
                    </a:solidFill>
                    <a:latin typeface="Calibri"/>
                    <a:ea typeface="ＭＳ Ｐゴシック" panose="020B0600070205080204" pitchFamily="34" charset="-128"/>
                  </a:rPr>
                  <a:t>Observation strategy</a:t>
                </a:r>
              </a:p>
              <a:p>
                <a:pPr>
                  <a:defRPr/>
                </a:pPr>
                <a:r>
                  <a:rPr lang="en-US" altLang="ja-JP" sz="1600" dirty="0">
                    <a:solidFill>
                      <a:prstClr val="black"/>
                    </a:solidFill>
                    <a:latin typeface="Calibri"/>
                    <a:ea typeface="ＭＳ Ｐゴシック" panose="020B0600070205080204" pitchFamily="34" charset="-128"/>
                  </a:rPr>
                  <a:t> (1) Discovery of GRBs/transients with the wide field X-ray monitor</a:t>
                </a:r>
                <a:endParaRPr lang="en-US" altLang="ja-JP" sz="1600" dirty="0">
                  <a:solidFill>
                    <a:srgbClr val="FF0000"/>
                  </a:solidFill>
                  <a:latin typeface="Calibri"/>
                  <a:ea typeface="ＭＳ Ｐゴシック" panose="020B0600070205080204" pitchFamily="34" charset="-128"/>
                </a:endParaRPr>
              </a:p>
              <a:p>
                <a:pPr>
                  <a:defRPr/>
                </a:pPr>
                <a:r>
                  <a:rPr lang="en-US" altLang="ja-JP" sz="1600" dirty="0">
                    <a:solidFill>
                      <a:prstClr val="black"/>
                    </a:solidFill>
                    <a:latin typeface="Calibri"/>
                    <a:ea typeface="ＭＳ Ｐゴシック" panose="020B0600070205080204" pitchFamily="34" charset="-128"/>
                  </a:rPr>
                  <a:t> (2) Automatic repointing (</a:t>
                </a:r>
                <a:r>
                  <a:rPr lang="en-US" altLang="ja-JP" sz="1600" dirty="0">
                    <a:solidFill>
                      <a:srgbClr val="FF0000"/>
                    </a:solidFill>
                    <a:latin typeface="Calibri"/>
                    <a:ea typeface="ＭＳ Ｐゴシック" panose="020B0600070205080204" pitchFamily="34" charset="-128"/>
                  </a:rPr>
                  <a:t>T &lt; 300 sec</a:t>
                </a:r>
                <a:r>
                  <a:rPr lang="en-US" altLang="ja-JP" sz="1600" dirty="0">
                    <a:solidFill>
                      <a:prstClr val="black"/>
                    </a:solidFill>
                    <a:latin typeface="Calibri"/>
                    <a:ea typeface="ＭＳ Ｐゴシック" panose="020B0600070205080204" pitchFamily="34" charset="-128"/>
                  </a:rPr>
                  <a:t>)</a:t>
                </a:r>
              </a:p>
              <a:p>
                <a:pPr>
                  <a:defRPr/>
                </a:pPr>
                <a:r>
                  <a:rPr lang="en-US" altLang="ja-JP" sz="1600" dirty="0">
                    <a:solidFill>
                      <a:prstClr val="black"/>
                    </a:solidFill>
                    <a:latin typeface="Calibri"/>
                    <a:ea typeface="ＭＳ Ｐゴシック" panose="020B0600070205080204" pitchFamily="34" charset="-128"/>
                  </a:rPr>
                  <a:t> (3) Identification of counterpart with the near infrared telescope</a:t>
                </a:r>
                <a:endParaRPr lang="en-US" altLang="ja-JP" sz="1600" dirty="0">
                  <a:solidFill>
                    <a:srgbClr val="FF0000"/>
                  </a:solidFill>
                  <a:latin typeface="Calibri"/>
                  <a:ea typeface="ＭＳ Ｐゴシック" panose="020B0600070205080204" pitchFamily="34" charset="-128"/>
                </a:endParaRPr>
              </a:p>
              <a:p>
                <a:pPr>
                  <a:defRPr/>
                </a:pPr>
                <a:r>
                  <a:rPr lang="en-US" altLang="ja-JP" sz="1600" dirty="0">
                    <a:solidFill>
                      <a:prstClr val="black"/>
                    </a:solidFill>
                    <a:latin typeface="Calibri"/>
                    <a:ea typeface="ＭＳ Ｐゴシック" panose="020B0600070205080204" pitchFamily="34" charset="-128"/>
                  </a:rPr>
                  <a:t> (4) Alert message (</a:t>
                </a:r>
                <a:r>
                  <a:rPr lang="en-US" altLang="ja-JP" sz="1600" dirty="0">
                    <a:solidFill>
                      <a:srgbClr val="FF0000"/>
                    </a:solidFill>
                    <a:latin typeface="Calibri"/>
                    <a:ea typeface="ＭＳ Ｐゴシック" panose="020B0600070205080204" pitchFamily="34" charset="-128"/>
                  </a:rPr>
                  <a:t>T ~&lt;0.5 hour</a:t>
                </a:r>
                <a:r>
                  <a:rPr lang="en-US" altLang="ja-JP" sz="1600" dirty="0">
                    <a:solidFill>
                      <a:prstClr val="black"/>
                    </a:solidFill>
                    <a:latin typeface="Calibri"/>
                    <a:ea typeface="ＭＳ Ｐゴシック" panose="020B0600070205080204" pitchFamily="34" charset="-128"/>
                  </a:rPr>
                  <a:t>)</a:t>
                </a:r>
              </a:p>
              <a:p>
                <a:pPr>
                  <a:defRPr/>
                </a:pPr>
                <a:r>
                  <a:rPr lang="en-US" altLang="ja-JP" sz="1600" dirty="0">
                    <a:solidFill>
                      <a:prstClr val="black"/>
                    </a:solidFill>
                    <a:latin typeface="Calibri"/>
                    <a:ea typeface="ＭＳ Ｐゴシック" panose="020B0600070205080204" pitchFamily="34" charset="-128"/>
                  </a:rPr>
                  <a:t> (5) Spectroscopic observation with large area telescopes (</a:t>
                </a:r>
                <a:r>
                  <a:rPr lang="en-US" altLang="ja-JP" sz="1600" dirty="0">
                    <a:solidFill>
                      <a:srgbClr val="FF0000"/>
                    </a:solidFill>
                    <a:latin typeface="Calibri"/>
                    <a:ea typeface="ＭＳ Ｐゴシック" panose="020B0600070205080204" pitchFamily="34" charset="-128"/>
                  </a:rPr>
                  <a:t>T </a:t>
                </a:r>
                <a14:m>
                  <m:oMath xmlns:m="http://schemas.openxmlformats.org/officeDocument/2006/math">
                    <m:r>
                      <a:rPr lang="en-US" altLang="ja-JP" sz="1600" i="1">
                        <a:solidFill>
                          <a:srgbClr val="FF0000"/>
                        </a:solidFill>
                        <a:latin typeface="Cambria Math" panose="02040503050406030204" pitchFamily="18" charset="0"/>
                        <a:ea typeface="Cambria Math" panose="02040503050406030204" pitchFamily="18" charset="0"/>
                      </a:rPr>
                      <m:t>∼</m:t>
                    </m:r>
                  </m:oMath>
                </a14:m>
                <a:r>
                  <a:rPr lang="en-US" altLang="ja-JP" sz="1600" dirty="0">
                    <a:solidFill>
                      <a:srgbClr val="FF0000"/>
                    </a:solidFill>
                    <a:latin typeface="Calibri"/>
                    <a:ea typeface="ＭＳ Ｐゴシック" panose="020B0600070205080204" pitchFamily="34" charset="-128"/>
                  </a:rPr>
                  <a:t> 1.5 </a:t>
                </a:r>
                <a:r>
                  <a:rPr lang="en-US" altLang="ja-JP" sz="1600" dirty="0" err="1">
                    <a:solidFill>
                      <a:srgbClr val="FF0000"/>
                    </a:solidFill>
                    <a:latin typeface="Calibri"/>
                    <a:ea typeface="ＭＳ Ｐゴシック" panose="020B0600070205080204" pitchFamily="34" charset="-128"/>
                  </a:rPr>
                  <a:t>hr</a:t>
                </a:r>
                <a:r>
                  <a:rPr lang="en-US" altLang="ja-JP" sz="1600" dirty="0">
                    <a:solidFill>
                      <a:prstClr val="black"/>
                    </a:solidFill>
                    <a:latin typeface="Calibri"/>
                    <a:ea typeface="ＭＳ Ｐゴシック" panose="020B0600070205080204" pitchFamily="34" charset="-128"/>
                  </a:rPr>
                  <a:t>)</a:t>
                </a:r>
                <a:endParaRPr lang="ja-JP" altLang="en-US" sz="1600" dirty="0">
                  <a:solidFill>
                    <a:srgbClr val="FF0000"/>
                  </a:solidFill>
                  <a:latin typeface="Calibri"/>
                  <a:ea typeface="ＭＳ Ｐゴシック" panose="020B0600070205080204" pitchFamily="34" charset="-128"/>
                </a:endParaRPr>
              </a:p>
            </p:txBody>
          </p:sp>
        </mc:Choice>
        <mc:Fallback xmlns="">
          <p:sp>
            <p:nvSpPr>
              <p:cNvPr id="18" name="テキスト ボックス 17">
                <a:extLst>
                  <a:ext uri="{FF2B5EF4-FFF2-40B4-BE49-F238E27FC236}">
                    <a16:creationId xmlns:a16="http://schemas.microsoft.com/office/drawing/2014/main" id="{B20EAC19-30AA-DC47-8818-51D82B7E2999}"/>
                  </a:ext>
                </a:extLst>
              </p:cNvPr>
              <p:cNvSpPr txBox="1">
                <a:spLocks noRot="1" noChangeAspect="1" noMove="1" noResize="1" noEditPoints="1" noAdjustHandles="1" noChangeArrowheads="1" noChangeShapeType="1" noTextEdit="1"/>
              </p:cNvSpPr>
              <p:nvPr/>
            </p:nvSpPr>
            <p:spPr>
              <a:xfrm>
                <a:off x="1602516" y="1499300"/>
                <a:ext cx="5865084" cy="1569660"/>
              </a:xfrm>
              <a:prstGeom prst="rect">
                <a:avLst/>
              </a:prstGeom>
              <a:blipFill>
                <a:blip r:embed="rId4"/>
                <a:stretch>
                  <a:fillRect l="-623" t="-1163" r="-208" b="-3876"/>
                </a:stretch>
              </a:blipFill>
            </p:spPr>
            <p:txBody>
              <a:bodyPr/>
              <a:lstStyle/>
              <a:p>
                <a:r>
                  <a:rPr lang="ja-JP" altLang="en-US">
                    <a:noFill/>
                  </a:rPr>
                  <a:t> </a:t>
                </a:r>
              </a:p>
            </p:txBody>
          </p:sp>
        </mc:Fallback>
      </mc:AlternateContent>
      <p:pic>
        <p:nvPicPr>
          <p:cNvPr id="1026" name="Picture 2" descr="The James Webb telescope spotted the earliest known 'quenched' galaxy">
            <a:extLst>
              <a:ext uri="{FF2B5EF4-FFF2-40B4-BE49-F238E27FC236}">
                <a16:creationId xmlns:a16="http://schemas.microsoft.com/office/drawing/2014/main" id="{DB63BE56-788C-6FFE-1D28-7F2BF6165A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08" r="15043"/>
          <a:stretch/>
        </p:blipFill>
        <p:spPr bwMode="auto">
          <a:xfrm>
            <a:off x="1692807" y="4870023"/>
            <a:ext cx="2113272" cy="1654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すばる望遠鏡 | 国立天文台(NAOJ)">
            <a:extLst>
              <a:ext uri="{FF2B5EF4-FFF2-40B4-BE49-F238E27FC236}">
                <a16:creationId xmlns:a16="http://schemas.microsoft.com/office/drawing/2014/main" id="{E51FEA2E-3084-D11F-5463-CF88E21B03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94" r="16021"/>
          <a:stretch/>
        </p:blipFill>
        <p:spPr bwMode="auto">
          <a:xfrm>
            <a:off x="3832688" y="4878123"/>
            <a:ext cx="1484702" cy="16549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すばる望遠鏡と次世代30m望遠鏡で見る宇宙 | イベントレポート | スルガ銀行 Dバンク支店">
            <a:extLst>
              <a:ext uri="{FF2B5EF4-FFF2-40B4-BE49-F238E27FC236}">
                <a16:creationId xmlns:a16="http://schemas.microsoft.com/office/drawing/2014/main" id="{50AB468F-0BFA-92EA-D368-D18C97EB05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889"/>
          <a:stretch/>
        </p:blipFill>
        <p:spPr bwMode="auto">
          <a:xfrm>
            <a:off x="5359120" y="4879457"/>
            <a:ext cx="1589876" cy="16535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ELT | 天文学辞典">
            <a:extLst>
              <a:ext uri="{FF2B5EF4-FFF2-40B4-BE49-F238E27FC236}">
                <a16:creationId xmlns:a16="http://schemas.microsoft.com/office/drawing/2014/main" id="{AF628F2E-1F29-39B0-94AA-4223C4C8C6C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434" r="10083"/>
          <a:stretch/>
        </p:blipFill>
        <p:spPr bwMode="auto">
          <a:xfrm>
            <a:off x="6990727" y="4884893"/>
            <a:ext cx="2060753" cy="166227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FD0C9493-3416-BFA8-1BF5-BA1F7B7BC301}"/>
              </a:ext>
            </a:extLst>
          </p:cNvPr>
          <p:cNvSpPr txBox="1"/>
          <p:nvPr/>
        </p:nvSpPr>
        <p:spPr>
          <a:xfrm>
            <a:off x="2000174" y="6524942"/>
            <a:ext cx="1356269" cy="307777"/>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Space telescope</a:t>
            </a:r>
            <a:endParaRPr lang="ja-JP" altLang="en-US" sz="1400">
              <a:solidFill>
                <a:prstClr val="black"/>
              </a:solidFill>
              <a:latin typeface="Calibri"/>
              <a:ea typeface="ＭＳ Ｐゴシック" panose="020B0600070205080204" pitchFamily="34" charset="-128"/>
            </a:endParaRPr>
          </a:p>
        </p:txBody>
      </p:sp>
      <p:sp>
        <p:nvSpPr>
          <p:cNvPr id="6" name="テキスト ボックス 5">
            <a:extLst>
              <a:ext uri="{FF2B5EF4-FFF2-40B4-BE49-F238E27FC236}">
                <a16:creationId xmlns:a16="http://schemas.microsoft.com/office/drawing/2014/main" id="{8CEB26C8-562E-CB29-BAEC-23F6492206E1}"/>
              </a:ext>
            </a:extLst>
          </p:cNvPr>
          <p:cNvSpPr txBox="1"/>
          <p:nvPr/>
        </p:nvSpPr>
        <p:spPr>
          <a:xfrm>
            <a:off x="4087048" y="6511274"/>
            <a:ext cx="817853" cy="307777"/>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8m-class</a:t>
            </a:r>
            <a:endParaRPr lang="ja-JP" altLang="en-US" sz="1400">
              <a:solidFill>
                <a:prstClr val="black"/>
              </a:solidFill>
              <a:latin typeface="Calibri"/>
              <a:ea typeface="ＭＳ Ｐゴシック" panose="020B0600070205080204" pitchFamily="34" charset="-128"/>
            </a:endParaRPr>
          </a:p>
        </p:txBody>
      </p:sp>
      <p:sp>
        <p:nvSpPr>
          <p:cNvPr id="15" name="テキスト ボックス 14">
            <a:extLst>
              <a:ext uri="{FF2B5EF4-FFF2-40B4-BE49-F238E27FC236}">
                <a16:creationId xmlns:a16="http://schemas.microsoft.com/office/drawing/2014/main" id="{D16CC038-CE01-F7D0-397F-7CEFDD3F657B}"/>
              </a:ext>
            </a:extLst>
          </p:cNvPr>
          <p:cNvSpPr txBox="1"/>
          <p:nvPr/>
        </p:nvSpPr>
        <p:spPr>
          <a:xfrm>
            <a:off x="1692807" y="4924681"/>
            <a:ext cx="624658"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JWST</a:t>
            </a:r>
            <a:endParaRPr lang="ja-JP" altLang="en-US" sz="1600">
              <a:solidFill>
                <a:prstClr val="white"/>
              </a:solidFill>
              <a:latin typeface="Calibri"/>
              <a:ea typeface="ＭＳ Ｐゴシック" panose="020B0600070205080204" pitchFamily="34" charset="-128"/>
            </a:endParaRPr>
          </a:p>
        </p:txBody>
      </p:sp>
      <p:sp>
        <p:nvSpPr>
          <p:cNvPr id="19" name="テキスト ボックス 18">
            <a:extLst>
              <a:ext uri="{FF2B5EF4-FFF2-40B4-BE49-F238E27FC236}">
                <a16:creationId xmlns:a16="http://schemas.microsoft.com/office/drawing/2014/main" id="{F32E21BA-9D60-9FBC-FCD4-8CEE2821C7B1}"/>
              </a:ext>
            </a:extLst>
          </p:cNvPr>
          <p:cNvSpPr txBox="1"/>
          <p:nvPr/>
        </p:nvSpPr>
        <p:spPr>
          <a:xfrm>
            <a:off x="3889698" y="4924681"/>
            <a:ext cx="771365"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Subaru</a:t>
            </a:r>
            <a:endParaRPr lang="ja-JP" altLang="en-US" sz="1600">
              <a:solidFill>
                <a:prstClr val="white"/>
              </a:solidFill>
              <a:latin typeface="Calibri"/>
              <a:ea typeface="ＭＳ Ｐゴシック" panose="020B0600070205080204" pitchFamily="34" charset="-128"/>
            </a:endParaRPr>
          </a:p>
        </p:txBody>
      </p:sp>
      <p:pic>
        <p:nvPicPr>
          <p:cNvPr id="1036" name="Picture 12" descr="巨大マゼラン望遠鏡 | 天文学辞典">
            <a:extLst>
              <a:ext uri="{FF2B5EF4-FFF2-40B4-BE49-F238E27FC236}">
                <a16:creationId xmlns:a16="http://schemas.microsoft.com/office/drawing/2014/main" id="{B95DCD4F-9C3C-2606-74BD-585AB9A894B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366"/>
          <a:stretch/>
        </p:blipFill>
        <p:spPr bwMode="auto">
          <a:xfrm>
            <a:off x="9093210" y="4871878"/>
            <a:ext cx="1453639" cy="1640048"/>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79E43F4D-5388-8728-A6C1-611A77494C2E}"/>
              </a:ext>
            </a:extLst>
          </p:cNvPr>
          <p:cNvSpPr txBox="1"/>
          <p:nvPr/>
        </p:nvSpPr>
        <p:spPr>
          <a:xfrm>
            <a:off x="5353161" y="4924681"/>
            <a:ext cx="558166"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TMT</a:t>
            </a:r>
            <a:endParaRPr lang="ja-JP" altLang="en-US" sz="1600">
              <a:solidFill>
                <a:prstClr val="white"/>
              </a:solidFill>
              <a:latin typeface="Calibri"/>
              <a:ea typeface="ＭＳ Ｐゴシック" panose="020B0600070205080204" pitchFamily="34" charset="-128"/>
            </a:endParaRPr>
          </a:p>
        </p:txBody>
      </p:sp>
      <p:sp>
        <p:nvSpPr>
          <p:cNvPr id="21" name="テキスト ボックス 20">
            <a:extLst>
              <a:ext uri="{FF2B5EF4-FFF2-40B4-BE49-F238E27FC236}">
                <a16:creationId xmlns:a16="http://schemas.microsoft.com/office/drawing/2014/main" id="{E5D34FD7-6EB5-0D0A-BE4C-88A3D4D8C0B8}"/>
              </a:ext>
            </a:extLst>
          </p:cNvPr>
          <p:cNvSpPr txBox="1"/>
          <p:nvPr/>
        </p:nvSpPr>
        <p:spPr>
          <a:xfrm>
            <a:off x="9067714" y="4921170"/>
            <a:ext cx="588623"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GMT</a:t>
            </a:r>
            <a:endParaRPr lang="ja-JP" altLang="en-US" sz="1600">
              <a:solidFill>
                <a:prstClr val="white"/>
              </a:solidFill>
              <a:latin typeface="Calibri"/>
              <a:ea typeface="ＭＳ Ｐゴシック" panose="020B0600070205080204" pitchFamily="34" charset="-128"/>
            </a:endParaRPr>
          </a:p>
        </p:txBody>
      </p:sp>
      <p:sp>
        <p:nvSpPr>
          <p:cNvPr id="23" name="テキスト ボックス 22">
            <a:extLst>
              <a:ext uri="{FF2B5EF4-FFF2-40B4-BE49-F238E27FC236}">
                <a16:creationId xmlns:a16="http://schemas.microsoft.com/office/drawing/2014/main" id="{3C61807F-1EBA-3F11-E39A-5FD6518A68C2}"/>
              </a:ext>
            </a:extLst>
          </p:cNvPr>
          <p:cNvSpPr txBox="1"/>
          <p:nvPr/>
        </p:nvSpPr>
        <p:spPr>
          <a:xfrm>
            <a:off x="8428610" y="4931094"/>
            <a:ext cx="617413" cy="338554"/>
          </a:xfrm>
          <a:prstGeom prst="rect">
            <a:avLst/>
          </a:prstGeom>
          <a:noFill/>
        </p:spPr>
        <p:txBody>
          <a:bodyPr wrap="none" rtlCol="0">
            <a:spAutoFit/>
          </a:bodyPr>
          <a:lstStyle/>
          <a:p>
            <a:pPr>
              <a:defRPr/>
            </a:pPr>
            <a:r>
              <a:rPr lang="en-US" altLang="ja-JP" sz="1600" dirty="0">
                <a:solidFill>
                  <a:prstClr val="white"/>
                </a:solidFill>
                <a:latin typeface="Calibri"/>
                <a:ea typeface="ＭＳ Ｐゴシック" panose="020B0600070205080204" pitchFamily="34" charset="-128"/>
              </a:rPr>
              <a:t>E-ELT</a:t>
            </a:r>
            <a:endParaRPr lang="ja-JP" altLang="en-US" sz="1600">
              <a:solidFill>
                <a:prstClr val="white"/>
              </a:solidFill>
              <a:latin typeface="Calibri"/>
              <a:ea typeface="ＭＳ Ｐゴシック" panose="020B0600070205080204" pitchFamily="34" charset="-128"/>
            </a:endParaRPr>
          </a:p>
        </p:txBody>
      </p:sp>
      <p:sp>
        <p:nvSpPr>
          <p:cNvPr id="11" name="テキスト ボックス 10">
            <a:extLst>
              <a:ext uri="{FF2B5EF4-FFF2-40B4-BE49-F238E27FC236}">
                <a16:creationId xmlns:a16="http://schemas.microsoft.com/office/drawing/2014/main" id="{6F888301-492B-4FF2-4F36-ACDFFA2ECA3C}"/>
              </a:ext>
            </a:extLst>
          </p:cNvPr>
          <p:cNvSpPr txBox="1"/>
          <p:nvPr/>
        </p:nvSpPr>
        <p:spPr>
          <a:xfrm>
            <a:off x="7072018" y="6503377"/>
            <a:ext cx="1431033" cy="307777"/>
          </a:xfrm>
          <a:prstGeom prst="rect">
            <a:avLst/>
          </a:prstGeom>
          <a:noFill/>
        </p:spPr>
        <p:txBody>
          <a:bodyPr wrap="none" rtlCol="0">
            <a:spAutoFit/>
          </a:bodyPr>
          <a:lstStyle/>
          <a:p>
            <a:pPr>
              <a:defRPr/>
            </a:pPr>
            <a:r>
              <a:rPr lang="en-US" altLang="ja-JP" sz="1400" dirty="0">
                <a:solidFill>
                  <a:prstClr val="black"/>
                </a:solidFill>
                <a:latin typeface="Calibri"/>
                <a:ea typeface="ＭＳ Ｐゴシック" panose="020B0600070205080204" pitchFamily="34" charset="-128"/>
              </a:rPr>
              <a:t>Future 30m-class</a:t>
            </a:r>
            <a:endParaRPr lang="ja-JP" altLang="en-US" sz="1400">
              <a:solidFill>
                <a:prstClr val="black"/>
              </a:solidFill>
              <a:latin typeface="Calibri"/>
              <a:ea typeface="ＭＳ Ｐゴシック" panose="020B0600070205080204" pitchFamily="34" charset="-128"/>
            </a:endParaRPr>
          </a:p>
        </p:txBody>
      </p:sp>
      <p:sp>
        <p:nvSpPr>
          <p:cNvPr id="28" name="ストライプ矢印 27">
            <a:extLst>
              <a:ext uri="{FF2B5EF4-FFF2-40B4-BE49-F238E27FC236}">
                <a16:creationId xmlns:a16="http://schemas.microsoft.com/office/drawing/2014/main" id="{A1AAE478-DADF-CF19-BDA2-ED1D7BE3C60F}"/>
              </a:ext>
            </a:extLst>
          </p:cNvPr>
          <p:cNvSpPr/>
          <p:nvPr/>
        </p:nvSpPr>
        <p:spPr>
          <a:xfrm rot="7478216">
            <a:off x="6567018" y="4143408"/>
            <a:ext cx="2053294" cy="802153"/>
          </a:xfrm>
          <a:prstGeom prst="stripedRightArrow">
            <a:avLst>
              <a:gd name="adj1" fmla="val 50863"/>
              <a:gd name="adj2" fmla="val 50000"/>
            </a:avLst>
          </a:prstGeom>
          <a:gradFill flip="none" rotWithShape="1">
            <a:gsLst>
              <a:gs pos="0">
                <a:schemeClr val="accent2">
                  <a:lumMod val="0"/>
                  <a:lumOff val="100000"/>
                </a:schemeClr>
              </a:gs>
              <a:gs pos="35000">
                <a:schemeClr val="accent2">
                  <a:lumMod val="20000"/>
                  <a:lumOff val="80000"/>
                </a:schemeClr>
              </a:gs>
              <a:gs pos="100000">
                <a:schemeClr val="accent2">
                  <a:lumMod val="100000"/>
                </a:schemeClr>
              </a:gs>
            </a:gsLst>
            <a:lin ang="60000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34" charset="-128"/>
            </a:endParaRPr>
          </a:p>
        </p:txBody>
      </p:sp>
      <p:sp>
        <p:nvSpPr>
          <p:cNvPr id="2" name="テキスト ボックス 1">
            <a:extLst>
              <a:ext uri="{FF2B5EF4-FFF2-40B4-BE49-F238E27FC236}">
                <a16:creationId xmlns:a16="http://schemas.microsoft.com/office/drawing/2014/main" id="{612265C9-E8BE-FCB4-AA2C-08A9E7DC1F99}"/>
              </a:ext>
            </a:extLst>
          </p:cNvPr>
          <p:cNvSpPr txBox="1"/>
          <p:nvPr/>
        </p:nvSpPr>
        <p:spPr>
          <a:xfrm>
            <a:off x="1610470" y="3173220"/>
            <a:ext cx="5865084" cy="1477328"/>
          </a:xfrm>
          <a:prstGeom prst="rect">
            <a:avLst/>
          </a:prstGeom>
          <a:solidFill>
            <a:schemeClr val="bg1">
              <a:alpha val="80000"/>
            </a:schemeClr>
          </a:solidFill>
          <a:ln w="50800" cmpd="thinThick">
            <a:solidFill>
              <a:srgbClr val="FF0000"/>
            </a:solidFill>
          </a:ln>
        </p:spPr>
        <p:txBody>
          <a:bodyPr wrap="square" rtlCol="0">
            <a:spAutoFit/>
          </a:bodyPr>
          <a:lstStyle/>
          <a:p>
            <a:pPr>
              <a:defRPr/>
            </a:pPr>
            <a:r>
              <a:rPr lang="en-US" altLang="ja-JP" dirty="0">
                <a:solidFill>
                  <a:prstClr val="black"/>
                </a:solidFill>
                <a:latin typeface="Times"/>
                <a:ea typeface="ＭＳ Ｐゴシック" panose="020B0600070205080204" pitchFamily="34" charset="-128"/>
              </a:rPr>
              <a:t>We will discover treasured targets from a large amount of </a:t>
            </a:r>
            <a:br>
              <a:rPr lang="en-US" altLang="ja-JP" dirty="0">
                <a:solidFill>
                  <a:prstClr val="black"/>
                </a:solidFill>
                <a:latin typeface="Times"/>
                <a:ea typeface="ＭＳ Ｐゴシック" panose="020B0600070205080204" pitchFamily="34" charset="-128"/>
              </a:rPr>
            </a:br>
            <a:r>
              <a:rPr lang="en-US" altLang="ja-JP" dirty="0">
                <a:solidFill>
                  <a:prstClr val="black"/>
                </a:solidFill>
                <a:latin typeface="Times"/>
                <a:ea typeface="ＭＳ Ｐゴシック" panose="020B0600070205080204" pitchFamily="34" charset="-128"/>
              </a:rPr>
              <a:t>transient sources, and provide important observation targets </a:t>
            </a:r>
            <a:br>
              <a:rPr lang="en-US" altLang="ja-JP" dirty="0">
                <a:solidFill>
                  <a:prstClr val="black"/>
                </a:solidFill>
                <a:latin typeface="Times"/>
                <a:ea typeface="ＭＳ Ｐゴシック" panose="020B0600070205080204" pitchFamily="34" charset="-128"/>
              </a:rPr>
            </a:br>
            <a:r>
              <a:rPr lang="en-US" altLang="ja-JP" dirty="0">
                <a:solidFill>
                  <a:prstClr val="black"/>
                </a:solidFill>
                <a:latin typeface="Times"/>
                <a:ea typeface="ＭＳ Ｐゴシック" panose="020B0600070205080204" pitchFamily="34" charset="-128"/>
              </a:rPr>
              <a:t>to large area telescopes. </a:t>
            </a:r>
            <a:r>
              <a:rPr lang="en-US" altLang="ja-JP" dirty="0">
                <a:solidFill>
                  <a:srgbClr val="000000"/>
                </a:solidFill>
                <a:latin typeface="Calibri"/>
                <a:ea typeface="ＭＳ ゴシック" panose="020B0609070205080204" pitchFamily="49" charset="-128"/>
                <a:cs typeface="Times New Roman" panose="02020603050405020304" pitchFamily="18" charset="0"/>
              </a:rPr>
              <a:t>We will promote </a:t>
            </a:r>
          </a:p>
          <a:p>
            <a:pPr>
              <a:defRPr/>
            </a:pPr>
            <a:r>
              <a:rPr lang="en-US" altLang="ja-JP" dirty="0">
                <a:solidFill>
                  <a:srgbClr val="000000"/>
                </a:solidFill>
                <a:latin typeface="Calibri"/>
                <a:ea typeface="ＭＳ ゴシック" panose="020B0609070205080204" pitchFamily="49" charset="-128"/>
                <a:cs typeface="Times New Roman" panose="02020603050405020304" pitchFamily="18" charset="0"/>
              </a:rPr>
              <a:t>"exploration of the early universe” &amp; ”MM astronomy"</a:t>
            </a:r>
          </a:p>
          <a:p>
            <a:pPr>
              <a:defRPr/>
            </a:pPr>
            <a:r>
              <a:rPr lang="en-US" altLang="ja-JP" dirty="0">
                <a:solidFill>
                  <a:srgbClr val="000000"/>
                </a:solidFill>
                <a:latin typeface="Calibri"/>
                <a:ea typeface="ＭＳ ゴシック" panose="020B0609070205080204" pitchFamily="49" charset="-128"/>
                <a:cs typeface="Times New Roman" panose="02020603050405020304" pitchFamily="18" charset="0"/>
              </a:rPr>
              <a:t>with all the power of astronomy.</a:t>
            </a:r>
            <a:endParaRPr lang="ja-JP" altLang="en-US">
              <a:solidFill>
                <a:prstClr val="black"/>
              </a:solidFill>
              <a:latin typeface="Calibri"/>
              <a:ea typeface="ＭＳ Ｐゴシック" panose="020B0600070205080204" pitchFamily="34" charset="-128"/>
            </a:endParaRPr>
          </a:p>
        </p:txBody>
      </p:sp>
      <p:sp>
        <p:nvSpPr>
          <p:cNvPr id="9" name="テキスト ボックス 8">
            <a:extLst>
              <a:ext uri="{FF2B5EF4-FFF2-40B4-BE49-F238E27FC236}">
                <a16:creationId xmlns:a16="http://schemas.microsoft.com/office/drawing/2014/main" id="{F479584E-F05B-6A02-904A-0A2E1C617DE3}"/>
              </a:ext>
            </a:extLst>
          </p:cNvPr>
          <p:cNvSpPr txBox="1"/>
          <p:nvPr/>
        </p:nvSpPr>
        <p:spPr>
          <a:xfrm>
            <a:off x="199852" y="57324"/>
            <a:ext cx="11585748" cy="584775"/>
          </a:xfrm>
          <a:prstGeom prst="rect">
            <a:avLst/>
          </a:prstGeom>
          <a:solidFill>
            <a:srgbClr val="000000">
              <a:alpha val="80000"/>
            </a:srgb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altLang="ja-JP" sz="3200" dirty="0"/>
              <a:t> </a:t>
            </a:r>
            <a:r>
              <a:rPr lang="en-US" altLang="ja-JP" sz="3200" dirty="0" err="1"/>
              <a:t>HiZ</a:t>
            </a:r>
            <a:r>
              <a:rPr lang="en-US" altLang="ja-JP" sz="3200" dirty="0"/>
              <a:t>-GUNDAM</a:t>
            </a:r>
            <a:r>
              <a:rPr lang="en-US" altLang="ja-JP" dirty="0"/>
              <a:t> </a:t>
            </a:r>
            <a:r>
              <a:rPr lang="ja-JP" altLang="en-US"/>
              <a:t> </a:t>
            </a:r>
            <a:r>
              <a:rPr lang="en-US" altLang="ja-JP" sz="2000" dirty="0"/>
              <a:t>(</a:t>
            </a:r>
            <a:r>
              <a:rPr lang="en-US" altLang="ja-JP" sz="2000" dirty="0">
                <a:solidFill>
                  <a:srgbClr val="FF0000"/>
                </a:solidFill>
              </a:rPr>
              <a:t>Hi</a:t>
            </a:r>
            <a:r>
              <a:rPr lang="en-US" altLang="ja-JP" sz="2000" dirty="0"/>
              <a:t>gh-</a:t>
            </a:r>
            <a:r>
              <a:rPr lang="en-US" altLang="ja-JP" sz="2000" dirty="0">
                <a:solidFill>
                  <a:srgbClr val="FF0000"/>
                </a:solidFill>
              </a:rPr>
              <a:t>z</a:t>
            </a:r>
            <a:r>
              <a:rPr lang="en-US" altLang="ja-JP" sz="2000" dirty="0"/>
              <a:t> </a:t>
            </a:r>
            <a:r>
              <a:rPr lang="en-US" altLang="ja-JP" sz="2000" dirty="0">
                <a:solidFill>
                  <a:srgbClr val="FF0000"/>
                </a:solidFill>
              </a:rPr>
              <a:t>G</a:t>
            </a:r>
            <a:r>
              <a:rPr lang="en-US" altLang="ja-JP" sz="2000" dirty="0"/>
              <a:t>amma-ray bursts for </a:t>
            </a:r>
            <a:r>
              <a:rPr lang="en-US" altLang="ja-JP" sz="2000" dirty="0">
                <a:solidFill>
                  <a:srgbClr val="FF0000"/>
                </a:solidFill>
              </a:rPr>
              <a:t>Un</a:t>
            </a:r>
            <a:r>
              <a:rPr lang="en-US" altLang="ja-JP" sz="2000" dirty="0"/>
              <a:t>raveling the </a:t>
            </a:r>
            <a:r>
              <a:rPr lang="en-US" altLang="ja-JP" sz="2000" dirty="0">
                <a:solidFill>
                  <a:srgbClr val="FF0000"/>
                </a:solidFill>
              </a:rPr>
              <a:t>D</a:t>
            </a:r>
            <a:r>
              <a:rPr lang="en-US" altLang="ja-JP" sz="2000" dirty="0"/>
              <a:t>ark </a:t>
            </a:r>
            <a:r>
              <a:rPr lang="en-US" altLang="ja-JP" sz="2000" dirty="0">
                <a:solidFill>
                  <a:srgbClr val="FF0000"/>
                </a:solidFill>
              </a:rPr>
              <a:t>A</a:t>
            </a:r>
            <a:r>
              <a:rPr lang="en-US" altLang="ja-JP" sz="2000" dirty="0"/>
              <a:t>ges </a:t>
            </a:r>
            <a:r>
              <a:rPr lang="en-US" altLang="ja-JP" sz="2000" dirty="0">
                <a:solidFill>
                  <a:srgbClr val="FF0000"/>
                </a:solidFill>
              </a:rPr>
              <a:t>M</a:t>
            </a:r>
            <a:r>
              <a:rPr lang="en-US" altLang="ja-JP" sz="2000" dirty="0"/>
              <a:t>ission)</a:t>
            </a:r>
            <a:endParaRPr lang="ja-JP" altLang="en-US" dirty="0"/>
          </a:p>
        </p:txBody>
      </p:sp>
      <p:sp>
        <p:nvSpPr>
          <p:cNvPr id="10" name="スライド番号プレースホルダー 9">
            <a:extLst>
              <a:ext uri="{FF2B5EF4-FFF2-40B4-BE49-F238E27FC236}">
                <a16:creationId xmlns:a16="http://schemas.microsoft.com/office/drawing/2014/main" id="{944807B2-7685-D759-A9EE-4EAA9D98C435}"/>
              </a:ext>
            </a:extLst>
          </p:cNvPr>
          <p:cNvSpPr>
            <a:spLocks noGrp="1"/>
          </p:cNvSpPr>
          <p:nvPr>
            <p:ph type="sldNum" sz="quarter" idx="12"/>
          </p:nvPr>
        </p:nvSpPr>
        <p:spPr/>
        <p:txBody>
          <a:bodyPr/>
          <a:lstStyle/>
          <a:p>
            <a:fld id="{0FD8E0F6-AFC1-7845-A533-47DB7ECDB8F2}" type="slidenum">
              <a:rPr kumimoji="1" lang="ja-JP" altLang="en-US" smtClean="0"/>
              <a:t>24</a:t>
            </a:fld>
            <a:endParaRPr kumimoji="1" lang="ja-JP" altLang="en-US"/>
          </a:p>
        </p:txBody>
      </p:sp>
    </p:spTree>
    <p:extLst>
      <p:ext uri="{BB962C8B-B14F-4D97-AF65-F5344CB8AC3E}">
        <p14:creationId xmlns:p14="http://schemas.microsoft.com/office/powerpoint/2010/main" val="404311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図 27" descr="ダイアグラム&#10;&#10;自動的に生成された説明">
            <a:extLst>
              <a:ext uri="{FF2B5EF4-FFF2-40B4-BE49-F238E27FC236}">
                <a16:creationId xmlns:a16="http://schemas.microsoft.com/office/drawing/2014/main" id="{DF9E1ECB-FCD7-25DF-6AEB-5FA9AC1D7453}"/>
              </a:ext>
            </a:extLst>
          </p:cNvPr>
          <p:cNvPicPr>
            <a:picLocks noChangeAspect="1"/>
          </p:cNvPicPr>
          <p:nvPr/>
        </p:nvPicPr>
        <p:blipFill>
          <a:blip r:embed="rId3"/>
          <a:stretch>
            <a:fillRect/>
          </a:stretch>
        </p:blipFill>
        <p:spPr>
          <a:xfrm>
            <a:off x="5155795" y="4336942"/>
            <a:ext cx="2383417" cy="2384533"/>
          </a:xfrm>
          <a:prstGeom prst="rect">
            <a:avLst/>
          </a:prstGeom>
        </p:spPr>
      </p:pic>
      <p:pic>
        <p:nvPicPr>
          <p:cNvPr id="12" name="図 11" descr="ダイアグラム&#10;&#10;自動的に生成された説明">
            <a:extLst>
              <a:ext uri="{FF2B5EF4-FFF2-40B4-BE49-F238E27FC236}">
                <a16:creationId xmlns:a16="http://schemas.microsoft.com/office/drawing/2014/main" id="{FA2BB9B2-E5F6-839B-2FFD-5876B66B4EB5}"/>
              </a:ext>
            </a:extLst>
          </p:cNvPr>
          <p:cNvPicPr>
            <a:picLocks noChangeAspect="1"/>
          </p:cNvPicPr>
          <p:nvPr/>
        </p:nvPicPr>
        <p:blipFill>
          <a:blip r:embed="rId4"/>
          <a:stretch>
            <a:fillRect/>
          </a:stretch>
        </p:blipFill>
        <p:spPr>
          <a:xfrm>
            <a:off x="1898144" y="717616"/>
            <a:ext cx="4748359" cy="3484863"/>
          </a:xfrm>
          <a:prstGeom prst="rect">
            <a:avLst/>
          </a:prstGeom>
        </p:spPr>
      </p:pic>
      <p:sp>
        <p:nvSpPr>
          <p:cNvPr id="2" name="スライド番号プレースホルダー 1">
            <a:extLst>
              <a:ext uri="{FF2B5EF4-FFF2-40B4-BE49-F238E27FC236}">
                <a16:creationId xmlns:a16="http://schemas.microsoft.com/office/drawing/2014/main" id="{5AE9480F-CA2A-09E9-B70E-A9F8D94EAC79}"/>
              </a:ext>
            </a:extLst>
          </p:cNvPr>
          <p:cNvSpPr>
            <a:spLocks noGrp="1"/>
          </p:cNvSpPr>
          <p:nvPr>
            <p:ph type="sldNum" sz="quarter" idx="12"/>
          </p:nvPr>
        </p:nvSpPr>
        <p:spPr/>
        <p:txBody>
          <a:bodyPr/>
          <a:lstStyle/>
          <a:p>
            <a:pPr>
              <a:defRPr/>
            </a:pPr>
            <a:fld id="{99FB6A91-6EA3-478A-8FFE-B9E7D26A74B8}" type="slidenum">
              <a:rPr lang="ja-JP" altLang="en-US">
                <a:solidFill>
                  <a:prstClr val="black">
                    <a:tint val="75000"/>
                  </a:prstClr>
                </a:solidFill>
                <a:latin typeface="Calibri"/>
                <a:ea typeface="ＭＳ Ｐゴシック" panose="020B0600070205080204" pitchFamily="34" charset="-128"/>
              </a:rPr>
              <a:pPr>
                <a:defRPr/>
              </a:pPr>
              <a:t>25</a:t>
            </a:fld>
            <a:endParaRPr lang="ja-JP" altLang="en-US">
              <a:solidFill>
                <a:prstClr val="black">
                  <a:tint val="75000"/>
                </a:prstClr>
              </a:solidFill>
              <a:latin typeface="Calibri"/>
              <a:ea typeface="ＭＳ Ｐゴシック" panose="020B0600070205080204" pitchFamily="34" charset="-128"/>
            </a:endParaRPr>
          </a:p>
        </p:txBody>
      </p:sp>
      <p:pic>
        <p:nvPicPr>
          <p:cNvPr id="4" name="図 3" descr="グラフ&#10;&#10;自動的に生成された説明">
            <a:extLst>
              <a:ext uri="{FF2B5EF4-FFF2-40B4-BE49-F238E27FC236}">
                <a16:creationId xmlns:a16="http://schemas.microsoft.com/office/drawing/2014/main" id="{25D99025-DBB5-0091-07F6-56C316A16B1D}"/>
              </a:ext>
            </a:extLst>
          </p:cNvPr>
          <p:cNvPicPr>
            <a:picLocks noChangeAspect="1"/>
          </p:cNvPicPr>
          <p:nvPr/>
        </p:nvPicPr>
        <p:blipFill>
          <a:blip r:embed="rId5"/>
          <a:stretch>
            <a:fillRect/>
          </a:stretch>
        </p:blipFill>
        <p:spPr>
          <a:xfrm>
            <a:off x="1881358" y="698567"/>
            <a:ext cx="4772387" cy="3502497"/>
          </a:xfrm>
          <a:prstGeom prst="rect">
            <a:avLst/>
          </a:prstGeom>
        </p:spPr>
      </p:pic>
      <p:sp>
        <p:nvSpPr>
          <p:cNvPr id="5" name="テキスト ボックス 4">
            <a:extLst>
              <a:ext uri="{FF2B5EF4-FFF2-40B4-BE49-F238E27FC236}">
                <a16:creationId xmlns:a16="http://schemas.microsoft.com/office/drawing/2014/main" id="{23431DFC-BB7D-A399-5F31-2F890B4C48C2}"/>
              </a:ext>
            </a:extLst>
          </p:cNvPr>
          <p:cNvSpPr txBox="1"/>
          <p:nvPr/>
        </p:nvSpPr>
        <p:spPr>
          <a:xfrm rot="16200000">
            <a:off x="517804" y="2127953"/>
            <a:ext cx="2503588" cy="338554"/>
          </a:xfrm>
          <a:prstGeom prst="rect">
            <a:avLst/>
          </a:prstGeom>
          <a:noFill/>
        </p:spPr>
        <p:txBody>
          <a:bodyPr wrap="square" rtlCol="0">
            <a:spAutoFit/>
          </a:bodyPr>
          <a:lstStyle/>
          <a:p>
            <a:pPr>
              <a:defRPr/>
            </a:pPr>
            <a:r>
              <a:rPr lang="en-US" altLang="ja-JP" sz="1600" b="1" dirty="0">
                <a:solidFill>
                  <a:prstClr val="black"/>
                </a:solidFill>
                <a:latin typeface="Hiragino Kaku Gothic Pro W3" panose="020B0300000000000000" pitchFamily="34" charset="-128"/>
                <a:ea typeface="Hiragino Kaku Gothic Pro W3" panose="020B0300000000000000" pitchFamily="34" charset="-128"/>
              </a:rPr>
              <a:t>Neutral Fraction of H</a:t>
            </a:r>
            <a:endParaRPr lang="ja-JP" altLang="en-US" sz="1600" b="1">
              <a:solidFill>
                <a:prstClr val="black"/>
              </a:solidFill>
              <a:latin typeface="Hiragino Kaku Gothic Pro W3" panose="020B0300000000000000" pitchFamily="34" charset="-128"/>
              <a:ea typeface="Hiragino Kaku Gothic Pro W3" panose="020B0300000000000000" pitchFamily="34" charset="-128"/>
            </a:endParaRPr>
          </a:p>
        </p:txBody>
      </p:sp>
      <p:sp>
        <p:nvSpPr>
          <p:cNvPr id="7" name="テキスト ボックス 6">
            <a:extLst>
              <a:ext uri="{FF2B5EF4-FFF2-40B4-BE49-F238E27FC236}">
                <a16:creationId xmlns:a16="http://schemas.microsoft.com/office/drawing/2014/main" id="{5889428D-D729-CECD-3974-4C81E5C0C0D0}"/>
              </a:ext>
            </a:extLst>
          </p:cNvPr>
          <p:cNvSpPr txBox="1"/>
          <p:nvPr/>
        </p:nvSpPr>
        <p:spPr>
          <a:xfrm>
            <a:off x="2477296" y="1534739"/>
            <a:ext cx="1006213" cy="584775"/>
          </a:xfrm>
          <a:prstGeom prst="rect">
            <a:avLst/>
          </a:prstGeom>
          <a:noFill/>
        </p:spPr>
        <p:txBody>
          <a:bodyPr wrap="square" rtlCol="0">
            <a:spAutoFit/>
          </a:bodyPr>
          <a:lstStyle/>
          <a:p>
            <a:pPr algn="ctr">
              <a:defRPr/>
            </a:pPr>
            <a:r>
              <a:rPr lang="en-US" altLang="ja-JP" sz="1600" b="1" dirty="0">
                <a:solidFill>
                  <a:prstClr val="black">
                    <a:lumMod val="50000"/>
                    <a:lumOff val="50000"/>
                  </a:prstClr>
                </a:solidFill>
                <a:latin typeface="Hiragino Kaku Gothic Pro W3" panose="020B0300000000000000" pitchFamily="34" charset="-128"/>
                <a:ea typeface="Hiragino Kaku Gothic Pro W3" panose="020B0300000000000000" pitchFamily="34" charset="-128"/>
              </a:rPr>
              <a:t>GRB+</a:t>
            </a:r>
          </a:p>
          <a:p>
            <a:pPr algn="ctr">
              <a:defRPr/>
            </a:pPr>
            <a:r>
              <a:rPr lang="en-US" altLang="ja-JP" sz="1600" b="1" dirty="0">
                <a:solidFill>
                  <a:prstClr val="black">
                    <a:lumMod val="50000"/>
                    <a:lumOff val="50000"/>
                  </a:prstClr>
                </a:solidFill>
                <a:latin typeface="Hiragino Kaku Gothic Pro W3" panose="020B0300000000000000" pitchFamily="34" charset="-128"/>
                <a:ea typeface="Hiragino Kaku Gothic Pro W3" panose="020B0300000000000000" pitchFamily="34" charset="-128"/>
              </a:rPr>
              <a:t>Quasar</a:t>
            </a:r>
            <a:endParaRPr lang="ja-JP" altLang="en-US" sz="1600" b="1">
              <a:solidFill>
                <a:prstClr val="black">
                  <a:lumMod val="50000"/>
                  <a:lumOff val="50000"/>
                </a:prstClr>
              </a:solidFill>
              <a:latin typeface="Hiragino Kaku Gothic Pro W3" panose="020B0300000000000000" pitchFamily="34" charset="-128"/>
              <a:ea typeface="Hiragino Kaku Gothic Pro W3" panose="020B0300000000000000" pitchFamily="34" charset="-128"/>
            </a:endParaRPr>
          </a:p>
        </p:txBody>
      </p:sp>
      <p:sp>
        <p:nvSpPr>
          <p:cNvPr id="8" name="テキスト ボックス 7">
            <a:extLst>
              <a:ext uri="{FF2B5EF4-FFF2-40B4-BE49-F238E27FC236}">
                <a16:creationId xmlns:a16="http://schemas.microsoft.com/office/drawing/2014/main" id="{0299ECBA-A4B8-B43F-970D-8A328915EF4B}"/>
              </a:ext>
            </a:extLst>
          </p:cNvPr>
          <p:cNvSpPr txBox="1"/>
          <p:nvPr/>
        </p:nvSpPr>
        <p:spPr>
          <a:xfrm>
            <a:off x="4579137" y="1156907"/>
            <a:ext cx="1006212" cy="584775"/>
          </a:xfrm>
          <a:prstGeom prst="rect">
            <a:avLst/>
          </a:prstGeom>
          <a:noFill/>
        </p:spPr>
        <p:txBody>
          <a:bodyPr wrap="square" rtlCol="0">
            <a:spAutoFit/>
          </a:bodyPr>
          <a:lstStyle/>
          <a:p>
            <a:pPr algn="ctr">
              <a:defRPr/>
            </a:pPr>
            <a:r>
              <a:rPr lang="en-US" altLang="ja-JP" sz="1600" b="1" dirty="0">
                <a:solidFill>
                  <a:srgbClr val="4B72B0"/>
                </a:solidFill>
                <a:latin typeface="Hiragino Kaku Gothic Pro W3" panose="020B0300000000000000" pitchFamily="34" charset="-128"/>
                <a:ea typeface="Hiragino Kaku Gothic Pro W3" panose="020B0300000000000000" pitchFamily="34" charset="-128"/>
              </a:rPr>
              <a:t>Galaxy</a:t>
            </a:r>
          </a:p>
          <a:p>
            <a:pPr algn="ctr">
              <a:defRPr/>
            </a:pPr>
            <a:r>
              <a:rPr lang="en-US" altLang="ja-JP" sz="1600" b="1" dirty="0">
                <a:solidFill>
                  <a:srgbClr val="4B72B0"/>
                </a:solidFill>
                <a:latin typeface="Hiragino Kaku Gothic Pro W3" panose="020B0300000000000000" pitchFamily="34" charset="-128"/>
                <a:ea typeface="Hiragino Kaku Gothic Pro W3" panose="020B0300000000000000" pitchFamily="34" charset="-128"/>
              </a:rPr>
              <a:t>(JWST)</a:t>
            </a:r>
            <a:endParaRPr lang="ja-JP" altLang="en-US" sz="1600" b="1">
              <a:solidFill>
                <a:srgbClr val="4B72B0"/>
              </a:solidFill>
              <a:latin typeface="Hiragino Kaku Gothic Pro W3" panose="020B0300000000000000" pitchFamily="34" charset="-128"/>
              <a:ea typeface="Hiragino Kaku Gothic Pro W3" panose="020B0300000000000000" pitchFamily="34" charset="-128"/>
            </a:endParaRPr>
          </a:p>
        </p:txBody>
      </p:sp>
      <p:sp>
        <p:nvSpPr>
          <p:cNvPr id="9" name="テキスト ボックス 8">
            <a:extLst>
              <a:ext uri="{FF2B5EF4-FFF2-40B4-BE49-F238E27FC236}">
                <a16:creationId xmlns:a16="http://schemas.microsoft.com/office/drawing/2014/main" id="{CEA7AC57-6ABE-AA8F-070E-509CF1236481}"/>
              </a:ext>
            </a:extLst>
          </p:cNvPr>
          <p:cNvSpPr txBox="1"/>
          <p:nvPr/>
        </p:nvSpPr>
        <p:spPr>
          <a:xfrm>
            <a:off x="3937872" y="2819535"/>
            <a:ext cx="2573314" cy="307777"/>
          </a:xfrm>
          <a:prstGeom prst="rect">
            <a:avLst/>
          </a:prstGeom>
          <a:noFill/>
        </p:spPr>
        <p:txBody>
          <a:bodyPr wrap="square" rtlCol="0">
            <a:spAutoFit/>
          </a:bodyPr>
          <a:lstStyle/>
          <a:p>
            <a:pPr algn="ctr">
              <a:defRPr/>
            </a:pPr>
            <a:r>
              <a:rPr lang="en-US" altLang="ja-JP" sz="1400" b="1" dirty="0">
                <a:solidFill>
                  <a:srgbClr val="DE8452"/>
                </a:solidFill>
                <a:latin typeface="Hiragino Kaku Gothic Pro W3" panose="020B0300000000000000" pitchFamily="34" charset="-128"/>
                <a:ea typeface="Hiragino Kaku Gothic Pro W3" panose="020B0300000000000000" pitchFamily="34" charset="-128"/>
              </a:rPr>
              <a:t>Early Epoch Reionization</a:t>
            </a:r>
            <a:endParaRPr lang="ja-JP" altLang="en-US" sz="1400" b="1">
              <a:solidFill>
                <a:srgbClr val="DE8452"/>
              </a:solidFill>
              <a:latin typeface="Hiragino Kaku Gothic Pro W3" panose="020B0300000000000000" pitchFamily="34" charset="-128"/>
              <a:ea typeface="Hiragino Kaku Gothic Pro W3" panose="020B0300000000000000" pitchFamily="34" charset="-128"/>
            </a:endParaRPr>
          </a:p>
        </p:txBody>
      </p:sp>
      <p:sp>
        <p:nvSpPr>
          <p:cNvPr id="10" name="テキスト ボックス 9">
            <a:extLst>
              <a:ext uri="{FF2B5EF4-FFF2-40B4-BE49-F238E27FC236}">
                <a16:creationId xmlns:a16="http://schemas.microsoft.com/office/drawing/2014/main" id="{252D02D3-A590-18C7-2008-F1B2681C1855}"/>
              </a:ext>
            </a:extLst>
          </p:cNvPr>
          <p:cNvSpPr txBox="1"/>
          <p:nvPr/>
        </p:nvSpPr>
        <p:spPr>
          <a:xfrm>
            <a:off x="3351404" y="698567"/>
            <a:ext cx="2518412" cy="307777"/>
          </a:xfrm>
          <a:prstGeom prst="rect">
            <a:avLst/>
          </a:prstGeom>
          <a:noFill/>
        </p:spPr>
        <p:txBody>
          <a:bodyPr wrap="square" rtlCol="0">
            <a:spAutoFit/>
          </a:bodyPr>
          <a:lstStyle/>
          <a:p>
            <a:pPr algn="ctr">
              <a:defRPr/>
            </a:pPr>
            <a:r>
              <a:rPr lang="en-US" altLang="ja-JP" sz="1400" b="1" dirty="0">
                <a:solidFill>
                  <a:srgbClr val="DE8452"/>
                </a:solidFill>
                <a:latin typeface="Hiragino Kaku Gothic Pro W3" panose="020B0300000000000000" pitchFamily="34" charset="-128"/>
                <a:ea typeface="Hiragino Kaku Gothic Pro W3" panose="020B0300000000000000" pitchFamily="34" charset="-128"/>
              </a:rPr>
              <a:t>Late Epoch Reionization</a:t>
            </a:r>
            <a:endParaRPr lang="ja-JP" altLang="en-US" sz="1400" b="1">
              <a:solidFill>
                <a:srgbClr val="DE8452"/>
              </a:solidFill>
              <a:latin typeface="Hiragino Kaku Gothic Pro W3" panose="020B0300000000000000" pitchFamily="34" charset="-128"/>
              <a:ea typeface="Hiragino Kaku Gothic Pro W3" panose="020B0300000000000000" pitchFamily="34" charset="-128"/>
            </a:endParaRPr>
          </a:p>
        </p:txBody>
      </p:sp>
      <p:sp>
        <p:nvSpPr>
          <p:cNvPr id="11" name="テキスト ボックス 10">
            <a:extLst>
              <a:ext uri="{FF2B5EF4-FFF2-40B4-BE49-F238E27FC236}">
                <a16:creationId xmlns:a16="http://schemas.microsoft.com/office/drawing/2014/main" id="{EA760A06-2E7C-6C8C-5BA1-88CFA725CA8B}"/>
              </a:ext>
            </a:extLst>
          </p:cNvPr>
          <p:cNvSpPr txBox="1"/>
          <p:nvPr/>
        </p:nvSpPr>
        <p:spPr>
          <a:xfrm>
            <a:off x="4268379" y="1555607"/>
            <a:ext cx="654680" cy="707886"/>
          </a:xfrm>
          <a:prstGeom prst="rect">
            <a:avLst/>
          </a:prstGeom>
          <a:noFill/>
        </p:spPr>
        <p:txBody>
          <a:bodyPr wrap="square" rtlCol="0">
            <a:spAutoFit/>
          </a:bodyPr>
          <a:lstStyle/>
          <a:p>
            <a:pPr>
              <a:defRPr/>
            </a:pPr>
            <a:r>
              <a:rPr lang="ja-JP" altLang="en-US" sz="4000" b="1">
                <a:solidFill>
                  <a:srgbClr val="DE8452"/>
                </a:solidFill>
                <a:latin typeface="Hiragino Kaku Gothic Pro W3" panose="020B0300000000000000" pitchFamily="34" charset="-128"/>
                <a:ea typeface="Hiragino Kaku Gothic Pro W3" panose="020B0300000000000000" pitchFamily="34" charset="-128"/>
                <a:cs typeface="Arial" panose="020B0604020202020204" pitchFamily="34" charset="0"/>
              </a:rPr>
              <a:t>？</a:t>
            </a:r>
          </a:p>
        </p:txBody>
      </p:sp>
      <p:grpSp>
        <p:nvGrpSpPr>
          <p:cNvPr id="36" name="グループ化 35">
            <a:extLst>
              <a:ext uri="{FF2B5EF4-FFF2-40B4-BE49-F238E27FC236}">
                <a16:creationId xmlns:a16="http://schemas.microsoft.com/office/drawing/2014/main" id="{183E851D-BA16-6004-37EF-17B206980662}"/>
              </a:ext>
            </a:extLst>
          </p:cNvPr>
          <p:cNvGrpSpPr/>
          <p:nvPr/>
        </p:nvGrpSpPr>
        <p:grpSpPr>
          <a:xfrm>
            <a:off x="7539212" y="114362"/>
            <a:ext cx="3973431" cy="5012641"/>
            <a:chOff x="5627401" y="314940"/>
            <a:chExt cx="3973431" cy="5012641"/>
          </a:xfrm>
        </p:grpSpPr>
        <p:pic>
          <p:nvPicPr>
            <p:cNvPr id="21" name="図 20">
              <a:extLst>
                <a:ext uri="{FF2B5EF4-FFF2-40B4-BE49-F238E27FC236}">
                  <a16:creationId xmlns:a16="http://schemas.microsoft.com/office/drawing/2014/main" id="{D0C60CA8-749F-F72D-281D-5156649C2BE8}"/>
                </a:ext>
              </a:extLst>
            </p:cNvPr>
            <p:cNvPicPr>
              <a:picLocks noChangeAspect="1"/>
            </p:cNvPicPr>
            <p:nvPr/>
          </p:nvPicPr>
          <p:blipFill>
            <a:blip r:embed="rId6"/>
            <a:stretch>
              <a:fillRect/>
            </a:stretch>
          </p:blipFill>
          <p:spPr>
            <a:xfrm>
              <a:off x="5677664" y="937966"/>
              <a:ext cx="3923168" cy="1726841"/>
            </a:xfrm>
            <a:prstGeom prst="rect">
              <a:avLst/>
            </a:prstGeom>
          </p:spPr>
        </p:pic>
        <p:sp>
          <p:nvSpPr>
            <p:cNvPr id="22" name="テキスト ボックス 21">
              <a:extLst>
                <a:ext uri="{FF2B5EF4-FFF2-40B4-BE49-F238E27FC236}">
                  <a16:creationId xmlns:a16="http://schemas.microsoft.com/office/drawing/2014/main" id="{E8CC2925-92D9-A7C4-12B3-2EE76C2E1F6D}"/>
                </a:ext>
              </a:extLst>
            </p:cNvPr>
            <p:cNvSpPr txBox="1"/>
            <p:nvPr/>
          </p:nvSpPr>
          <p:spPr>
            <a:xfrm>
              <a:off x="6694734" y="314940"/>
              <a:ext cx="2905667" cy="584775"/>
            </a:xfrm>
            <a:prstGeom prst="rect">
              <a:avLst/>
            </a:prstGeom>
            <a:noFill/>
          </p:spPr>
          <p:txBody>
            <a:bodyPr wrap="none" rtlCol="0">
              <a:spAutoFit/>
            </a:bodyPr>
            <a:lstStyle/>
            <a:p>
              <a:pPr>
                <a:defRPr/>
              </a:pPr>
              <a:r>
                <a:rPr lang="en-US" altLang="ja-JP" sz="1600" dirty="0">
                  <a:solidFill>
                    <a:srgbClr val="FF0000"/>
                  </a:solidFill>
                  <a:latin typeface="Calibri"/>
                  <a:ea typeface="ＭＳ Ｐゴシック" panose="020B0600070205080204" pitchFamily="34" charset="-128"/>
                </a:rPr>
                <a:t>Brightest galaxy </a:t>
              </a:r>
              <a:r>
                <a:rPr lang="en-US" altLang="ja-JP" sz="1600" dirty="0">
                  <a:solidFill>
                    <a:prstClr val="black"/>
                  </a:solidFill>
                  <a:latin typeface="Calibri"/>
                  <a:ea typeface="Hiragino Kaku Gothic Pro W3" panose="020B0300000000000000" pitchFamily="34" charset="-128"/>
                </a:rPr>
                <a:t>GN-z11, z=10.60</a:t>
              </a:r>
            </a:p>
            <a:p>
              <a:pPr>
                <a:defRPr/>
              </a:pPr>
              <a:r>
                <a:rPr lang="en-US" altLang="ja-JP" sz="1600" dirty="0">
                  <a:solidFill>
                    <a:prstClr val="black"/>
                  </a:solidFill>
                  <a:latin typeface="Calibri"/>
                  <a:ea typeface="Hiragino Kaku Gothic Pro W3" panose="020B0300000000000000" pitchFamily="34" charset="-128"/>
                </a:rPr>
                <a:t>6 hours exposure (JWST)</a:t>
              </a:r>
              <a:endParaRPr lang="ja-JP" altLang="en-US" sz="1600" dirty="0">
                <a:solidFill>
                  <a:prstClr val="black"/>
                </a:solidFill>
                <a:latin typeface="Calibri"/>
                <a:ea typeface="ＭＳ Ｐゴシック" panose="020B0600070205080204" pitchFamily="34" charset="-128"/>
              </a:endParaRPr>
            </a:p>
          </p:txBody>
        </p:sp>
        <p:pic>
          <p:nvPicPr>
            <p:cNvPr id="23" name="図 22">
              <a:extLst>
                <a:ext uri="{FF2B5EF4-FFF2-40B4-BE49-F238E27FC236}">
                  <a16:creationId xmlns:a16="http://schemas.microsoft.com/office/drawing/2014/main" id="{D796E391-FF1D-4B11-25BB-3981CCD165A1}"/>
                </a:ext>
              </a:extLst>
            </p:cNvPr>
            <p:cNvPicPr>
              <a:picLocks noChangeAspect="1"/>
            </p:cNvPicPr>
            <p:nvPr/>
          </p:nvPicPr>
          <p:blipFill rotWithShape="1">
            <a:blip r:embed="rId7"/>
            <a:srcRect t="1891" r="602"/>
            <a:stretch/>
          </p:blipFill>
          <p:spPr>
            <a:xfrm>
              <a:off x="5627401" y="3070802"/>
              <a:ext cx="3973000" cy="2256779"/>
            </a:xfrm>
            <a:prstGeom prst="rect">
              <a:avLst/>
            </a:prstGeom>
          </p:spPr>
        </p:pic>
        <p:sp>
          <p:nvSpPr>
            <p:cNvPr id="24" name="テキスト ボックス 23">
              <a:extLst>
                <a:ext uri="{FF2B5EF4-FFF2-40B4-BE49-F238E27FC236}">
                  <a16:creationId xmlns:a16="http://schemas.microsoft.com/office/drawing/2014/main" id="{FE506CEF-74BF-9107-801E-CDEE6659BEC3}"/>
                </a:ext>
              </a:extLst>
            </p:cNvPr>
            <p:cNvSpPr txBox="1"/>
            <p:nvPr/>
          </p:nvSpPr>
          <p:spPr>
            <a:xfrm>
              <a:off x="6172987" y="2761966"/>
              <a:ext cx="3039614" cy="307777"/>
            </a:xfrm>
            <a:prstGeom prst="rect">
              <a:avLst/>
            </a:prstGeom>
            <a:noFill/>
          </p:spPr>
          <p:txBody>
            <a:bodyPr wrap="none" rtlCol="0">
              <a:spAutoFit/>
            </a:bodyPr>
            <a:lstStyle/>
            <a:p>
              <a:pPr algn="ctr">
                <a:defRPr/>
              </a:pPr>
              <a:r>
                <a:rPr lang="en-US" altLang="ja-JP" sz="1400" b="1" dirty="0">
                  <a:solidFill>
                    <a:srgbClr val="FF0000"/>
                  </a:solidFill>
                  <a:latin typeface="Hiragino Kaku Gothic Pro W3" panose="020B0300000000000000" pitchFamily="34" charset="-128"/>
                  <a:ea typeface="Hiragino Kaku Gothic Pro W3" panose="020B0300000000000000" pitchFamily="34" charset="-128"/>
                </a:rPr>
                <a:t>Quasar</a:t>
              </a:r>
              <a:r>
                <a:rPr lang="en-US" altLang="ja-JP" sz="1400" b="1" dirty="0">
                  <a:solidFill>
                    <a:prstClr val="black"/>
                  </a:solidFill>
                  <a:latin typeface="Hiragino Kaku Gothic Pro W3" panose="020B0300000000000000" pitchFamily="34" charset="-128"/>
                  <a:ea typeface="Hiragino Kaku Gothic Pro W3" panose="020B0300000000000000" pitchFamily="34" charset="-128"/>
                </a:rPr>
                <a:t> z=7.5    8 hours exposure</a:t>
              </a:r>
              <a:endParaRPr lang="ja-JP" altLang="en-US" sz="1400" b="1">
                <a:solidFill>
                  <a:prstClr val="black"/>
                </a:solidFill>
                <a:latin typeface="Hiragino Kaku Gothic Pro W3" panose="020B0300000000000000" pitchFamily="34" charset="-128"/>
                <a:ea typeface="Hiragino Kaku Gothic Pro W3" panose="020B0300000000000000" pitchFamily="34" charset="-128"/>
              </a:endParaRPr>
            </a:p>
          </p:txBody>
        </p:sp>
        <p:sp>
          <p:nvSpPr>
            <p:cNvPr id="25" name="テキスト ボックス 24">
              <a:extLst>
                <a:ext uri="{FF2B5EF4-FFF2-40B4-BE49-F238E27FC236}">
                  <a16:creationId xmlns:a16="http://schemas.microsoft.com/office/drawing/2014/main" id="{B32AC443-E0FD-BD91-D359-E7367A1EAA72}"/>
                </a:ext>
              </a:extLst>
            </p:cNvPr>
            <p:cNvSpPr txBox="1"/>
            <p:nvPr/>
          </p:nvSpPr>
          <p:spPr>
            <a:xfrm>
              <a:off x="6172987" y="1537101"/>
              <a:ext cx="974947" cy="276999"/>
            </a:xfrm>
            <a:prstGeom prst="rect">
              <a:avLst/>
            </a:prstGeom>
            <a:noFill/>
          </p:spPr>
          <p:txBody>
            <a:bodyPr wrap="none" rtlCol="0">
              <a:spAutoFit/>
            </a:bodyPr>
            <a:lstStyle/>
            <a:p>
              <a:pPr>
                <a:defRPr/>
              </a:pPr>
              <a:r>
                <a:rPr lang="en-US" altLang="ja-JP" sz="1200" dirty="0">
                  <a:solidFill>
                    <a:prstClr val="black"/>
                  </a:solidFill>
                  <a:latin typeface="Hiragino Kaku Gothic Pro W3" panose="020B0300000000000000" pitchFamily="34" charset="-128"/>
                  <a:ea typeface="Hiragino Kaku Gothic Pro W3" panose="020B0300000000000000" pitchFamily="34" charset="-128"/>
                </a:rPr>
                <a:t>Bunker+23</a:t>
              </a:r>
              <a:endParaRPr lang="ja-JP" altLang="en-US" sz="1200" dirty="0">
                <a:solidFill>
                  <a:prstClr val="black"/>
                </a:solidFill>
                <a:latin typeface="Hiragino Kaku Gothic Pro W3" panose="020B0300000000000000" pitchFamily="34" charset="-128"/>
                <a:ea typeface="Hiragino Kaku Gothic Pro W3" panose="020B0300000000000000" pitchFamily="34" charset="-128"/>
              </a:endParaRPr>
            </a:p>
          </p:txBody>
        </p:sp>
        <p:sp>
          <p:nvSpPr>
            <p:cNvPr id="26" name="テキスト ボックス 25">
              <a:extLst>
                <a:ext uri="{FF2B5EF4-FFF2-40B4-BE49-F238E27FC236}">
                  <a16:creationId xmlns:a16="http://schemas.microsoft.com/office/drawing/2014/main" id="{396EC61D-90E5-00EA-E935-DAAD7BF4C350}"/>
                </a:ext>
              </a:extLst>
            </p:cNvPr>
            <p:cNvSpPr txBox="1"/>
            <p:nvPr/>
          </p:nvSpPr>
          <p:spPr>
            <a:xfrm>
              <a:off x="7950147" y="3453806"/>
              <a:ext cx="1088760" cy="276999"/>
            </a:xfrm>
            <a:prstGeom prst="rect">
              <a:avLst/>
            </a:prstGeom>
            <a:noFill/>
          </p:spPr>
          <p:txBody>
            <a:bodyPr wrap="none" rtlCol="0">
              <a:spAutoFit/>
            </a:bodyPr>
            <a:lstStyle/>
            <a:p>
              <a:pPr>
                <a:defRPr/>
              </a:pPr>
              <a:r>
                <a:rPr lang="en-US" altLang="ja-JP" sz="1200" dirty="0">
                  <a:solidFill>
                    <a:prstClr val="black"/>
                  </a:solidFill>
                  <a:latin typeface="Hiragino Kaku Gothic Pro W3" panose="020B0300000000000000" pitchFamily="34" charset="-128"/>
                  <a:ea typeface="Hiragino Kaku Gothic Pro W3" panose="020B0300000000000000" pitchFamily="34" charset="-128"/>
                </a:rPr>
                <a:t>Banados+17</a:t>
              </a:r>
              <a:endParaRPr lang="ja-JP" altLang="en-US" sz="1200">
                <a:solidFill>
                  <a:prstClr val="black"/>
                </a:solidFill>
                <a:latin typeface="Hiragino Kaku Gothic Pro W3" panose="020B0300000000000000" pitchFamily="34" charset="-128"/>
                <a:ea typeface="Hiragino Kaku Gothic Pro W3" panose="020B0300000000000000" pitchFamily="34" charset="-128"/>
              </a:endParaRPr>
            </a:p>
          </p:txBody>
        </p:sp>
      </p:grpSp>
      <p:pic>
        <p:nvPicPr>
          <p:cNvPr id="29" name="図 28" descr="ダイアグラム&#10;&#10;自動的に生成された説明">
            <a:extLst>
              <a:ext uri="{FF2B5EF4-FFF2-40B4-BE49-F238E27FC236}">
                <a16:creationId xmlns:a16="http://schemas.microsoft.com/office/drawing/2014/main" id="{8BFE0216-2615-5722-4B83-50E56D8A8D46}"/>
              </a:ext>
            </a:extLst>
          </p:cNvPr>
          <p:cNvPicPr>
            <a:picLocks noChangeAspect="1"/>
          </p:cNvPicPr>
          <p:nvPr/>
        </p:nvPicPr>
        <p:blipFill>
          <a:blip r:embed="rId8"/>
          <a:stretch>
            <a:fillRect/>
          </a:stretch>
        </p:blipFill>
        <p:spPr>
          <a:xfrm>
            <a:off x="1714641" y="4204302"/>
            <a:ext cx="3318588" cy="2653698"/>
          </a:xfrm>
          <a:prstGeom prst="rect">
            <a:avLst/>
          </a:prstGeom>
        </p:spPr>
      </p:pic>
      <p:sp>
        <p:nvSpPr>
          <p:cNvPr id="31" name="テキスト ボックス 30">
            <a:extLst>
              <a:ext uri="{FF2B5EF4-FFF2-40B4-BE49-F238E27FC236}">
                <a16:creationId xmlns:a16="http://schemas.microsoft.com/office/drawing/2014/main" id="{8BC85EB0-FDB1-0766-A77F-43AC7EAAB588}"/>
              </a:ext>
            </a:extLst>
          </p:cNvPr>
          <p:cNvSpPr txBox="1"/>
          <p:nvPr/>
        </p:nvSpPr>
        <p:spPr>
          <a:xfrm>
            <a:off x="2477296" y="4623747"/>
            <a:ext cx="2496261" cy="523220"/>
          </a:xfrm>
          <a:prstGeom prst="rect">
            <a:avLst/>
          </a:prstGeom>
          <a:solidFill>
            <a:schemeClr val="bg1">
              <a:alpha val="90035"/>
            </a:schemeClr>
          </a:solidFill>
        </p:spPr>
        <p:txBody>
          <a:bodyPr wrap="none" rtlCol="0">
            <a:spAutoFit/>
          </a:bodyPr>
          <a:lstStyle/>
          <a:p>
            <a:pPr>
              <a:defRPr/>
            </a:pPr>
            <a:r>
              <a:rPr lang="en-US" altLang="ja-JP" sz="1400" dirty="0">
                <a:solidFill>
                  <a:srgbClr val="FF0000"/>
                </a:solidFill>
                <a:latin typeface="Calibri"/>
                <a:ea typeface="ＭＳ Ｐゴシック" panose="020B0600070205080204" pitchFamily="34" charset="-128"/>
              </a:rPr>
              <a:t>Simulation (Umeda &amp; </a:t>
            </a:r>
            <a:r>
              <a:rPr lang="en-US" altLang="ja-JP" sz="1400" dirty="0" err="1">
                <a:solidFill>
                  <a:srgbClr val="FF0000"/>
                </a:solidFill>
                <a:latin typeface="Calibri"/>
                <a:ea typeface="ＭＳ Ｐゴシック" panose="020B0600070205080204" pitchFamily="34" charset="-128"/>
              </a:rPr>
              <a:t>Harikane</a:t>
            </a:r>
            <a:r>
              <a:rPr lang="en-US" altLang="ja-JP" sz="1400" dirty="0">
                <a:solidFill>
                  <a:srgbClr val="FF0000"/>
                </a:solidFill>
                <a:latin typeface="Calibri"/>
                <a:ea typeface="ＭＳ Ｐゴシック" panose="020B0600070205080204" pitchFamily="34" charset="-128"/>
              </a:rPr>
              <a:t>)</a:t>
            </a:r>
          </a:p>
          <a:p>
            <a:pPr>
              <a:defRPr/>
            </a:pPr>
            <a:r>
              <a:rPr lang="en-US" altLang="ja-JP" sz="1400" dirty="0">
                <a:solidFill>
                  <a:prstClr val="black"/>
                </a:solidFill>
                <a:latin typeface="Calibri"/>
                <a:ea typeface="ＭＳ Ｐゴシック" panose="020B0600070205080204" pitchFamily="34" charset="-128"/>
              </a:rPr>
              <a:t>2 hours exposure (Subaru)</a:t>
            </a:r>
            <a:endParaRPr lang="ja-JP" altLang="en-US" sz="1400">
              <a:solidFill>
                <a:prstClr val="black"/>
              </a:solidFill>
              <a:latin typeface="Calibri"/>
              <a:ea typeface="ＭＳ Ｐゴシック" panose="020B0600070205080204" pitchFamily="34" charset="-128"/>
            </a:endParaRPr>
          </a:p>
        </p:txBody>
      </p:sp>
      <p:sp>
        <p:nvSpPr>
          <p:cNvPr id="32" name="テキスト ボックス 31">
            <a:extLst>
              <a:ext uri="{FF2B5EF4-FFF2-40B4-BE49-F238E27FC236}">
                <a16:creationId xmlns:a16="http://schemas.microsoft.com/office/drawing/2014/main" id="{B3AA5BE9-3C8A-FB52-2C16-AB63F843BEEB}"/>
              </a:ext>
            </a:extLst>
          </p:cNvPr>
          <p:cNvSpPr txBox="1"/>
          <p:nvPr/>
        </p:nvSpPr>
        <p:spPr>
          <a:xfrm>
            <a:off x="7841259" y="5266942"/>
            <a:ext cx="3512541" cy="1261884"/>
          </a:xfrm>
          <a:prstGeom prst="rect">
            <a:avLst/>
          </a:prstGeom>
          <a:solidFill>
            <a:srgbClr val="FFFF00"/>
          </a:solidFill>
        </p:spPr>
        <p:txBody>
          <a:bodyPr wrap="square" rtlCol="0">
            <a:spAutoFit/>
          </a:bodyPr>
          <a:lstStyle/>
          <a:p>
            <a:pPr>
              <a:defRPr/>
            </a:pPr>
            <a:r>
              <a:rPr lang="en-US" altLang="ja-JP" sz="1600" dirty="0">
                <a:solidFill>
                  <a:prstClr val="black"/>
                </a:solidFill>
                <a:latin typeface="Calibri"/>
                <a:ea typeface="ＭＳ Ｐゴシック" panose="020B0600070205080204" pitchFamily="34" charset="-128"/>
              </a:rPr>
              <a:t>High-redshift GRBs are</a:t>
            </a:r>
          </a:p>
          <a:p>
            <a:pPr>
              <a:defRPr/>
            </a:pPr>
            <a:r>
              <a:rPr lang="en-US" altLang="ja-JP" sz="1600" dirty="0">
                <a:solidFill>
                  <a:prstClr val="black"/>
                </a:solidFill>
                <a:latin typeface="Calibri"/>
                <a:ea typeface="ＭＳ Ｐゴシック" panose="020B0600070205080204" pitchFamily="34" charset="-128"/>
              </a:rPr>
              <a:t>- Enough bright</a:t>
            </a:r>
            <a:br>
              <a:rPr lang="en-US" altLang="ja-JP" sz="1600" dirty="0">
                <a:solidFill>
                  <a:prstClr val="black"/>
                </a:solidFill>
                <a:latin typeface="Calibri"/>
                <a:ea typeface="ＭＳ Ｐゴシック" panose="020B0600070205080204" pitchFamily="34" charset="-128"/>
              </a:rPr>
            </a:br>
            <a:r>
              <a:rPr lang="en-US" altLang="ja-JP" sz="1600" dirty="0">
                <a:solidFill>
                  <a:prstClr val="black"/>
                </a:solidFill>
                <a:latin typeface="Calibri"/>
                <a:ea typeface="ＭＳ Ｐゴシック" panose="020B0600070205080204" pitchFamily="34" charset="-128"/>
              </a:rPr>
              <a:t>- Simple spectrum </a:t>
            </a:r>
            <a:br>
              <a:rPr lang="en-US" altLang="ja-JP" sz="1600" dirty="0">
                <a:solidFill>
                  <a:prstClr val="black"/>
                </a:solidFill>
                <a:latin typeface="Calibri"/>
                <a:ea typeface="ＭＳ Ｐゴシック" panose="020B0600070205080204" pitchFamily="34" charset="-128"/>
              </a:rPr>
            </a:b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redshift, </a:t>
            </a:r>
            <a:r>
              <a:rPr lang="en-US" altLang="ja-JP" sz="1400" dirty="0" err="1">
                <a:solidFill>
                  <a:prstClr val="black"/>
                </a:solidFill>
                <a:latin typeface="Calibri"/>
                <a:ea typeface="ＭＳ Ｐゴシック" panose="020B0600070205080204" pitchFamily="34" charset="-128"/>
              </a:rPr>
              <a:t>x</a:t>
            </a:r>
            <a:r>
              <a:rPr lang="en-US" altLang="ja-JP" sz="1400" baseline="-25000" dirty="0" err="1">
                <a:solidFill>
                  <a:prstClr val="black"/>
                </a:solidFill>
                <a:latin typeface="Calibri"/>
                <a:ea typeface="ＭＳ Ｐゴシック" panose="020B0600070205080204" pitchFamily="34" charset="-128"/>
              </a:rPr>
              <a:t>HI</a:t>
            </a:r>
            <a:r>
              <a:rPr lang="en-US" altLang="ja-JP" sz="1400" dirty="0">
                <a:solidFill>
                  <a:prstClr val="black"/>
                </a:solidFill>
                <a:latin typeface="Calibri"/>
                <a:ea typeface="ＭＳ Ｐゴシック" panose="020B0600070205080204" pitchFamily="34" charset="-128"/>
              </a:rPr>
              <a:t>, galactic neutral gas, </a:t>
            </a:r>
            <a:br>
              <a:rPr lang="en-US" altLang="ja-JP" sz="1400" dirty="0">
                <a:solidFill>
                  <a:prstClr val="black"/>
                </a:solidFill>
                <a:latin typeface="Calibri"/>
                <a:ea typeface="ＭＳ Ｐゴシック" panose="020B0600070205080204" pitchFamily="34" charset="-128"/>
              </a:rPr>
            </a:br>
            <a:r>
              <a:rPr lang="ja-JP" altLang="en-US" sz="1400" dirty="0">
                <a:solidFill>
                  <a:prstClr val="black"/>
                </a:solidFill>
                <a:latin typeface="Calibri"/>
                <a:ea typeface="ＭＳ Ｐゴシック" panose="020B0600070205080204" pitchFamily="34" charset="-128"/>
              </a:rPr>
              <a:t>　</a:t>
            </a:r>
            <a:r>
              <a:rPr lang="en-US" altLang="ja-JP" sz="1400" dirty="0">
                <a:solidFill>
                  <a:prstClr val="black"/>
                </a:solidFill>
                <a:latin typeface="Calibri"/>
                <a:ea typeface="ＭＳ Ｐゴシック" panose="020B0600070205080204" pitchFamily="34" charset="-128"/>
              </a:rPr>
              <a:t>metallicity, ionization bubble size, etc.</a:t>
            </a:r>
            <a:endParaRPr lang="ja-JP" altLang="en-US" sz="1400" dirty="0">
              <a:solidFill>
                <a:prstClr val="black"/>
              </a:solidFill>
              <a:latin typeface="Calibri"/>
              <a:ea typeface="ＭＳ Ｐゴシック" panose="020B0600070205080204" pitchFamily="34" charset="-128"/>
            </a:endParaRPr>
          </a:p>
        </p:txBody>
      </p:sp>
      <p:sp>
        <p:nvSpPr>
          <p:cNvPr id="33" name="テキスト ボックス 32">
            <a:extLst>
              <a:ext uri="{FF2B5EF4-FFF2-40B4-BE49-F238E27FC236}">
                <a16:creationId xmlns:a16="http://schemas.microsoft.com/office/drawing/2014/main" id="{54D0EDDB-180C-86F5-DCAC-2A4909FAC616}"/>
              </a:ext>
            </a:extLst>
          </p:cNvPr>
          <p:cNvSpPr txBox="1"/>
          <p:nvPr/>
        </p:nvSpPr>
        <p:spPr>
          <a:xfrm>
            <a:off x="2703711" y="6009320"/>
            <a:ext cx="184731" cy="338554"/>
          </a:xfrm>
          <a:prstGeom prst="rect">
            <a:avLst/>
          </a:prstGeom>
          <a:solidFill>
            <a:schemeClr val="bg1"/>
          </a:solidFill>
        </p:spPr>
        <p:txBody>
          <a:bodyPr wrap="none" rtlCol="0">
            <a:spAutoFit/>
          </a:bodyPr>
          <a:lstStyle/>
          <a:p>
            <a:pPr>
              <a:defRPr/>
            </a:pPr>
            <a:endParaRPr lang="ja-JP" altLang="en-US" sz="1600">
              <a:solidFill>
                <a:prstClr val="black"/>
              </a:solidFill>
              <a:latin typeface="Calibri"/>
              <a:ea typeface="ＭＳ Ｐゴシック" panose="020B0600070205080204" pitchFamily="34" charset="-128"/>
            </a:endParaRPr>
          </a:p>
        </p:txBody>
      </p:sp>
      <p:sp>
        <p:nvSpPr>
          <p:cNvPr id="35" name="テキスト ボックス 34">
            <a:extLst>
              <a:ext uri="{FF2B5EF4-FFF2-40B4-BE49-F238E27FC236}">
                <a16:creationId xmlns:a16="http://schemas.microsoft.com/office/drawing/2014/main" id="{97F9705E-2472-4DD5-F92B-530C7053EC09}"/>
              </a:ext>
            </a:extLst>
          </p:cNvPr>
          <p:cNvSpPr txBox="1"/>
          <p:nvPr/>
        </p:nvSpPr>
        <p:spPr>
          <a:xfrm>
            <a:off x="370591" y="114362"/>
            <a:ext cx="7862217" cy="523220"/>
          </a:xfrm>
          <a:prstGeom prst="rect">
            <a:avLst/>
          </a:prstGeom>
          <a:noFill/>
        </p:spPr>
        <p:txBody>
          <a:bodyPr wrap="none" rtlCol="0">
            <a:spAutoFit/>
          </a:bodyPr>
          <a:lstStyle/>
          <a:p>
            <a:pPr>
              <a:defRPr/>
            </a:pPr>
            <a:r>
              <a:rPr lang="en-US" altLang="ja-JP" sz="2800" dirty="0">
                <a:solidFill>
                  <a:prstClr val="black"/>
                </a:solidFill>
                <a:latin typeface="Calibri"/>
                <a:ea typeface="ＭＳ Ｐゴシック" panose="020B0600070205080204" pitchFamily="34" charset="-128"/>
              </a:rPr>
              <a:t>GRBs are the best probe for the Cosmic Reionization </a:t>
            </a:r>
            <a:endParaRPr lang="ja-JP" altLang="en-US" sz="2800" dirty="0">
              <a:solidFill>
                <a:prstClr val="black"/>
              </a:solidFill>
              <a:latin typeface="Calibri"/>
              <a:ea typeface="ＭＳ Ｐゴシック" panose="020B0600070205080204" pitchFamily="34" charset="-128"/>
            </a:endParaRPr>
          </a:p>
        </p:txBody>
      </p:sp>
      <p:sp>
        <p:nvSpPr>
          <p:cNvPr id="3" name="テキスト ボックス 2">
            <a:extLst>
              <a:ext uri="{FF2B5EF4-FFF2-40B4-BE49-F238E27FC236}">
                <a16:creationId xmlns:a16="http://schemas.microsoft.com/office/drawing/2014/main" id="{31D75D5C-9F12-EEC2-5728-E37D05A05CA8}"/>
              </a:ext>
            </a:extLst>
          </p:cNvPr>
          <p:cNvSpPr txBox="1"/>
          <p:nvPr/>
        </p:nvSpPr>
        <p:spPr>
          <a:xfrm>
            <a:off x="4597126" y="3314782"/>
            <a:ext cx="2198038" cy="369332"/>
          </a:xfrm>
          <a:prstGeom prst="rect">
            <a:avLst/>
          </a:prstGeom>
          <a:noFill/>
        </p:spPr>
        <p:txBody>
          <a:bodyPr wrap="none" rtlCol="0">
            <a:spAutoFit/>
          </a:bodyPr>
          <a:lstStyle/>
          <a:p>
            <a:r>
              <a:rPr lang="en-US" altLang="ja-JP" dirty="0"/>
              <a:t>Umeda &amp; </a:t>
            </a:r>
            <a:r>
              <a:rPr lang="en-US" altLang="ja-JP" dirty="0" err="1"/>
              <a:t>Harikane</a:t>
            </a:r>
            <a:endParaRPr lang="ja-JP" altLang="en-US"/>
          </a:p>
        </p:txBody>
      </p:sp>
    </p:spTree>
    <p:extLst>
      <p:ext uri="{BB962C8B-B14F-4D97-AF65-F5344CB8AC3E}">
        <p14:creationId xmlns:p14="http://schemas.microsoft.com/office/powerpoint/2010/main" val="41813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7D0A3C-87BF-F248-A47F-4792AD041175}"/>
              </a:ext>
            </a:extLst>
          </p:cNvPr>
          <p:cNvSpPr txBox="1"/>
          <p:nvPr/>
        </p:nvSpPr>
        <p:spPr>
          <a:xfrm>
            <a:off x="582392" y="134455"/>
            <a:ext cx="6842719" cy="707886"/>
          </a:xfrm>
          <a:prstGeom prst="rect">
            <a:avLst/>
          </a:prstGeom>
          <a:noFill/>
        </p:spPr>
        <p:txBody>
          <a:bodyPr wrap="square" rtlCol="0">
            <a:spAutoFit/>
          </a:bodyPr>
          <a:lstStyle/>
          <a:p>
            <a:pPr>
              <a:defRPr/>
            </a:pPr>
            <a:r>
              <a:rPr lang="en-US" altLang="ja-JP" sz="2000" b="1" dirty="0">
                <a:solidFill>
                  <a:prstClr val="black"/>
                </a:solidFill>
                <a:latin typeface="Hiragino Kaku Gothic Pro W3" panose="020B0300000000000000" pitchFamily="34" charset="-128"/>
                <a:ea typeface="Hiragino Kaku Gothic Pro W3" panose="020B0300000000000000" pitchFamily="34" charset="-128"/>
              </a:rPr>
              <a:t>Further Outcome from </a:t>
            </a:r>
            <a:r>
              <a:rPr lang="en-US" altLang="ja-JP" sz="2000" b="1" dirty="0" err="1">
                <a:solidFill>
                  <a:prstClr val="black"/>
                </a:solidFill>
                <a:latin typeface="Hiragino Kaku Gothic Pro W3" panose="020B0300000000000000" pitchFamily="34" charset="-128"/>
                <a:ea typeface="Hiragino Kaku Gothic Pro W3" panose="020B0300000000000000" pitchFamily="34" charset="-128"/>
              </a:rPr>
              <a:t>HiZ</a:t>
            </a:r>
            <a:r>
              <a:rPr lang="en-US" altLang="ja-JP" sz="2000" b="1" dirty="0">
                <a:solidFill>
                  <a:prstClr val="black"/>
                </a:solidFill>
                <a:latin typeface="Hiragino Kaku Gothic Pro W3" panose="020B0300000000000000" pitchFamily="34" charset="-128"/>
                <a:ea typeface="Hiragino Kaku Gothic Pro W3" panose="020B0300000000000000" pitchFamily="34" charset="-128"/>
              </a:rPr>
              <a:t>-GUNDAM:</a:t>
            </a:r>
          </a:p>
          <a:p>
            <a:pPr>
              <a:defRPr/>
            </a:pPr>
            <a:r>
              <a:rPr lang="en-US" altLang="ja-JP" sz="2000" b="1" dirty="0">
                <a:solidFill>
                  <a:prstClr val="black"/>
                </a:solidFill>
                <a:latin typeface="Hiragino Kaku Gothic Pro W3" panose="020B0300000000000000" pitchFamily="34" charset="-128"/>
                <a:ea typeface="Hiragino Kaku Gothic Pro W3" panose="020B0300000000000000" pitchFamily="34" charset="-128"/>
              </a:rPr>
              <a:t>Nucleosynthesis of diverse NS mergers</a:t>
            </a:r>
            <a:endParaRPr lang="ja-JP" altLang="en-US" sz="2000" b="1" dirty="0">
              <a:solidFill>
                <a:prstClr val="black"/>
              </a:solidFill>
              <a:latin typeface="Hiragino Kaku Gothic Pro W3" panose="020B0300000000000000" pitchFamily="34" charset="-128"/>
              <a:ea typeface="Hiragino Kaku Gothic Pro W3" panose="020B0300000000000000" pitchFamily="34" charset="-128"/>
            </a:endParaRPr>
          </a:p>
        </p:txBody>
      </p:sp>
      <p:sp>
        <p:nvSpPr>
          <p:cNvPr id="22" name="テキスト ボックス 21">
            <a:extLst>
              <a:ext uri="{FF2B5EF4-FFF2-40B4-BE49-F238E27FC236}">
                <a16:creationId xmlns:a16="http://schemas.microsoft.com/office/drawing/2014/main" id="{DC07F815-E77F-A949-B418-E668AA1EED4D}"/>
              </a:ext>
            </a:extLst>
          </p:cNvPr>
          <p:cNvSpPr txBox="1"/>
          <p:nvPr/>
        </p:nvSpPr>
        <p:spPr>
          <a:xfrm>
            <a:off x="2004647" y="3535896"/>
            <a:ext cx="1447675" cy="369332"/>
          </a:xfrm>
          <a:prstGeom prst="rect">
            <a:avLst/>
          </a:prstGeom>
          <a:noFill/>
        </p:spPr>
        <p:txBody>
          <a:bodyPr wrap="square" rtlCol="0">
            <a:spAutoFit/>
          </a:bodyPr>
          <a:lstStyle/>
          <a:p>
            <a:pPr>
              <a:defRPr/>
            </a:pPr>
            <a:r>
              <a:rPr lang="en-US" altLang="ja-JP" b="1" dirty="0">
                <a:solidFill>
                  <a:prstClr val="black"/>
                </a:solidFill>
                <a:latin typeface="Hiragino Kaku Gothic Pro W3" panose="020B0300000000000000" pitchFamily="34" charset="-128"/>
                <a:ea typeface="Hiragino Kaku Gothic Pro W3" panose="020B0300000000000000" pitchFamily="34" charset="-128"/>
              </a:rPr>
              <a:t>NS – BH</a:t>
            </a:r>
            <a:endParaRPr lang="ja-JP" altLang="en-US" b="1">
              <a:solidFill>
                <a:prstClr val="black"/>
              </a:solidFill>
              <a:latin typeface="Hiragino Kaku Gothic Pro W3" panose="020B0300000000000000" pitchFamily="34" charset="-128"/>
              <a:ea typeface="Hiragino Kaku Gothic Pro W3" panose="020B0300000000000000" pitchFamily="34" charset="-128"/>
            </a:endParaRPr>
          </a:p>
        </p:txBody>
      </p:sp>
      <p:sp>
        <p:nvSpPr>
          <p:cNvPr id="24" name="正方形/長方形 23">
            <a:extLst>
              <a:ext uri="{FF2B5EF4-FFF2-40B4-BE49-F238E27FC236}">
                <a16:creationId xmlns:a16="http://schemas.microsoft.com/office/drawing/2014/main" id="{E283CDB9-EFAD-1246-B6EC-2C66AA26484C}"/>
              </a:ext>
            </a:extLst>
          </p:cNvPr>
          <p:cNvSpPr/>
          <p:nvPr/>
        </p:nvSpPr>
        <p:spPr>
          <a:xfrm>
            <a:off x="8177854" y="405753"/>
            <a:ext cx="3431754" cy="933204"/>
          </a:xfrm>
          <a:prstGeom prst="rect">
            <a:avLst/>
          </a:prstGeom>
        </p:spPr>
        <p:txBody>
          <a:bodyPr wrap="square">
            <a:spAutoFit/>
          </a:bodyPr>
          <a:lstStyle/>
          <a:p>
            <a:pPr>
              <a:lnSpc>
                <a:spcPts val="2200"/>
              </a:lnSpc>
              <a:defRPr/>
            </a:pPr>
            <a:r>
              <a:rPr lang="en-US" altLang="ja-JP" dirty="0">
                <a:solidFill>
                  <a:prstClr val="black"/>
                </a:solidFill>
                <a:latin typeface="Hiragino Kaku Gothic Pro W3" panose="020B0300000000000000" pitchFamily="34" charset="-128"/>
                <a:ea typeface="Hiragino Kaku Gothic Pro W3" panose="020B0300000000000000" pitchFamily="34" charset="-128"/>
              </a:rPr>
              <a:t>Infrared = heavy element</a:t>
            </a:r>
          </a:p>
          <a:p>
            <a:pPr>
              <a:lnSpc>
                <a:spcPts val="2200"/>
              </a:lnSpc>
              <a:defRPr/>
            </a:pPr>
            <a:r>
              <a:rPr lang="en-US" altLang="ja-JP" dirty="0">
                <a:solidFill>
                  <a:srgbClr val="FF3232"/>
                </a:solidFill>
                <a:latin typeface="Hiragino Kaku Gothic Pro W3" panose="020B0300000000000000" pitchFamily="34" charset="-128"/>
                <a:ea typeface="Hiragino Kaku Gothic Pro W3" panose="020B0300000000000000" pitchFamily="34" charset="-128"/>
              </a:rPr>
              <a:t>IR (red) </a:t>
            </a:r>
            <a:r>
              <a:rPr lang="en-US" altLang="ja-JP" dirty="0" err="1">
                <a:solidFill>
                  <a:srgbClr val="FF3232"/>
                </a:solidFill>
                <a:latin typeface="Hiragino Kaku Gothic Pro W3" panose="020B0300000000000000" pitchFamily="34" charset="-128"/>
                <a:ea typeface="Hiragino Kaku Gothic Pro W3" panose="020B0300000000000000" pitchFamily="34" charset="-128"/>
              </a:rPr>
              <a:t>kilonova</a:t>
            </a:r>
            <a:r>
              <a:rPr lang="en-US" altLang="ja-JP" dirty="0">
                <a:solidFill>
                  <a:srgbClr val="FF3232"/>
                </a:solidFill>
                <a:latin typeface="Hiragino Kaku Gothic Pro W3" panose="020B0300000000000000" pitchFamily="34" charset="-128"/>
                <a:ea typeface="Hiragino Kaku Gothic Pro W3" panose="020B0300000000000000" pitchFamily="34" charset="-128"/>
              </a:rPr>
              <a:t> </a:t>
            </a:r>
            <a:r>
              <a:rPr lang="en" altLang="ja-JP" dirty="0">
                <a:solidFill>
                  <a:srgbClr val="FF3232"/>
                </a:solidFill>
                <a:latin typeface="Hiragino Kaku Gothic Pro W3" panose="020B0300000000000000" pitchFamily="34" charset="-128"/>
                <a:ea typeface="Hiragino Kaku Gothic Pro W3" panose="020B0300000000000000" pitchFamily="34" charset="-128"/>
              </a:rPr>
              <a:t>(heavy)</a:t>
            </a:r>
          </a:p>
          <a:p>
            <a:pPr>
              <a:lnSpc>
                <a:spcPts val="2200"/>
              </a:lnSpc>
              <a:defRPr/>
            </a:pPr>
            <a:r>
              <a:rPr lang="en-US" altLang="ja-JP" dirty="0" err="1">
                <a:solidFill>
                  <a:srgbClr val="58C4F9"/>
                </a:solidFill>
                <a:latin typeface="Hiragino Kaku Gothic Pro W3" panose="020B0300000000000000" pitchFamily="34" charset="-128"/>
                <a:ea typeface="Hiragino Kaku Gothic Pro W3" panose="020B0300000000000000" pitchFamily="34" charset="-128"/>
              </a:rPr>
              <a:t>Opt</a:t>
            </a:r>
            <a:r>
              <a:rPr lang="en-US" altLang="ja-JP" dirty="0">
                <a:solidFill>
                  <a:srgbClr val="58C4F9"/>
                </a:solidFill>
                <a:latin typeface="Hiragino Kaku Gothic Pro W3" panose="020B0300000000000000" pitchFamily="34" charset="-128"/>
                <a:ea typeface="Hiragino Kaku Gothic Pro W3" panose="020B0300000000000000" pitchFamily="34" charset="-128"/>
              </a:rPr>
              <a:t> (blue) </a:t>
            </a:r>
            <a:r>
              <a:rPr lang="en-US" altLang="ja-JP" dirty="0" err="1">
                <a:solidFill>
                  <a:srgbClr val="58C4F9"/>
                </a:solidFill>
                <a:latin typeface="Hiragino Kaku Gothic Pro W3" panose="020B0300000000000000" pitchFamily="34" charset="-128"/>
                <a:ea typeface="Hiragino Kaku Gothic Pro W3" panose="020B0300000000000000" pitchFamily="34" charset="-128"/>
              </a:rPr>
              <a:t>kilonova</a:t>
            </a:r>
            <a:r>
              <a:rPr lang="ja-JP" altLang="en-US" dirty="0">
                <a:solidFill>
                  <a:srgbClr val="58C4F9"/>
                </a:solidFill>
                <a:latin typeface="Hiragino Kaku Gothic Pro W3" panose="020B0300000000000000" pitchFamily="34" charset="-128"/>
                <a:ea typeface="Hiragino Kaku Gothic Pro W3" panose="020B0300000000000000" pitchFamily="34" charset="-128"/>
              </a:rPr>
              <a:t> </a:t>
            </a:r>
            <a:r>
              <a:rPr lang="en" altLang="ja-JP" dirty="0">
                <a:solidFill>
                  <a:srgbClr val="58C4F9"/>
                </a:solidFill>
                <a:latin typeface="Hiragino Kaku Gothic Pro W3" panose="020B0300000000000000" pitchFamily="34" charset="-128"/>
                <a:ea typeface="Hiragino Kaku Gothic Pro W3" panose="020B0300000000000000" pitchFamily="34" charset="-128"/>
              </a:rPr>
              <a:t>(light)</a:t>
            </a:r>
          </a:p>
        </p:txBody>
      </p:sp>
      <p:cxnSp>
        <p:nvCxnSpPr>
          <p:cNvPr id="36" name="直線矢印コネクタ 35">
            <a:extLst>
              <a:ext uri="{FF2B5EF4-FFF2-40B4-BE49-F238E27FC236}">
                <a16:creationId xmlns:a16="http://schemas.microsoft.com/office/drawing/2014/main" id="{A73FC1E4-7FB0-144A-AA86-E373177767B5}"/>
              </a:ext>
            </a:extLst>
          </p:cNvPr>
          <p:cNvCxnSpPr>
            <a:cxnSpLocks/>
          </p:cNvCxnSpPr>
          <p:nvPr/>
        </p:nvCxnSpPr>
        <p:spPr>
          <a:xfrm>
            <a:off x="2584706" y="1355947"/>
            <a:ext cx="0" cy="19201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94BB3436-2173-AF4E-A9BD-2917BFAF5987}"/>
              </a:ext>
            </a:extLst>
          </p:cNvPr>
          <p:cNvSpPr/>
          <p:nvPr/>
        </p:nvSpPr>
        <p:spPr>
          <a:xfrm>
            <a:off x="1773036" y="3022947"/>
            <a:ext cx="884800"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Mass</a:t>
            </a:r>
            <a:endParaRPr lang="en" altLang="ja-JP" sz="1600" dirty="0">
              <a:solidFill>
                <a:prstClr val="black"/>
              </a:solidFill>
              <a:latin typeface="Calibri" panose="020F0502020204030204"/>
              <a:ea typeface="游ゴシック" panose="020B0400000000000000" pitchFamily="34" charset="-128"/>
            </a:endParaRPr>
          </a:p>
        </p:txBody>
      </p:sp>
      <p:cxnSp>
        <p:nvCxnSpPr>
          <p:cNvPr id="40" name="直線矢印コネクタ 39">
            <a:extLst>
              <a:ext uri="{FF2B5EF4-FFF2-40B4-BE49-F238E27FC236}">
                <a16:creationId xmlns:a16="http://schemas.microsoft.com/office/drawing/2014/main" id="{F1FD149F-27F4-A040-8E7C-3521BA319C10}"/>
              </a:ext>
            </a:extLst>
          </p:cNvPr>
          <p:cNvCxnSpPr>
            <a:cxnSpLocks/>
          </p:cNvCxnSpPr>
          <p:nvPr/>
        </p:nvCxnSpPr>
        <p:spPr>
          <a:xfrm>
            <a:off x="2584706" y="4343712"/>
            <a:ext cx="0" cy="122333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正方形/長方形 49">
            <a:extLst>
              <a:ext uri="{FF2B5EF4-FFF2-40B4-BE49-F238E27FC236}">
                <a16:creationId xmlns:a16="http://schemas.microsoft.com/office/drawing/2014/main" id="{B80BD9D5-3629-FF46-9746-E065B5871170}"/>
              </a:ext>
            </a:extLst>
          </p:cNvPr>
          <p:cNvSpPr/>
          <p:nvPr/>
        </p:nvSpPr>
        <p:spPr>
          <a:xfrm>
            <a:off x="7682536" y="2119543"/>
            <a:ext cx="2943296" cy="523220"/>
          </a:xfrm>
          <a:prstGeom prst="rect">
            <a:avLst/>
          </a:prstGeom>
        </p:spPr>
        <p:txBody>
          <a:bodyPr wrap="square">
            <a:spAutoFit/>
          </a:bodyPr>
          <a:lstStyle/>
          <a:p>
            <a:pPr algn="ctr">
              <a:defRPr/>
            </a:pPr>
            <a:r>
              <a:rPr lang="en" altLang="ja-JP" sz="1400" dirty="0">
                <a:solidFill>
                  <a:prstClr val="black"/>
                </a:solidFill>
                <a:latin typeface="Hiragino Kaku Gothic Pro W3" panose="020B0300000000000000" pitchFamily="34" charset="-128"/>
                <a:ea typeface="Hiragino Kaku Gothic Pro W3" panose="020B0300000000000000" pitchFamily="34" charset="-128"/>
              </a:rPr>
              <a:t>2017</a:t>
            </a:r>
            <a:endParaRPr lang="en-US" altLang="ja-JP" sz="1400" dirty="0">
              <a:solidFill>
                <a:prstClr val="black"/>
              </a:solidFill>
              <a:latin typeface="Hiragino Kaku Gothic Pro W3" panose="020B0300000000000000" pitchFamily="34" charset="-128"/>
              <a:ea typeface="Hiragino Kaku Gothic Pro W3" panose="020B0300000000000000" pitchFamily="34" charset="-128"/>
            </a:endParaRPr>
          </a:p>
          <a:p>
            <a:pPr algn="ctr">
              <a:defRPr/>
            </a:pPr>
            <a:r>
              <a:rPr lang="ja-JP" altLang="en-US" sz="1400">
                <a:solidFill>
                  <a:prstClr val="black"/>
                </a:solidFill>
                <a:latin typeface="Hiragino Kaku Gothic Pro W3" panose="020B0300000000000000" pitchFamily="34" charset="-128"/>
                <a:ea typeface="Hiragino Kaku Gothic Pro W3" panose="020B0300000000000000" pitchFamily="34" charset="-128"/>
              </a:rPr>
              <a:t> </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(GW170817</a:t>
            </a:r>
            <a:r>
              <a:rPr lang="ja-JP" altLang="en-US" sz="1400">
                <a:solidFill>
                  <a:prstClr val="black"/>
                </a:solidFill>
                <a:latin typeface="Hiragino Kaku Gothic Pro W3" panose="020B0300000000000000" pitchFamily="34" charset="-128"/>
                <a:ea typeface="Hiragino Kaku Gothic Pro W3" panose="020B0300000000000000" pitchFamily="34" charset="-128"/>
              </a:rPr>
              <a:t>、</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a:t>
            </a:r>
            <a:r>
              <a:rPr lang="ja-JP" altLang="en-US" sz="1400">
                <a:solidFill>
                  <a:prstClr val="black"/>
                </a:solidFill>
                <a:latin typeface="Hiragino Kaku Gothic Pro W3" panose="020B0300000000000000" pitchFamily="34" charset="-128"/>
                <a:ea typeface="Hiragino Kaku Gothic Pro W3" panose="020B0300000000000000" pitchFamily="34" charset="-128"/>
              </a:rPr>
              <a:t>＋</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EM)</a:t>
            </a:r>
            <a:endParaRPr lang="en" altLang="ja-JP" sz="1400" dirty="0">
              <a:solidFill>
                <a:prstClr val="black"/>
              </a:solidFill>
              <a:latin typeface="Hiragino Kaku Gothic Pro W3" panose="020B0300000000000000" pitchFamily="34" charset="-128"/>
              <a:ea typeface="Hiragino Kaku Gothic Pro W3" panose="020B0300000000000000" pitchFamily="34" charset="-128"/>
            </a:endParaRPr>
          </a:p>
        </p:txBody>
      </p:sp>
      <p:grpSp>
        <p:nvGrpSpPr>
          <p:cNvPr id="9" name="グループ化 8">
            <a:extLst>
              <a:ext uri="{FF2B5EF4-FFF2-40B4-BE49-F238E27FC236}">
                <a16:creationId xmlns:a16="http://schemas.microsoft.com/office/drawing/2014/main" id="{876BEAAF-D7FB-551A-3515-3EF59639EFEA}"/>
              </a:ext>
            </a:extLst>
          </p:cNvPr>
          <p:cNvGrpSpPr/>
          <p:nvPr/>
        </p:nvGrpSpPr>
        <p:grpSpPr>
          <a:xfrm>
            <a:off x="2701674" y="844680"/>
            <a:ext cx="5102524" cy="2970984"/>
            <a:chOff x="1211388" y="672124"/>
            <a:chExt cx="6479817" cy="3772923"/>
          </a:xfrm>
        </p:grpSpPr>
        <p:pic>
          <p:nvPicPr>
            <p:cNvPr id="15" name="図 14">
              <a:extLst>
                <a:ext uri="{FF2B5EF4-FFF2-40B4-BE49-F238E27FC236}">
                  <a16:creationId xmlns:a16="http://schemas.microsoft.com/office/drawing/2014/main" id="{BFB4468D-5884-D040-8A4B-688BE840B100}"/>
                </a:ext>
              </a:extLst>
            </p:cNvPr>
            <p:cNvPicPr>
              <a:picLocks noChangeAspect="1"/>
            </p:cNvPicPr>
            <p:nvPr/>
          </p:nvPicPr>
          <p:blipFill>
            <a:blip r:embed="rId3"/>
            <a:stretch>
              <a:fillRect/>
            </a:stretch>
          </p:blipFill>
          <p:spPr>
            <a:xfrm>
              <a:off x="6078305" y="1982396"/>
              <a:ext cx="1612900" cy="1308100"/>
            </a:xfrm>
            <a:prstGeom prst="rect">
              <a:avLst/>
            </a:prstGeom>
          </p:spPr>
        </p:pic>
        <p:pic>
          <p:nvPicPr>
            <p:cNvPr id="13" name="図 12">
              <a:extLst>
                <a:ext uri="{FF2B5EF4-FFF2-40B4-BE49-F238E27FC236}">
                  <a16:creationId xmlns:a16="http://schemas.microsoft.com/office/drawing/2014/main" id="{20FB6B35-D898-8A44-8832-F9D32A569E72}"/>
                </a:ext>
              </a:extLst>
            </p:cNvPr>
            <p:cNvPicPr>
              <a:picLocks noChangeAspect="1"/>
            </p:cNvPicPr>
            <p:nvPr/>
          </p:nvPicPr>
          <p:blipFill>
            <a:blip r:embed="rId4"/>
            <a:stretch>
              <a:fillRect/>
            </a:stretch>
          </p:blipFill>
          <p:spPr>
            <a:xfrm>
              <a:off x="6177740" y="672124"/>
              <a:ext cx="1371176" cy="1425159"/>
            </a:xfrm>
            <a:prstGeom prst="rect">
              <a:avLst/>
            </a:prstGeom>
          </p:spPr>
        </p:pic>
        <p:sp>
          <p:nvSpPr>
            <p:cNvPr id="25" name="右矢印 24">
              <a:extLst>
                <a:ext uri="{FF2B5EF4-FFF2-40B4-BE49-F238E27FC236}">
                  <a16:creationId xmlns:a16="http://schemas.microsoft.com/office/drawing/2014/main" id="{D8581F13-44BB-D245-8787-B98ABD38E27C}"/>
                </a:ext>
              </a:extLst>
            </p:cNvPr>
            <p:cNvSpPr/>
            <p:nvPr/>
          </p:nvSpPr>
          <p:spPr>
            <a:xfrm>
              <a:off x="5312192" y="1155263"/>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26" name="右矢印 25">
              <a:extLst>
                <a:ext uri="{FF2B5EF4-FFF2-40B4-BE49-F238E27FC236}">
                  <a16:creationId xmlns:a16="http://schemas.microsoft.com/office/drawing/2014/main" id="{D79FC246-867C-C747-9FC7-3FC323A18FD7}"/>
                </a:ext>
              </a:extLst>
            </p:cNvPr>
            <p:cNvSpPr/>
            <p:nvPr/>
          </p:nvSpPr>
          <p:spPr>
            <a:xfrm>
              <a:off x="5362108" y="2453025"/>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28" name="右矢印 27">
              <a:extLst>
                <a:ext uri="{FF2B5EF4-FFF2-40B4-BE49-F238E27FC236}">
                  <a16:creationId xmlns:a16="http://schemas.microsoft.com/office/drawing/2014/main" id="{C820F4AD-9D49-4C49-85C4-E3AB330E4210}"/>
                </a:ext>
              </a:extLst>
            </p:cNvPr>
            <p:cNvSpPr/>
            <p:nvPr/>
          </p:nvSpPr>
          <p:spPr>
            <a:xfrm>
              <a:off x="2864928" y="2421457"/>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29" name="右矢印 28">
              <a:extLst>
                <a:ext uri="{FF2B5EF4-FFF2-40B4-BE49-F238E27FC236}">
                  <a16:creationId xmlns:a16="http://schemas.microsoft.com/office/drawing/2014/main" id="{F6D51C50-1AFD-AD47-AB68-6F06CEC16129}"/>
                </a:ext>
              </a:extLst>
            </p:cNvPr>
            <p:cNvSpPr/>
            <p:nvPr/>
          </p:nvSpPr>
          <p:spPr>
            <a:xfrm rot="19800000">
              <a:off x="2882615" y="1539387"/>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30" name="右矢印 29">
              <a:extLst>
                <a:ext uri="{FF2B5EF4-FFF2-40B4-BE49-F238E27FC236}">
                  <a16:creationId xmlns:a16="http://schemas.microsoft.com/office/drawing/2014/main" id="{9C34FC90-5650-2442-ADF1-073995A1163D}"/>
                </a:ext>
              </a:extLst>
            </p:cNvPr>
            <p:cNvSpPr/>
            <p:nvPr/>
          </p:nvSpPr>
          <p:spPr>
            <a:xfrm rot="1800000">
              <a:off x="2876813" y="3233545"/>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pic>
          <p:nvPicPr>
            <p:cNvPr id="2" name="図 1">
              <a:extLst>
                <a:ext uri="{FF2B5EF4-FFF2-40B4-BE49-F238E27FC236}">
                  <a16:creationId xmlns:a16="http://schemas.microsoft.com/office/drawing/2014/main" id="{41CA8905-8FF0-4448-8382-3BE784AD32F8}"/>
                </a:ext>
              </a:extLst>
            </p:cNvPr>
            <p:cNvPicPr>
              <a:picLocks noChangeAspect="1"/>
            </p:cNvPicPr>
            <p:nvPr/>
          </p:nvPicPr>
          <p:blipFill>
            <a:blip r:embed="rId5"/>
            <a:stretch>
              <a:fillRect/>
            </a:stretch>
          </p:blipFill>
          <p:spPr>
            <a:xfrm>
              <a:off x="1211388" y="2207172"/>
              <a:ext cx="1549400" cy="939800"/>
            </a:xfrm>
            <a:prstGeom prst="rect">
              <a:avLst/>
            </a:prstGeom>
          </p:spPr>
        </p:pic>
        <p:pic>
          <p:nvPicPr>
            <p:cNvPr id="6" name="図 5">
              <a:extLst>
                <a:ext uri="{FF2B5EF4-FFF2-40B4-BE49-F238E27FC236}">
                  <a16:creationId xmlns:a16="http://schemas.microsoft.com/office/drawing/2014/main" id="{D8A81DAB-5375-B144-9CA2-2B36ECDD762A}"/>
                </a:ext>
              </a:extLst>
            </p:cNvPr>
            <p:cNvPicPr>
              <a:picLocks noChangeAspect="1"/>
            </p:cNvPicPr>
            <p:nvPr/>
          </p:nvPicPr>
          <p:blipFill>
            <a:blip r:embed="rId6"/>
            <a:stretch>
              <a:fillRect/>
            </a:stretch>
          </p:blipFill>
          <p:spPr>
            <a:xfrm>
              <a:off x="3813536" y="1056187"/>
              <a:ext cx="1308100" cy="749300"/>
            </a:xfrm>
            <a:prstGeom prst="rect">
              <a:avLst/>
            </a:prstGeom>
          </p:spPr>
        </p:pic>
        <p:pic>
          <p:nvPicPr>
            <p:cNvPr id="7" name="図 6">
              <a:extLst>
                <a:ext uri="{FF2B5EF4-FFF2-40B4-BE49-F238E27FC236}">
                  <a16:creationId xmlns:a16="http://schemas.microsoft.com/office/drawing/2014/main" id="{5636E826-D426-B340-AC29-B69C75B3CBFA}"/>
                </a:ext>
              </a:extLst>
            </p:cNvPr>
            <p:cNvPicPr>
              <a:picLocks noChangeAspect="1"/>
            </p:cNvPicPr>
            <p:nvPr/>
          </p:nvPicPr>
          <p:blipFill>
            <a:blip r:embed="rId7"/>
            <a:stretch>
              <a:fillRect/>
            </a:stretch>
          </p:blipFill>
          <p:spPr>
            <a:xfrm>
              <a:off x="3763360" y="2179813"/>
              <a:ext cx="1422400" cy="965200"/>
            </a:xfrm>
            <a:prstGeom prst="rect">
              <a:avLst/>
            </a:prstGeom>
          </p:spPr>
        </p:pic>
        <p:pic>
          <p:nvPicPr>
            <p:cNvPr id="8" name="図 7">
              <a:extLst>
                <a:ext uri="{FF2B5EF4-FFF2-40B4-BE49-F238E27FC236}">
                  <a16:creationId xmlns:a16="http://schemas.microsoft.com/office/drawing/2014/main" id="{9D902678-21B7-7944-8F15-D940A3686A56}"/>
                </a:ext>
              </a:extLst>
            </p:cNvPr>
            <p:cNvPicPr>
              <a:picLocks noChangeAspect="1"/>
            </p:cNvPicPr>
            <p:nvPr/>
          </p:nvPicPr>
          <p:blipFill>
            <a:blip r:embed="rId8"/>
            <a:stretch>
              <a:fillRect/>
            </a:stretch>
          </p:blipFill>
          <p:spPr>
            <a:xfrm>
              <a:off x="3813404" y="3479847"/>
              <a:ext cx="1422400" cy="965200"/>
            </a:xfrm>
            <a:prstGeom prst="rect">
              <a:avLst/>
            </a:prstGeom>
          </p:spPr>
        </p:pic>
      </p:grpSp>
      <p:grpSp>
        <p:nvGrpSpPr>
          <p:cNvPr id="11" name="グループ化 10">
            <a:extLst>
              <a:ext uri="{FF2B5EF4-FFF2-40B4-BE49-F238E27FC236}">
                <a16:creationId xmlns:a16="http://schemas.microsoft.com/office/drawing/2014/main" id="{7C29069C-A21C-38EC-E585-D7B093632F98}"/>
              </a:ext>
            </a:extLst>
          </p:cNvPr>
          <p:cNvGrpSpPr/>
          <p:nvPr/>
        </p:nvGrpSpPr>
        <p:grpSpPr>
          <a:xfrm>
            <a:off x="2643898" y="3784395"/>
            <a:ext cx="5038638" cy="1406850"/>
            <a:chOff x="1148341" y="4524840"/>
            <a:chExt cx="6432634" cy="1796071"/>
          </a:xfrm>
        </p:grpSpPr>
        <p:sp>
          <p:nvSpPr>
            <p:cNvPr id="27" name="右矢印 26">
              <a:extLst>
                <a:ext uri="{FF2B5EF4-FFF2-40B4-BE49-F238E27FC236}">
                  <a16:creationId xmlns:a16="http://schemas.microsoft.com/office/drawing/2014/main" id="{CBBE161F-C9AE-FB4E-BCDE-7C2329A7B0B7}"/>
                </a:ext>
              </a:extLst>
            </p:cNvPr>
            <p:cNvSpPr/>
            <p:nvPr/>
          </p:nvSpPr>
          <p:spPr>
            <a:xfrm>
              <a:off x="5469981" y="5082055"/>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31" name="右矢印 30">
              <a:extLst>
                <a:ext uri="{FF2B5EF4-FFF2-40B4-BE49-F238E27FC236}">
                  <a16:creationId xmlns:a16="http://schemas.microsoft.com/office/drawing/2014/main" id="{7B0D1CE2-C477-7341-BD32-5608577BA396}"/>
                </a:ext>
              </a:extLst>
            </p:cNvPr>
            <p:cNvSpPr/>
            <p:nvPr/>
          </p:nvSpPr>
          <p:spPr>
            <a:xfrm rot="900000">
              <a:off x="3110155" y="5716542"/>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sp>
          <p:nvSpPr>
            <p:cNvPr id="32" name="右矢印 31">
              <a:extLst>
                <a:ext uri="{FF2B5EF4-FFF2-40B4-BE49-F238E27FC236}">
                  <a16:creationId xmlns:a16="http://schemas.microsoft.com/office/drawing/2014/main" id="{1D8FB036-50CB-EC44-8543-8F0D1C213924}"/>
                </a:ext>
              </a:extLst>
            </p:cNvPr>
            <p:cNvSpPr/>
            <p:nvPr/>
          </p:nvSpPr>
          <p:spPr>
            <a:xfrm rot="20700000">
              <a:off x="3138837" y="5252743"/>
              <a:ext cx="707759" cy="332264"/>
            </a:xfrm>
            <a:prstGeom prst="rightArrow">
              <a:avLst>
                <a:gd name="adj1" fmla="val 50000"/>
                <a:gd name="adj2" fmla="val 634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游ゴシック" panose="020B0400000000000000" pitchFamily="34" charset="-128"/>
              </a:endParaRPr>
            </a:p>
          </p:txBody>
        </p:sp>
        <p:pic>
          <p:nvPicPr>
            <p:cNvPr id="3" name="図 2">
              <a:extLst>
                <a:ext uri="{FF2B5EF4-FFF2-40B4-BE49-F238E27FC236}">
                  <a16:creationId xmlns:a16="http://schemas.microsoft.com/office/drawing/2014/main" id="{D2F6DE25-8BD8-3F48-B463-5A5DDB63F19C}"/>
                </a:ext>
              </a:extLst>
            </p:cNvPr>
            <p:cNvPicPr>
              <a:picLocks noChangeAspect="1"/>
            </p:cNvPicPr>
            <p:nvPr/>
          </p:nvPicPr>
          <p:blipFill>
            <a:blip r:embed="rId9"/>
            <a:stretch>
              <a:fillRect/>
            </a:stretch>
          </p:blipFill>
          <p:spPr>
            <a:xfrm>
              <a:off x="1148341" y="5175951"/>
              <a:ext cx="1713478" cy="1055625"/>
            </a:xfrm>
            <a:prstGeom prst="rect">
              <a:avLst/>
            </a:prstGeom>
          </p:spPr>
        </p:pic>
        <p:pic>
          <p:nvPicPr>
            <p:cNvPr id="33" name="図 32">
              <a:extLst>
                <a:ext uri="{FF2B5EF4-FFF2-40B4-BE49-F238E27FC236}">
                  <a16:creationId xmlns:a16="http://schemas.microsoft.com/office/drawing/2014/main" id="{D2F42603-21AF-CA4F-A5F3-A884EF42E8AA}"/>
                </a:ext>
              </a:extLst>
            </p:cNvPr>
            <p:cNvPicPr>
              <a:picLocks noChangeAspect="1"/>
            </p:cNvPicPr>
            <p:nvPr/>
          </p:nvPicPr>
          <p:blipFill>
            <a:blip r:embed="rId10"/>
            <a:stretch>
              <a:fillRect/>
            </a:stretch>
          </p:blipFill>
          <p:spPr>
            <a:xfrm>
              <a:off x="4031660" y="4817150"/>
              <a:ext cx="1485900" cy="1028700"/>
            </a:xfrm>
            <a:prstGeom prst="rect">
              <a:avLst/>
            </a:prstGeom>
          </p:spPr>
        </p:pic>
        <p:pic>
          <p:nvPicPr>
            <p:cNvPr id="34" name="図 33">
              <a:extLst>
                <a:ext uri="{FF2B5EF4-FFF2-40B4-BE49-F238E27FC236}">
                  <a16:creationId xmlns:a16="http://schemas.microsoft.com/office/drawing/2014/main" id="{B8F022B0-E016-7047-9C0B-509C00CF0DE2}"/>
                </a:ext>
              </a:extLst>
            </p:cNvPr>
            <p:cNvPicPr>
              <a:picLocks noChangeAspect="1"/>
            </p:cNvPicPr>
            <p:nvPr/>
          </p:nvPicPr>
          <p:blipFill>
            <a:blip r:embed="rId11"/>
            <a:stretch>
              <a:fillRect/>
            </a:stretch>
          </p:blipFill>
          <p:spPr>
            <a:xfrm>
              <a:off x="4169461" y="5749411"/>
              <a:ext cx="673100" cy="571500"/>
            </a:xfrm>
            <a:prstGeom prst="rect">
              <a:avLst/>
            </a:prstGeom>
          </p:spPr>
        </p:pic>
        <p:pic>
          <p:nvPicPr>
            <p:cNvPr id="35" name="図 34">
              <a:extLst>
                <a:ext uri="{FF2B5EF4-FFF2-40B4-BE49-F238E27FC236}">
                  <a16:creationId xmlns:a16="http://schemas.microsoft.com/office/drawing/2014/main" id="{09A27C41-680F-9A4E-AD34-635B4D67151B}"/>
                </a:ext>
              </a:extLst>
            </p:cNvPr>
            <p:cNvPicPr>
              <a:picLocks noChangeAspect="1"/>
            </p:cNvPicPr>
            <p:nvPr/>
          </p:nvPicPr>
          <p:blipFill>
            <a:blip r:embed="rId12"/>
            <a:stretch>
              <a:fillRect/>
            </a:stretch>
          </p:blipFill>
          <p:spPr>
            <a:xfrm>
              <a:off x="6120475" y="4524840"/>
              <a:ext cx="1460500" cy="1346200"/>
            </a:xfrm>
            <a:prstGeom prst="rect">
              <a:avLst/>
            </a:prstGeom>
          </p:spPr>
        </p:pic>
      </p:grpSp>
      <p:sp>
        <p:nvSpPr>
          <p:cNvPr id="12" name="テキスト ボックス 11">
            <a:extLst>
              <a:ext uri="{FF2B5EF4-FFF2-40B4-BE49-F238E27FC236}">
                <a16:creationId xmlns:a16="http://schemas.microsoft.com/office/drawing/2014/main" id="{B1D0393E-9C0C-CB39-2D2C-2FBA364A41E1}"/>
              </a:ext>
            </a:extLst>
          </p:cNvPr>
          <p:cNvSpPr txBox="1"/>
          <p:nvPr/>
        </p:nvSpPr>
        <p:spPr>
          <a:xfrm>
            <a:off x="2004646" y="962444"/>
            <a:ext cx="1546278" cy="369332"/>
          </a:xfrm>
          <a:prstGeom prst="rect">
            <a:avLst/>
          </a:prstGeom>
          <a:noFill/>
        </p:spPr>
        <p:txBody>
          <a:bodyPr wrap="square" rtlCol="0">
            <a:spAutoFit/>
          </a:bodyPr>
          <a:lstStyle/>
          <a:p>
            <a:pPr>
              <a:defRPr/>
            </a:pPr>
            <a:r>
              <a:rPr lang="en-US" altLang="ja-JP" b="1" dirty="0">
                <a:solidFill>
                  <a:prstClr val="black"/>
                </a:solidFill>
                <a:latin typeface="Hiragino Kaku Gothic Pro W3" panose="020B0300000000000000" pitchFamily="34" charset="-128"/>
                <a:ea typeface="Hiragino Kaku Gothic Pro W3" panose="020B0300000000000000" pitchFamily="34" charset="-128"/>
              </a:rPr>
              <a:t>NS – NS</a:t>
            </a:r>
            <a:endParaRPr lang="ja-JP" altLang="en-US" b="1">
              <a:solidFill>
                <a:prstClr val="black"/>
              </a:solidFill>
              <a:latin typeface="Hiragino Kaku Gothic Pro W3" panose="020B0300000000000000" pitchFamily="34" charset="-128"/>
              <a:ea typeface="Hiragino Kaku Gothic Pro W3" panose="020B0300000000000000" pitchFamily="34" charset="-128"/>
            </a:endParaRPr>
          </a:p>
        </p:txBody>
      </p:sp>
      <p:sp>
        <p:nvSpPr>
          <p:cNvPr id="14" name="正方形/長方形 13">
            <a:extLst>
              <a:ext uri="{FF2B5EF4-FFF2-40B4-BE49-F238E27FC236}">
                <a16:creationId xmlns:a16="http://schemas.microsoft.com/office/drawing/2014/main" id="{B71C0F47-2F28-45BB-A289-72277AFE03C7}"/>
              </a:ext>
            </a:extLst>
          </p:cNvPr>
          <p:cNvSpPr/>
          <p:nvPr/>
        </p:nvSpPr>
        <p:spPr>
          <a:xfrm>
            <a:off x="2004647" y="5556252"/>
            <a:ext cx="8182707" cy="1236044"/>
          </a:xfrm>
          <a:prstGeom prst="rect">
            <a:avLst/>
          </a:prstGeom>
        </p:spPr>
        <p:txBody>
          <a:bodyPr wrap="square">
            <a:spAutoFit/>
          </a:bodyPr>
          <a:lstStyle/>
          <a:p>
            <a:pPr algn="ctr">
              <a:lnSpc>
                <a:spcPts val="3000"/>
              </a:lnSpc>
              <a:defRPr/>
            </a:pPr>
            <a:r>
              <a:rPr lang="en-US" altLang="ja-JP" sz="2000" dirty="0">
                <a:solidFill>
                  <a:prstClr val="black"/>
                </a:solidFill>
                <a:latin typeface="Hiragino Kaku Gothic Pro W3" panose="020B0300000000000000" pitchFamily="34" charset="-128"/>
                <a:ea typeface="Hiragino Kaku Gothic Pro W3" panose="020B0300000000000000" pitchFamily="34" charset="-128"/>
              </a:rPr>
              <a:t>We expect “Infrared dominated” </a:t>
            </a:r>
            <a:r>
              <a:rPr lang="en-US" altLang="ja-JP" sz="2000" dirty="0" err="1">
                <a:solidFill>
                  <a:prstClr val="black"/>
                </a:solidFill>
                <a:latin typeface="Hiragino Kaku Gothic Pro W3" panose="020B0300000000000000" pitchFamily="34" charset="-128"/>
                <a:ea typeface="Hiragino Kaku Gothic Pro W3" panose="020B0300000000000000" pitchFamily="34" charset="-128"/>
              </a:rPr>
              <a:t>kilonova</a:t>
            </a:r>
            <a:endParaRPr lang="en-US" altLang="ja-JP" sz="2000" dirty="0">
              <a:solidFill>
                <a:prstClr val="black"/>
              </a:solidFill>
              <a:latin typeface="Hiragino Kaku Gothic Pro W3" panose="020B0300000000000000" pitchFamily="34" charset="-128"/>
              <a:ea typeface="Hiragino Kaku Gothic Pro W3" panose="020B0300000000000000" pitchFamily="34" charset="-128"/>
            </a:endParaRPr>
          </a:p>
          <a:p>
            <a:pPr algn="ctr">
              <a:lnSpc>
                <a:spcPts val="3000"/>
              </a:lnSpc>
              <a:defRPr/>
            </a:pPr>
            <a:r>
              <a:rPr lang="en-US" altLang="ja-JP" sz="2000" dirty="0">
                <a:solidFill>
                  <a:prstClr val="black"/>
                </a:solidFill>
                <a:latin typeface="Hiragino Kaku Gothic Pro W3" panose="020B0300000000000000" pitchFamily="34" charset="-128"/>
                <a:ea typeface="Hiragino Kaku Gothic Pro W3" panose="020B0300000000000000" pitchFamily="34" charset="-128"/>
              </a:rPr>
              <a:t> (Enriched heavy elements, Observed from equatorial direction)</a:t>
            </a:r>
          </a:p>
          <a:p>
            <a:pPr algn="ctr">
              <a:lnSpc>
                <a:spcPts val="3000"/>
              </a:lnSpc>
              <a:defRPr/>
            </a:pPr>
            <a:r>
              <a:rPr lang="en-US" altLang="ja-JP" sz="2400" b="1" dirty="0">
                <a:solidFill>
                  <a:srgbClr val="FF4E50"/>
                </a:solidFill>
                <a:latin typeface="Hiragino Kaku Gothic Pro W3" panose="020B0300000000000000" pitchFamily="34" charset="-128"/>
                <a:ea typeface="Hiragino Kaku Gothic Pro W3" panose="020B0300000000000000" pitchFamily="34" charset="-128"/>
              </a:rPr>
              <a:t>Sensitive Infrared follow-up by </a:t>
            </a:r>
            <a:r>
              <a:rPr lang="en-US" altLang="ja-JP" sz="2400" b="1" dirty="0" err="1">
                <a:solidFill>
                  <a:srgbClr val="FF4E50"/>
                </a:solidFill>
                <a:latin typeface="Hiragino Kaku Gothic Pro W3" panose="020B0300000000000000" pitchFamily="34" charset="-128"/>
                <a:ea typeface="Hiragino Kaku Gothic Pro W3" panose="020B0300000000000000" pitchFamily="34" charset="-128"/>
              </a:rPr>
              <a:t>HiZ</a:t>
            </a:r>
            <a:r>
              <a:rPr lang="en-US" altLang="ja-JP" sz="2400" b="1" dirty="0">
                <a:solidFill>
                  <a:srgbClr val="FF4E50"/>
                </a:solidFill>
                <a:latin typeface="Hiragino Kaku Gothic Pro W3" panose="020B0300000000000000" pitchFamily="34" charset="-128"/>
                <a:ea typeface="Hiragino Kaku Gothic Pro W3" panose="020B0300000000000000" pitchFamily="34" charset="-128"/>
              </a:rPr>
              <a:t>-GUNDAM</a:t>
            </a:r>
            <a:endParaRPr lang="en" altLang="ja-JP" sz="2400" b="1" dirty="0">
              <a:solidFill>
                <a:srgbClr val="FF4E50"/>
              </a:solidFill>
              <a:latin typeface="Hiragino Kaku Gothic Pro W3" panose="020B0300000000000000" pitchFamily="34" charset="-128"/>
              <a:ea typeface="Hiragino Kaku Gothic Pro W3" panose="020B0300000000000000" pitchFamily="34" charset="-128"/>
            </a:endParaRPr>
          </a:p>
        </p:txBody>
      </p:sp>
      <p:sp>
        <p:nvSpPr>
          <p:cNvPr id="10" name="正方形/長方形 9">
            <a:extLst>
              <a:ext uri="{FF2B5EF4-FFF2-40B4-BE49-F238E27FC236}">
                <a16:creationId xmlns:a16="http://schemas.microsoft.com/office/drawing/2014/main" id="{0D97599B-1A3F-0565-1F88-75FB4C680405}"/>
              </a:ext>
            </a:extLst>
          </p:cNvPr>
          <p:cNvSpPr/>
          <p:nvPr/>
        </p:nvSpPr>
        <p:spPr>
          <a:xfrm>
            <a:off x="7868822" y="2906514"/>
            <a:ext cx="2570725" cy="523220"/>
          </a:xfrm>
          <a:prstGeom prst="rect">
            <a:avLst/>
          </a:prstGeom>
        </p:spPr>
        <p:txBody>
          <a:bodyPr wrap="square">
            <a:spAutoFit/>
          </a:bodyPr>
          <a:lstStyle/>
          <a:p>
            <a:pPr algn="ctr">
              <a:defRPr/>
            </a:pPr>
            <a:r>
              <a:rPr lang="en" altLang="ja-JP" sz="1400" dirty="0">
                <a:solidFill>
                  <a:prstClr val="black"/>
                </a:solidFill>
                <a:latin typeface="Hiragino Kaku Gothic Pro W3" panose="020B0300000000000000" pitchFamily="34" charset="-128"/>
                <a:ea typeface="Hiragino Kaku Gothic Pro W3" panose="020B0300000000000000" pitchFamily="34" charset="-128"/>
              </a:rPr>
              <a:t>2019</a:t>
            </a:r>
            <a:endParaRPr lang="en-US" altLang="ja-JP" sz="1400" dirty="0">
              <a:solidFill>
                <a:prstClr val="black"/>
              </a:solidFill>
              <a:latin typeface="Hiragino Kaku Gothic Pro W3" panose="020B0300000000000000" pitchFamily="34" charset="-128"/>
              <a:ea typeface="Hiragino Kaku Gothic Pro W3" panose="020B0300000000000000" pitchFamily="34" charset="-128"/>
            </a:endParaRPr>
          </a:p>
          <a:p>
            <a:pPr algn="ctr">
              <a:defRPr/>
            </a:pP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(GW190425</a:t>
            </a:r>
            <a:r>
              <a:rPr lang="ja-JP" altLang="en-US" sz="1400">
                <a:solidFill>
                  <a:prstClr val="black"/>
                </a:solidFill>
                <a:latin typeface="Hiragino Kaku Gothic Pro W3" panose="020B0300000000000000" pitchFamily="34" charset="-128"/>
                <a:ea typeface="Hiragino Kaku Gothic Pro W3" panose="020B0300000000000000" pitchFamily="34" charset="-128"/>
              </a:rPr>
              <a:t>、</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 Only)</a:t>
            </a:r>
            <a:endParaRPr lang="en" altLang="ja-JP" sz="1400" dirty="0">
              <a:solidFill>
                <a:prstClr val="black"/>
              </a:solidFill>
              <a:latin typeface="Hiragino Kaku Gothic Pro W3" panose="020B0300000000000000" pitchFamily="34" charset="-128"/>
              <a:ea typeface="Hiragino Kaku Gothic Pro W3" panose="020B0300000000000000" pitchFamily="34" charset="-128"/>
            </a:endParaRPr>
          </a:p>
        </p:txBody>
      </p:sp>
      <p:sp>
        <p:nvSpPr>
          <p:cNvPr id="16" name="正方形/長方形 15">
            <a:extLst>
              <a:ext uri="{FF2B5EF4-FFF2-40B4-BE49-F238E27FC236}">
                <a16:creationId xmlns:a16="http://schemas.microsoft.com/office/drawing/2014/main" id="{B6E9903A-65A2-8E47-52F6-3209A7D3D2C2}"/>
              </a:ext>
            </a:extLst>
          </p:cNvPr>
          <p:cNvSpPr/>
          <p:nvPr/>
        </p:nvSpPr>
        <p:spPr>
          <a:xfrm>
            <a:off x="8007778" y="4142352"/>
            <a:ext cx="2292810" cy="523220"/>
          </a:xfrm>
          <a:prstGeom prst="rect">
            <a:avLst/>
          </a:prstGeom>
        </p:spPr>
        <p:txBody>
          <a:bodyPr wrap="square">
            <a:spAutoFit/>
          </a:bodyPr>
          <a:lstStyle/>
          <a:p>
            <a:pPr algn="ctr">
              <a:defRPr/>
            </a:pPr>
            <a:r>
              <a:rPr lang="en" altLang="ja-JP" sz="1400" dirty="0">
                <a:solidFill>
                  <a:prstClr val="black"/>
                </a:solidFill>
                <a:latin typeface="Hiragino Kaku Gothic Pro W3" panose="020B0300000000000000" pitchFamily="34" charset="-128"/>
                <a:ea typeface="Hiragino Kaku Gothic Pro W3" panose="020B0300000000000000" pitchFamily="34" charset="-128"/>
              </a:rPr>
              <a:t>2019</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a:t>
            </a:r>
            <a:r>
              <a:rPr lang="ja-JP" altLang="en-US" sz="1400">
                <a:solidFill>
                  <a:prstClr val="black"/>
                </a:solidFill>
                <a:latin typeface="Hiragino Kaku Gothic Pro W3" panose="020B0300000000000000" pitchFamily="34" charset="-128"/>
                <a:ea typeface="Hiragino Kaku Gothic Pro W3" panose="020B0300000000000000" pitchFamily="34" charset="-128"/>
              </a:rPr>
              <a:t> </a:t>
            </a:r>
            <a:r>
              <a:rPr lang="en-US" altLang="ja-JP" sz="1400" dirty="0">
                <a:solidFill>
                  <a:prstClr val="black"/>
                </a:solidFill>
                <a:latin typeface="Hiragino Kaku Gothic Pro W3" panose="020B0300000000000000" pitchFamily="34" charset="-128"/>
                <a:ea typeface="Hiragino Kaku Gothic Pro W3" panose="020B0300000000000000" pitchFamily="34" charset="-128"/>
              </a:rPr>
              <a:t>2020</a:t>
            </a:r>
          </a:p>
          <a:p>
            <a:pPr algn="ctr">
              <a:defRPr/>
            </a:pPr>
            <a:r>
              <a:rPr lang="en-US" altLang="ja-JP" sz="1400" dirty="0">
                <a:solidFill>
                  <a:prstClr val="black"/>
                </a:solidFill>
                <a:latin typeface="Hiragino Kaku Gothic Pro W3" panose="020B0300000000000000" pitchFamily="34" charset="-128"/>
                <a:ea typeface="Hiragino Kaku Gothic Pro W3" panose="020B0300000000000000" pitchFamily="34" charset="-128"/>
              </a:rPr>
              <a:t>(GW Only)</a:t>
            </a:r>
            <a:endParaRPr lang="en" altLang="ja-JP" sz="1400" dirty="0">
              <a:solidFill>
                <a:prstClr val="black"/>
              </a:solidFill>
              <a:latin typeface="Hiragino Kaku Gothic Pro W3" panose="020B0300000000000000" pitchFamily="34" charset="-128"/>
              <a:ea typeface="Hiragino Kaku Gothic Pro W3" panose="020B0300000000000000" pitchFamily="34" charset="-128"/>
            </a:endParaRPr>
          </a:p>
        </p:txBody>
      </p:sp>
      <p:sp>
        <p:nvSpPr>
          <p:cNvPr id="17" name="正方形/長方形 16">
            <a:extLst>
              <a:ext uri="{FF2B5EF4-FFF2-40B4-BE49-F238E27FC236}">
                <a16:creationId xmlns:a16="http://schemas.microsoft.com/office/drawing/2014/main" id="{AE0D29D5-2293-6423-243E-271CEE05097D}"/>
              </a:ext>
            </a:extLst>
          </p:cNvPr>
          <p:cNvSpPr/>
          <p:nvPr/>
        </p:nvSpPr>
        <p:spPr>
          <a:xfrm>
            <a:off x="6255460" y="781014"/>
            <a:ext cx="557325"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NS</a:t>
            </a:r>
            <a:endParaRPr lang="en" altLang="ja-JP" sz="1600" dirty="0">
              <a:solidFill>
                <a:prstClr val="black"/>
              </a:solidFill>
              <a:latin typeface="Calibri" panose="020F0502020204030204"/>
              <a:ea typeface="游ゴシック" panose="020B0400000000000000" pitchFamily="34" charset="-128"/>
            </a:endParaRPr>
          </a:p>
        </p:txBody>
      </p:sp>
      <p:sp>
        <p:nvSpPr>
          <p:cNvPr id="18" name="正方形/長方形 17">
            <a:extLst>
              <a:ext uri="{FF2B5EF4-FFF2-40B4-BE49-F238E27FC236}">
                <a16:creationId xmlns:a16="http://schemas.microsoft.com/office/drawing/2014/main" id="{A617304E-F760-5D0C-38FE-DD7CD8F64180}"/>
              </a:ext>
            </a:extLst>
          </p:cNvPr>
          <p:cNvSpPr/>
          <p:nvPr/>
        </p:nvSpPr>
        <p:spPr>
          <a:xfrm>
            <a:off x="6284699" y="1779388"/>
            <a:ext cx="601524"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BH</a:t>
            </a:r>
            <a:endParaRPr lang="en" altLang="ja-JP" sz="1600" dirty="0">
              <a:solidFill>
                <a:prstClr val="black"/>
              </a:solidFill>
              <a:latin typeface="Calibri" panose="020F0502020204030204"/>
              <a:ea typeface="游ゴシック" panose="020B0400000000000000" pitchFamily="34" charset="-128"/>
            </a:endParaRPr>
          </a:p>
        </p:txBody>
      </p:sp>
      <p:sp>
        <p:nvSpPr>
          <p:cNvPr id="19" name="正方形/長方形 18">
            <a:extLst>
              <a:ext uri="{FF2B5EF4-FFF2-40B4-BE49-F238E27FC236}">
                <a16:creationId xmlns:a16="http://schemas.microsoft.com/office/drawing/2014/main" id="{80FC80C0-5E47-8BDE-D155-8DFDAD7B29C5}"/>
              </a:ext>
            </a:extLst>
          </p:cNvPr>
          <p:cNvSpPr/>
          <p:nvPr/>
        </p:nvSpPr>
        <p:spPr>
          <a:xfrm>
            <a:off x="4750628" y="2975512"/>
            <a:ext cx="601524"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BH</a:t>
            </a:r>
            <a:endParaRPr lang="en" altLang="ja-JP" sz="1600" dirty="0">
              <a:solidFill>
                <a:prstClr val="black"/>
              </a:solidFill>
              <a:latin typeface="Calibri" panose="020F0502020204030204"/>
              <a:ea typeface="游ゴシック" panose="020B0400000000000000" pitchFamily="34" charset="-128"/>
            </a:endParaRPr>
          </a:p>
        </p:txBody>
      </p:sp>
      <p:sp>
        <p:nvSpPr>
          <p:cNvPr id="20" name="正方形/長方形 19">
            <a:extLst>
              <a:ext uri="{FF2B5EF4-FFF2-40B4-BE49-F238E27FC236}">
                <a16:creationId xmlns:a16="http://schemas.microsoft.com/office/drawing/2014/main" id="{E6D07553-BB89-C6EF-EA32-EA86F2755994}"/>
              </a:ext>
            </a:extLst>
          </p:cNvPr>
          <p:cNvSpPr/>
          <p:nvPr/>
        </p:nvSpPr>
        <p:spPr>
          <a:xfrm>
            <a:off x="4750628" y="3973075"/>
            <a:ext cx="601524"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BH</a:t>
            </a:r>
            <a:endParaRPr lang="en" altLang="ja-JP" sz="1600" dirty="0">
              <a:solidFill>
                <a:prstClr val="black"/>
              </a:solidFill>
              <a:latin typeface="Calibri" panose="020F0502020204030204"/>
              <a:ea typeface="游ゴシック" panose="020B0400000000000000" pitchFamily="34" charset="-128"/>
            </a:endParaRPr>
          </a:p>
        </p:txBody>
      </p:sp>
      <p:sp>
        <p:nvSpPr>
          <p:cNvPr id="21" name="正方形/長方形 20">
            <a:extLst>
              <a:ext uri="{FF2B5EF4-FFF2-40B4-BE49-F238E27FC236}">
                <a16:creationId xmlns:a16="http://schemas.microsoft.com/office/drawing/2014/main" id="{C9EE0580-1428-7FAD-C1AC-BBB0F3B99013}"/>
              </a:ext>
            </a:extLst>
          </p:cNvPr>
          <p:cNvSpPr/>
          <p:nvPr/>
        </p:nvSpPr>
        <p:spPr>
          <a:xfrm>
            <a:off x="6270151" y="3762344"/>
            <a:ext cx="601524"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BH</a:t>
            </a:r>
            <a:endParaRPr lang="en" altLang="ja-JP" sz="1600" dirty="0">
              <a:solidFill>
                <a:prstClr val="black"/>
              </a:solidFill>
              <a:latin typeface="Calibri" panose="020F0502020204030204"/>
              <a:ea typeface="游ゴシック" panose="020B0400000000000000" pitchFamily="34" charset="-128"/>
            </a:endParaRPr>
          </a:p>
        </p:txBody>
      </p:sp>
      <p:pic>
        <p:nvPicPr>
          <p:cNvPr id="37" name="図 36">
            <a:extLst>
              <a:ext uri="{FF2B5EF4-FFF2-40B4-BE49-F238E27FC236}">
                <a16:creationId xmlns:a16="http://schemas.microsoft.com/office/drawing/2014/main" id="{EFAEC537-C478-1452-88A3-998EE6F89CD9}"/>
              </a:ext>
            </a:extLst>
          </p:cNvPr>
          <p:cNvPicPr>
            <a:picLocks noChangeAspect="1"/>
          </p:cNvPicPr>
          <p:nvPr/>
        </p:nvPicPr>
        <p:blipFill rotWithShape="1">
          <a:blip r:embed="rId12"/>
          <a:srcRect l="76893" t="31462" r="1574" b="27536"/>
          <a:stretch/>
        </p:blipFill>
        <p:spPr>
          <a:xfrm>
            <a:off x="7395875" y="2197023"/>
            <a:ext cx="246314" cy="432349"/>
          </a:xfrm>
          <a:prstGeom prst="rect">
            <a:avLst/>
          </a:prstGeom>
        </p:spPr>
      </p:pic>
      <p:pic>
        <p:nvPicPr>
          <p:cNvPr id="43" name="図 42">
            <a:extLst>
              <a:ext uri="{FF2B5EF4-FFF2-40B4-BE49-F238E27FC236}">
                <a16:creationId xmlns:a16="http://schemas.microsoft.com/office/drawing/2014/main" id="{2F14D7F7-7E12-86D8-319C-D6D4E12B1482}"/>
              </a:ext>
            </a:extLst>
          </p:cNvPr>
          <p:cNvPicPr>
            <a:picLocks noChangeAspect="1"/>
          </p:cNvPicPr>
          <p:nvPr/>
        </p:nvPicPr>
        <p:blipFill rotWithShape="1">
          <a:blip r:embed="rId12"/>
          <a:srcRect l="76893" t="31712" r="1574" b="27536"/>
          <a:stretch/>
        </p:blipFill>
        <p:spPr>
          <a:xfrm rot="10800000">
            <a:off x="6650158" y="2197022"/>
            <a:ext cx="246314" cy="429718"/>
          </a:xfrm>
          <a:prstGeom prst="rect">
            <a:avLst/>
          </a:prstGeom>
        </p:spPr>
      </p:pic>
      <p:sp>
        <p:nvSpPr>
          <p:cNvPr id="46" name="正方形/長方形 45">
            <a:extLst>
              <a:ext uri="{FF2B5EF4-FFF2-40B4-BE49-F238E27FC236}">
                <a16:creationId xmlns:a16="http://schemas.microsoft.com/office/drawing/2014/main" id="{1D3FB328-8230-D64F-33A1-27EF11CF459B}"/>
              </a:ext>
            </a:extLst>
          </p:cNvPr>
          <p:cNvSpPr/>
          <p:nvPr/>
        </p:nvSpPr>
        <p:spPr>
          <a:xfrm>
            <a:off x="1742771" y="5354492"/>
            <a:ext cx="884800" cy="338554"/>
          </a:xfrm>
          <a:prstGeom prst="rect">
            <a:avLst/>
          </a:prstGeom>
        </p:spPr>
        <p:txBody>
          <a:bodyPr wrap="square">
            <a:spAutoFit/>
          </a:bodyPr>
          <a:lstStyle/>
          <a:p>
            <a:pPr algn="ctr">
              <a:defRPr/>
            </a:pPr>
            <a:r>
              <a:rPr lang="en-US" altLang="ja-JP" sz="1600" dirty="0">
                <a:solidFill>
                  <a:prstClr val="black"/>
                </a:solidFill>
                <a:latin typeface="Calibri" panose="020F0502020204030204"/>
                <a:ea typeface="游ゴシック" panose="020B0400000000000000" pitchFamily="34" charset="-128"/>
              </a:rPr>
              <a:t>Mass</a:t>
            </a:r>
            <a:endParaRPr lang="en" altLang="ja-JP" sz="1600" dirty="0">
              <a:solidFill>
                <a:prstClr val="black"/>
              </a:solidFill>
              <a:latin typeface="Calibri" panose="020F0502020204030204"/>
              <a:ea typeface="游ゴシック" panose="020B0400000000000000" pitchFamily="34" charset="-128"/>
            </a:endParaRPr>
          </a:p>
        </p:txBody>
      </p:sp>
      <p:sp>
        <p:nvSpPr>
          <p:cNvPr id="23" name="スライド番号プレースホルダー 22">
            <a:extLst>
              <a:ext uri="{FF2B5EF4-FFF2-40B4-BE49-F238E27FC236}">
                <a16:creationId xmlns:a16="http://schemas.microsoft.com/office/drawing/2014/main" id="{93E49D47-908C-CEF3-5C19-992C77F04194}"/>
              </a:ext>
            </a:extLst>
          </p:cNvPr>
          <p:cNvSpPr>
            <a:spLocks noGrp="1"/>
          </p:cNvSpPr>
          <p:nvPr>
            <p:ph type="sldNum" sz="quarter" idx="12"/>
          </p:nvPr>
        </p:nvSpPr>
        <p:spPr/>
        <p:txBody>
          <a:bodyPr/>
          <a:lstStyle/>
          <a:p>
            <a:pPr>
              <a:defRPr/>
            </a:pPr>
            <a:fld id="{1C09F64F-6457-1940-9A68-110B77B3DAFF}" type="slidenum">
              <a:rPr lang="ja-JP" altLang="en-US" sz="2000">
                <a:solidFill>
                  <a:prstClr val="black">
                    <a:tint val="75000"/>
                  </a:prstClr>
                </a:solidFill>
                <a:latin typeface="Calibri"/>
                <a:ea typeface="ＭＳ Ｐゴシック" panose="020B0600070205080204" pitchFamily="34" charset="-128"/>
              </a:rPr>
              <a:pPr>
                <a:defRPr/>
              </a:pPr>
              <a:t>26</a:t>
            </a:fld>
            <a:endParaRPr lang="ja-JP" altLang="en-US" sz="2000">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5314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CB5968E-746B-5018-91F3-2C13ED68D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9243">
            <a:off x="3714829" y="-46653"/>
            <a:ext cx="3973010" cy="2153808"/>
          </a:xfrm>
          <a:prstGeom prst="rect">
            <a:avLst/>
          </a:prstGeom>
        </p:spPr>
      </p:pic>
      <p:grpSp>
        <p:nvGrpSpPr>
          <p:cNvPr id="2" name="object 2"/>
          <p:cNvGrpSpPr/>
          <p:nvPr/>
        </p:nvGrpSpPr>
        <p:grpSpPr>
          <a:xfrm>
            <a:off x="2149836" y="1345107"/>
            <a:ext cx="2799671" cy="2926732"/>
            <a:chOff x="1103739" y="930986"/>
            <a:chExt cx="3274060" cy="3422650"/>
          </a:xfrm>
        </p:grpSpPr>
        <p:pic>
          <p:nvPicPr>
            <p:cNvPr id="3" name="object 3"/>
            <p:cNvPicPr/>
            <p:nvPr/>
          </p:nvPicPr>
          <p:blipFill>
            <a:blip r:embed="rId4" cstate="print"/>
            <a:stretch>
              <a:fillRect/>
            </a:stretch>
          </p:blipFill>
          <p:spPr>
            <a:xfrm>
              <a:off x="1103739" y="930986"/>
              <a:ext cx="3273786" cy="2720774"/>
            </a:xfrm>
            <a:prstGeom prst="rect">
              <a:avLst/>
            </a:prstGeom>
          </p:spPr>
        </p:pic>
        <p:pic>
          <p:nvPicPr>
            <p:cNvPr id="4" name="object 4"/>
            <p:cNvPicPr/>
            <p:nvPr/>
          </p:nvPicPr>
          <p:blipFill>
            <a:blip r:embed="rId5" cstate="print"/>
            <a:stretch>
              <a:fillRect/>
            </a:stretch>
          </p:blipFill>
          <p:spPr>
            <a:xfrm>
              <a:off x="2137525" y="3258776"/>
              <a:ext cx="1095057" cy="1094576"/>
            </a:xfrm>
            <a:prstGeom prst="rect">
              <a:avLst/>
            </a:prstGeom>
          </p:spPr>
        </p:pic>
      </p:grpSp>
      <p:sp>
        <p:nvSpPr>
          <p:cNvPr id="5" name="object 5"/>
          <p:cNvSpPr txBox="1"/>
          <p:nvPr/>
        </p:nvSpPr>
        <p:spPr>
          <a:xfrm>
            <a:off x="9564792" y="6360876"/>
            <a:ext cx="71675" cy="166712"/>
          </a:xfrm>
          <a:prstGeom prst="rect">
            <a:avLst/>
          </a:prstGeom>
        </p:spPr>
        <p:txBody>
          <a:bodyPr vert="horz" wrap="square" lIns="0" tIns="0" rIns="0" bIns="0" rtlCol="0">
            <a:spAutoFit/>
          </a:bodyPr>
          <a:lstStyle/>
          <a:p>
            <a:pPr defTabSz="781903">
              <a:lnSpc>
                <a:spcPts val="1278"/>
              </a:lnSpc>
            </a:pPr>
            <a:r>
              <a:rPr kumimoji="0" sz="1112" kern="0" dirty="0">
                <a:solidFill>
                  <a:srgbClr val="898989"/>
                </a:solidFill>
                <a:latin typeface="Calibri"/>
                <a:cs typeface="Calibri"/>
              </a:rPr>
              <a:t>3</a:t>
            </a:r>
            <a:endParaRPr kumimoji="0" sz="1112" kern="0">
              <a:solidFill>
                <a:sysClr val="windowText" lastClr="000000"/>
              </a:solidFill>
              <a:latin typeface="Calibri"/>
              <a:cs typeface="Calibri"/>
            </a:endParaRPr>
          </a:p>
        </p:txBody>
      </p:sp>
      <p:sp>
        <p:nvSpPr>
          <p:cNvPr id="6" name="object 6"/>
          <p:cNvSpPr txBox="1">
            <a:spLocks noGrp="1"/>
          </p:cNvSpPr>
          <p:nvPr>
            <p:ph type="title"/>
          </p:nvPr>
        </p:nvSpPr>
        <p:spPr>
          <a:xfrm>
            <a:off x="1112363" y="188161"/>
            <a:ext cx="3121279" cy="420164"/>
          </a:xfrm>
          <a:prstGeom prst="rect">
            <a:avLst/>
          </a:prstGeom>
          <a:ln w="10036">
            <a:noFill/>
          </a:ln>
        </p:spPr>
        <p:txBody>
          <a:bodyPr vert="horz" wrap="square" lIns="0" tIns="29322" rIns="0" bIns="0" rtlCol="0" anchor="ctr">
            <a:spAutoFit/>
          </a:bodyPr>
          <a:lstStyle/>
          <a:p>
            <a:pPr marL="81991">
              <a:spcBef>
                <a:spcPts val="231"/>
              </a:spcBef>
            </a:pPr>
            <a:r>
              <a:rPr lang="en-US" sz="2800" b="1" dirty="0"/>
              <a:t>Mission Payload</a:t>
            </a:r>
            <a:endParaRPr sz="2800" b="1" dirty="0"/>
          </a:p>
        </p:txBody>
      </p:sp>
      <p:graphicFrame>
        <p:nvGraphicFramePr>
          <p:cNvPr id="7" name="object 7"/>
          <p:cNvGraphicFramePr>
            <a:graphicFrameLocks noGrp="1"/>
          </p:cNvGraphicFramePr>
          <p:nvPr>
            <p:extLst>
              <p:ext uri="{D42A27DB-BD31-4B8C-83A1-F6EECF244321}">
                <p14:modId xmlns:p14="http://schemas.microsoft.com/office/powerpoint/2010/main" val="3582073951"/>
              </p:ext>
            </p:extLst>
          </p:nvPr>
        </p:nvGraphicFramePr>
        <p:xfrm>
          <a:off x="1725106" y="3873200"/>
          <a:ext cx="8964888" cy="2868168"/>
        </p:xfrm>
        <a:graphic>
          <a:graphicData uri="http://schemas.openxmlformats.org/drawingml/2006/table">
            <a:tbl>
              <a:tblPr firstRow="1" bandRow="1">
                <a:tableStyleId>{2D5ABB26-0587-4C30-8999-92F81FD0307C}</a:tableStyleId>
              </a:tblPr>
              <a:tblGrid>
                <a:gridCol w="2024984">
                  <a:extLst>
                    <a:ext uri="{9D8B030D-6E8A-4147-A177-3AD203B41FA5}">
                      <a16:colId xmlns:a16="http://schemas.microsoft.com/office/drawing/2014/main" val="20000"/>
                    </a:ext>
                  </a:extLst>
                </a:gridCol>
                <a:gridCol w="1836872">
                  <a:extLst>
                    <a:ext uri="{9D8B030D-6E8A-4147-A177-3AD203B41FA5}">
                      <a16:colId xmlns:a16="http://schemas.microsoft.com/office/drawing/2014/main" val="20001"/>
                    </a:ext>
                  </a:extLst>
                </a:gridCol>
                <a:gridCol w="63318">
                  <a:extLst>
                    <a:ext uri="{9D8B030D-6E8A-4147-A177-3AD203B41FA5}">
                      <a16:colId xmlns:a16="http://schemas.microsoft.com/office/drawing/2014/main" val="20002"/>
                    </a:ext>
                  </a:extLst>
                </a:gridCol>
                <a:gridCol w="1717609">
                  <a:extLst>
                    <a:ext uri="{9D8B030D-6E8A-4147-A177-3AD203B41FA5}">
                      <a16:colId xmlns:a16="http://schemas.microsoft.com/office/drawing/2014/main" val="20003"/>
                    </a:ext>
                  </a:extLst>
                </a:gridCol>
                <a:gridCol w="649175">
                  <a:extLst>
                    <a:ext uri="{9D8B030D-6E8A-4147-A177-3AD203B41FA5}">
                      <a16:colId xmlns:a16="http://schemas.microsoft.com/office/drawing/2014/main" val="20004"/>
                    </a:ext>
                  </a:extLst>
                </a:gridCol>
                <a:gridCol w="684831">
                  <a:extLst>
                    <a:ext uri="{9D8B030D-6E8A-4147-A177-3AD203B41FA5}">
                      <a16:colId xmlns:a16="http://schemas.microsoft.com/office/drawing/2014/main" val="20005"/>
                    </a:ext>
                  </a:extLst>
                </a:gridCol>
                <a:gridCol w="684831">
                  <a:extLst>
                    <a:ext uri="{9D8B030D-6E8A-4147-A177-3AD203B41FA5}">
                      <a16:colId xmlns:a16="http://schemas.microsoft.com/office/drawing/2014/main" val="20006"/>
                    </a:ext>
                  </a:extLst>
                </a:gridCol>
                <a:gridCol w="684831">
                  <a:extLst>
                    <a:ext uri="{9D8B030D-6E8A-4147-A177-3AD203B41FA5}">
                      <a16:colId xmlns:a16="http://schemas.microsoft.com/office/drawing/2014/main" val="20007"/>
                    </a:ext>
                  </a:extLst>
                </a:gridCol>
                <a:gridCol w="618437">
                  <a:extLst>
                    <a:ext uri="{9D8B030D-6E8A-4147-A177-3AD203B41FA5}">
                      <a16:colId xmlns:a16="http://schemas.microsoft.com/office/drawing/2014/main" val="20008"/>
                    </a:ext>
                  </a:extLst>
                </a:gridCol>
              </a:tblGrid>
              <a:tr h="192219">
                <a:tc rowSpan="2" gridSpan="3">
                  <a:txBody>
                    <a:bodyPr/>
                    <a:lstStyle/>
                    <a:p>
                      <a:pPr>
                        <a:lnSpc>
                          <a:spcPct val="100000"/>
                        </a:lnSpc>
                      </a:pPr>
                      <a:endParaRPr sz="1300">
                        <a:latin typeface="Times New Roman"/>
                        <a:cs typeface="Times New Roman"/>
                      </a:endParaRPr>
                    </a:p>
                  </a:txBody>
                  <a:tcPr marL="0" marR="0" marT="0" marB="0">
                    <a:lnR w="19050">
                      <a:solidFill>
                        <a:srgbClr val="FFFFFF"/>
                      </a:solidFill>
                      <a:prstDash val="solid"/>
                    </a:lnR>
                    <a:lnB w="19050">
                      <a:solidFill>
                        <a:srgbClr val="FFFFFF"/>
                      </a:solidFill>
                      <a:prstDash val="solid"/>
                    </a:lnB>
                  </a:tcPr>
                </a:tc>
                <a:tc rowSpan="2" hMerge="1">
                  <a:txBody>
                    <a:bodyPr/>
                    <a:lstStyle/>
                    <a:p>
                      <a:endParaRPr/>
                    </a:p>
                  </a:txBody>
                  <a:tcPr marL="0" marR="0" marT="0" marB="0"/>
                </a:tc>
                <a:tc rowSpan="2" hMerge="1">
                  <a:txBody>
                    <a:bodyPr/>
                    <a:lstStyle/>
                    <a:p>
                      <a:endParaRPr/>
                    </a:p>
                  </a:txBody>
                  <a:tcPr marL="0" marR="0" marT="0" marB="0"/>
                </a:tc>
                <a:tc>
                  <a:txBody>
                    <a:bodyPr/>
                    <a:lstStyle/>
                    <a:p>
                      <a:pPr marL="71755">
                        <a:lnSpc>
                          <a:spcPts val="1670"/>
                        </a:lnSpc>
                      </a:pPr>
                      <a:r>
                        <a:rPr sz="1300" b="1" spc="-10" dirty="0">
                          <a:solidFill>
                            <a:srgbClr val="FFFFFF"/>
                          </a:solidFill>
                          <a:latin typeface="Calibri"/>
                          <a:cs typeface="Calibri"/>
                        </a:rPr>
                        <a:t>Items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C0504D"/>
                    </a:solidFill>
                  </a:tcPr>
                </a:tc>
                <a:tc gridSpan="5">
                  <a:txBody>
                    <a:bodyPr/>
                    <a:lstStyle/>
                    <a:p>
                      <a:pPr marL="635" algn="ctr">
                        <a:lnSpc>
                          <a:spcPts val="1670"/>
                        </a:lnSpc>
                      </a:pPr>
                      <a:r>
                        <a:rPr sz="1300" b="1" spc="-10" dirty="0">
                          <a:solidFill>
                            <a:srgbClr val="FFFFFF"/>
                          </a:solidFill>
                          <a:latin typeface="Calibri"/>
                          <a:cs typeface="Calibri"/>
                        </a:rPr>
                        <a:t>Parameters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C0504D"/>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99278">
                <a:tc gridSpan="3" vMerge="1">
                  <a:txBody>
                    <a:bodyPr/>
                    <a:lstStyle/>
                    <a:p>
                      <a:endParaRPr/>
                    </a:p>
                  </a:txBody>
                  <a:tcPr marL="0" marR="0" marT="0" marB="0">
                    <a:lnR w="19050">
                      <a:solidFill>
                        <a:srgbClr val="FFFFFF"/>
                      </a:solidFill>
                      <a:prstDash val="solid"/>
                    </a:lnR>
                    <a:lnB w="19050">
                      <a:solidFill>
                        <a:srgbClr val="FFFFFF"/>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marL="71755">
                        <a:lnSpc>
                          <a:spcPts val="1695"/>
                        </a:lnSpc>
                      </a:pPr>
                      <a:r>
                        <a:rPr sz="1300" b="1" spc="-30" dirty="0">
                          <a:solidFill>
                            <a:srgbClr val="FFFFFF"/>
                          </a:solidFill>
                          <a:latin typeface="Calibri"/>
                          <a:cs typeface="Calibri"/>
                        </a:rPr>
                        <a:t>Telescope</a:t>
                      </a:r>
                      <a:r>
                        <a:rPr sz="1300" b="1" spc="-20" dirty="0">
                          <a:solidFill>
                            <a:srgbClr val="FFFFFF"/>
                          </a:solidFill>
                          <a:latin typeface="Calibri"/>
                          <a:cs typeface="Calibri"/>
                        </a:rPr>
                        <a:t> type</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0504D"/>
                    </a:solidFill>
                  </a:tcPr>
                </a:tc>
                <a:tc gridSpan="5">
                  <a:txBody>
                    <a:bodyPr/>
                    <a:lstStyle/>
                    <a:p>
                      <a:pPr marL="635" algn="ctr">
                        <a:lnSpc>
                          <a:spcPts val="1695"/>
                        </a:lnSpc>
                      </a:pPr>
                      <a:r>
                        <a:rPr sz="1300" spc="-10" dirty="0">
                          <a:latin typeface="Calibri"/>
                          <a:cs typeface="Calibri"/>
                        </a:rPr>
                        <a:t>Offset</a:t>
                      </a:r>
                      <a:r>
                        <a:rPr sz="1300" spc="-60" dirty="0">
                          <a:latin typeface="Calibri"/>
                          <a:cs typeface="Calibri"/>
                        </a:rPr>
                        <a:t> </a:t>
                      </a:r>
                      <a:r>
                        <a:rPr sz="1300" spc="-10" dirty="0">
                          <a:latin typeface="Calibri"/>
                          <a:cs typeface="Calibri"/>
                        </a:rPr>
                        <a:t>Optics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97649">
                <a:tc>
                  <a:txBody>
                    <a:bodyPr/>
                    <a:lstStyle/>
                    <a:p>
                      <a:pPr marL="71755">
                        <a:lnSpc>
                          <a:spcPts val="1725"/>
                        </a:lnSpc>
                      </a:pPr>
                      <a:r>
                        <a:rPr sz="1300" b="1" spc="-10" dirty="0">
                          <a:solidFill>
                            <a:srgbClr val="FFFFFF"/>
                          </a:solidFill>
                          <a:latin typeface="Calibri"/>
                          <a:cs typeface="Calibri"/>
                        </a:rPr>
                        <a:t>Items</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BACC6"/>
                    </a:solidFill>
                  </a:tcPr>
                </a:tc>
                <a:tc>
                  <a:txBody>
                    <a:bodyPr/>
                    <a:lstStyle/>
                    <a:p>
                      <a:pPr marL="71755">
                        <a:lnSpc>
                          <a:spcPts val="1725"/>
                        </a:lnSpc>
                      </a:pPr>
                      <a:r>
                        <a:rPr sz="1300" b="1" spc="-10" dirty="0">
                          <a:solidFill>
                            <a:srgbClr val="FFFFFF"/>
                          </a:solidFill>
                          <a:latin typeface="Calibri"/>
                          <a:cs typeface="Calibri"/>
                        </a:rPr>
                        <a:t>Parameters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BACC6"/>
                    </a:solidFill>
                  </a:tcPr>
                </a:tc>
                <a:tc>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10"/>
                        </a:lnSpc>
                      </a:pPr>
                      <a:r>
                        <a:rPr sz="1300" b="1" spc="-10" dirty="0">
                          <a:solidFill>
                            <a:srgbClr val="FFFFFF"/>
                          </a:solidFill>
                          <a:latin typeface="Calibri"/>
                          <a:cs typeface="Calibri"/>
                        </a:rPr>
                        <a:t>Aperture</a:t>
                      </a:r>
                      <a:r>
                        <a:rPr sz="1300" b="1" spc="-70" dirty="0">
                          <a:solidFill>
                            <a:srgbClr val="FFFFFF"/>
                          </a:solidFill>
                          <a:latin typeface="Calibri"/>
                          <a:cs typeface="Calibri"/>
                        </a:rPr>
                        <a:t> </a:t>
                      </a:r>
                      <a:r>
                        <a:rPr sz="1300" b="1" spc="-20" dirty="0">
                          <a:solidFill>
                            <a:srgbClr val="FFFFFF"/>
                          </a:solidFill>
                          <a:latin typeface="Calibri"/>
                          <a:cs typeface="Calibri"/>
                        </a:rPr>
                        <a:t>size</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2540" algn="ctr">
                        <a:lnSpc>
                          <a:spcPts val="1610"/>
                        </a:lnSpc>
                      </a:pPr>
                      <a:r>
                        <a:rPr sz="1300" b="1" dirty="0">
                          <a:solidFill>
                            <a:srgbClr val="FF0000"/>
                          </a:solidFill>
                          <a:latin typeface="Calibri"/>
                          <a:cs typeface="Calibri"/>
                        </a:rPr>
                        <a:t>30</a:t>
                      </a:r>
                      <a:r>
                        <a:rPr sz="1300" b="1" spc="-30" dirty="0">
                          <a:solidFill>
                            <a:srgbClr val="FF0000"/>
                          </a:solidFill>
                          <a:latin typeface="Calibri"/>
                          <a:cs typeface="Calibri"/>
                        </a:rPr>
                        <a:t> </a:t>
                      </a:r>
                      <a:r>
                        <a:rPr sz="1300" b="1" spc="-25" dirty="0">
                          <a:solidFill>
                            <a:srgbClr val="FF0000"/>
                          </a:solidFill>
                          <a:latin typeface="Calibri"/>
                          <a:cs typeface="Calibri"/>
                        </a:rPr>
                        <a:t>cm</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86246">
                <a:tc>
                  <a:txBody>
                    <a:bodyPr/>
                    <a:lstStyle/>
                    <a:p>
                      <a:pPr marL="71755">
                        <a:lnSpc>
                          <a:spcPts val="1620"/>
                        </a:lnSpc>
                      </a:pPr>
                      <a:r>
                        <a:rPr sz="1300" b="1" spc="-10" dirty="0">
                          <a:solidFill>
                            <a:srgbClr val="FFFFFF"/>
                          </a:solidFill>
                          <a:latin typeface="Calibri"/>
                          <a:cs typeface="Calibri"/>
                        </a:rPr>
                        <a:t>Energy</a:t>
                      </a:r>
                      <a:r>
                        <a:rPr sz="1300" b="1" spc="-75" dirty="0">
                          <a:solidFill>
                            <a:srgbClr val="FFFFFF"/>
                          </a:solidFill>
                          <a:latin typeface="Calibri"/>
                          <a:cs typeface="Calibri"/>
                        </a:rPr>
                        <a:t> </a:t>
                      </a:r>
                      <a:r>
                        <a:rPr sz="1300" b="1" dirty="0">
                          <a:solidFill>
                            <a:srgbClr val="FFFFFF"/>
                          </a:solidFill>
                          <a:latin typeface="Calibri"/>
                          <a:cs typeface="Calibri"/>
                        </a:rPr>
                        <a:t>band</a:t>
                      </a:r>
                      <a:r>
                        <a:rPr sz="1300" b="1" spc="-60" dirty="0">
                          <a:solidFill>
                            <a:srgbClr val="FFFFFF"/>
                          </a:solidFill>
                          <a:latin typeface="Calibri"/>
                          <a:cs typeface="Calibri"/>
                        </a:rPr>
                        <a:t> </a:t>
                      </a:r>
                      <a:r>
                        <a:rPr sz="1300" b="1" spc="-20" dirty="0">
                          <a:solidFill>
                            <a:srgbClr val="FFFFFF"/>
                          </a:solidFill>
                          <a:latin typeface="Calibri"/>
                          <a:cs typeface="Calibri"/>
                        </a:rPr>
                        <a:t>(keV)</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4BACC6"/>
                    </a:solidFill>
                  </a:tcPr>
                </a:tc>
                <a:tc>
                  <a:txBody>
                    <a:bodyPr/>
                    <a:lstStyle/>
                    <a:p>
                      <a:pPr marL="71755">
                        <a:lnSpc>
                          <a:spcPts val="1620"/>
                        </a:lnSpc>
                      </a:pPr>
                      <a:r>
                        <a:rPr sz="1300" b="1" dirty="0">
                          <a:solidFill>
                            <a:srgbClr val="FF0000"/>
                          </a:solidFill>
                          <a:latin typeface="Calibri"/>
                          <a:cs typeface="Calibri"/>
                        </a:rPr>
                        <a:t>0.4</a:t>
                      </a:r>
                      <a:r>
                        <a:rPr sz="1300" b="1" spc="-35" dirty="0">
                          <a:solidFill>
                            <a:srgbClr val="FF0000"/>
                          </a:solidFill>
                          <a:latin typeface="Calibri"/>
                          <a:cs typeface="Calibri"/>
                        </a:rPr>
                        <a:t> </a:t>
                      </a:r>
                      <a:r>
                        <a:rPr sz="1300" b="1" dirty="0">
                          <a:solidFill>
                            <a:srgbClr val="FF0000"/>
                          </a:solidFill>
                          <a:latin typeface="Calibri"/>
                          <a:cs typeface="Calibri"/>
                        </a:rPr>
                        <a:t>–</a:t>
                      </a:r>
                      <a:r>
                        <a:rPr sz="1300" b="1" spc="-25" dirty="0">
                          <a:solidFill>
                            <a:srgbClr val="FF0000"/>
                          </a:solidFill>
                          <a:latin typeface="Calibri"/>
                          <a:cs typeface="Calibri"/>
                        </a:rPr>
                        <a:t> </a:t>
                      </a:r>
                      <a:r>
                        <a:rPr sz="1300" b="1" dirty="0">
                          <a:solidFill>
                            <a:srgbClr val="FF0000"/>
                          </a:solidFill>
                          <a:latin typeface="Calibri"/>
                          <a:cs typeface="Calibri"/>
                        </a:rPr>
                        <a:t>4</a:t>
                      </a:r>
                      <a:r>
                        <a:rPr sz="1300" b="1" spc="295" dirty="0">
                          <a:solidFill>
                            <a:srgbClr val="FF0000"/>
                          </a:solidFill>
                          <a:latin typeface="Calibri"/>
                          <a:cs typeface="Calibri"/>
                        </a:rPr>
                        <a:t> </a:t>
                      </a:r>
                      <a:r>
                        <a:rPr sz="1300" b="1" spc="-25" dirty="0">
                          <a:solidFill>
                            <a:srgbClr val="FF0000"/>
                          </a:solidFill>
                          <a:latin typeface="Calibri"/>
                          <a:cs typeface="Calibri"/>
                        </a:rPr>
                        <a:t>keV</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0E3EA"/>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565"/>
                        </a:lnSpc>
                      </a:pPr>
                      <a:r>
                        <a:rPr sz="1300" b="1" spc="-10" dirty="0">
                          <a:solidFill>
                            <a:srgbClr val="FFFFFF"/>
                          </a:solidFill>
                          <a:latin typeface="Calibri"/>
                          <a:cs typeface="Calibri"/>
                        </a:rPr>
                        <a:t>Focal</a:t>
                      </a:r>
                      <a:r>
                        <a:rPr sz="1300" b="1" spc="-55" dirty="0">
                          <a:solidFill>
                            <a:srgbClr val="FFFFFF"/>
                          </a:solidFill>
                          <a:latin typeface="Calibri"/>
                          <a:cs typeface="Calibri"/>
                        </a:rPr>
                        <a:t> </a:t>
                      </a:r>
                      <a:r>
                        <a:rPr sz="1300" b="1" spc="-10" dirty="0">
                          <a:solidFill>
                            <a:srgbClr val="FFFFFF"/>
                          </a:solidFill>
                          <a:latin typeface="Calibri"/>
                          <a:cs typeface="Calibri"/>
                        </a:rPr>
                        <a:t>length</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1365250">
                        <a:lnSpc>
                          <a:spcPts val="1565"/>
                        </a:lnSpc>
                      </a:pPr>
                      <a:r>
                        <a:rPr sz="1300" dirty="0">
                          <a:latin typeface="Calibri"/>
                          <a:cs typeface="Calibri"/>
                        </a:rPr>
                        <a:t>183.5</a:t>
                      </a:r>
                      <a:r>
                        <a:rPr sz="1300" spc="-60" dirty="0">
                          <a:latin typeface="Calibri"/>
                          <a:cs typeface="Calibri"/>
                        </a:rPr>
                        <a:t> </a:t>
                      </a:r>
                      <a:r>
                        <a:rPr sz="1300" spc="-25" dirty="0">
                          <a:latin typeface="Calibri"/>
                          <a:cs typeface="Calibri"/>
                        </a:rPr>
                        <a:t>cm</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92219">
                <a:tc>
                  <a:txBody>
                    <a:bodyPr/>
                    <a:lstStyle/>
                    <a:p>
                      <a:pPr marL="71755">
                        <a:lnSpc>
                          <a:spcPts val="1670"/>
                        </a:lnSpc>
                      </a:pPr>
                      <a:r>
                        <a:rPr sz="1300" b="1" spc="-30" dirty="0">
                          <a:solidFill>
                            <a:srgbClr val="FFFFFF"/>
                          </a:solidFill>
                          <a:latin typeface="Calibri"/>
                          <a:cs typeface="Calibri"/>
                        </a:rPr>
                        <a:t>Telescope</a:t>
                      </a:r>
                      <a:r>
                        <a:rPr sz="1300" b="1" spc="-20" dirty="0">
                          <a:solidFill>
                            <a:srgbClr val="FFFFFF"/>
                          </a:solidFill>
                          <a:latin typeface="Calibri"/>
                          <a:cs typeface="Calibri"/>
                        </a:rPr>
                        <a:t> type:</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70"/>
                        </a:lnSpc>
                      </a:pPr>
                      <a:r>
                        <a:rPr sz="1300" spc="-10" dirty="0">
                          <a:latin typeface="Calibri"/>
                          <a:cs typeface="Calibri"/>
                        </a:rPr>
                        <a:t>Lobster</a:t>
                      </a:r>
                      <a:r>
                        <a:rPr sz="1300" spc="-70" dirty="0">
                          <a:latin typeface="Calibri"/>
                          <a:cs typeface="Calibri"/>
                        </a:rPr>
                        <a:t> </a:t>
                      </a:r>
                      <a:r>
                        <a:rPr sz="1300" spc="-10" dirty="0">
                          <a:latin typeface="Calibri"/>
                          <a:cs typeface="Calibri"/>
                        </a:rPr>
                        <a:t>Eye</a:t>
                      </a:r>
                      <a:r>
                        <a:rPr sz="1300" spc="-60" dirty="0">
                          <a:latin typeface="Calibri"/>
                          <a:cs typeface="Calibri"/>
                        </a:rPr>
                        <a:t> </a:t>
                      </a:r>
                      <a:r>
                        <a:rPr sz="1300" spc="-10" dirty="0">
                          <a:latin typeface="Calibri"/>
                          <a:cs typeface="Calibri"/>
                        </a:rPr>
                        <a:t>Optics</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F1F5"/>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20"/>
                        </a:lnSpc>
                      </a:pPr>
                      <a:r>
                        <a:rPr sz="1300" b="1" dirty="0">
                          <a:solidFill>
                            <a:srgbClr val="FFFFFF"/>
                          </a:solidFill>
                          <a:latin typeface="Calibri"/>
                          <a:cs typeface="Calibri"/>
                        </a:rPr>
                        <a:t>F</a:t>
                      </a:r>
                      <a:r>
                        <a:rPr sz="1300" b="1" spc="-30" dirty="0">
                          <a:solidFill>
                            <a:srgbClr val="FFFFFF"/>
                          </a:solidFill>
                          <a:latin typeface="Calibri"/>
                          <a:cs typeface="Calibri"/>
                        </a:rPr>
                        <a:t> </a:t>
                      </a:r>
                      <a:r>
                        <a:rPr sz="1300" b="1" spc="-10" dirty="0">
                          <a:solidFill>
                            <a:srgbClr val="FFFFFF"/>
                          </a:solidFill>
                          <a:latin typeface="Calibri"/>
                          <a:cs typeface="Calibri"/>
                        </a:rPr>
                        <a:t>number</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1270" algn="ctr">
                        <a:lnSpc>
                          <a:spcPts val="1620"/>
                        </a:lnSpc>
                      </a:pPr>
                      <a:r>
                        <a:rPr sz="1300" spc="-20" dirty="0">
                          <a:latin typeface="Calibri"/>
                          <a:cs typeface="Calibri"/>
                        </a:rPr>
                        <a:t>F6.1</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92219">
                <a:tc>
                  <a:txBody>
                    <a:bodyPr/>
                    <a:lstStyle/>
                    <a:p>
                      <a:pPr marL="71755">
                        <a:lnSpc>
                          <a:spcPts val="1670"/>
                        </a:lnSpc>
                      </a:pPr>
                      <a:r>
                        <a:rPr lang="en-US" sz="1300" b="1" dirty="0">
                          <a:solidFill>
                            <a:schemeClr val="bg1"/>
                          </a:solidFill>
                          <a:latin typeface="Calibri"/>
                          <a:cs typeface="Calibri"/>
                        </a:rPr>
                        <a:t>Module Aperture Size</a:t>
                      </a:r>
                      <a:endParaRPr sz="1300" b="1" dirty="0">
                        <a:solidFill>
                          <a:schemeClr val="bg1"/>
                        </a:solidFill>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marR="0" lvl="0" indent="0" algn="l" defTabSz="914400" eaLnBrk="1" fontAlgn="auto" latinLnBrk="0" hangingPunct="1">
                        <a:lnSpc>
                          <a:spcPts val="1670"/>
                        </a:lnSpc>
                        <a:spcBef>
                          <a:spcPts val="0"/>
                        </a:spcBef>
                        <a:spcAft>
                          <a:spcPts val="0"/>
                        </a:spcAft>
                        <a:buClrTx/>
                        <a:buSzTx/>
                        <a:buFontTx/>
                        <a:buNone/>
                        <a:tabLst/>
                        <a:defRPr/>
                      </a:pPr>
                      <a:r>
                        <a:rPr lang="en-US" altLang="ja-JP" sz="1200" dirty="0">
                          <a:solidFill>
                            <a:schemeClr val="tx1"/>
                          </a:solidFill>
                          <a:effectLst/>
                          <a:latin typeface="+mn-lt"/>
                          <a:ea typeface="+mn-ea"/>
                          <a:cs typeface="+mn-cs"/>
                        </a:rPr>
                        <a:t>192 x 192 mm</a:t>
                      </a:r>
                      <a:r>
                        <a:rPr lang="en-US" altLang="ja-JP" sz="1200" baseline="30000" dirty="0">
                          <a:solidFill>
                            <a:schemeClr val="tx1"/>
                          </a:solidFill>
                          <a:effectLst/>
                          <a:latin typeface="+mn-lt"/>
                          <a:ea typeface="+mn-ea"/>
                          <a:cs typeface="+mn-cs"/>
                        </a:rPr>
                        <a:t>2</a:t>
                      </a:r>
                      <a:endParaRPr lang="ja-JP" altLang="ja-JP" sz="1200" baseline="30000" dirty="0">
                        <a:solidFill>
                          <a:schemeClr val="tx1"/>
                        </a:solidFill>
                        <a:effectLst/>
                        <a:latin typeface="+mn-lt"/>
                        <a:ea typeface="ＭＳ 明朝" panose="02020609040205080304" pitchFamily="49" charset="-128"/>
                        <a:cs typeface="+mn-cs"/>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E3EA"/>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05"/>
                        </a:lnSpc>
                      </a:pPr>
                      <a:r>
                        <a:rPr sz="1300" b="1" dirty="0">
                          <a:solidFill>
                            <a:srgbClr val="FFFFFF"/>
                          </a:solidFill>
                          <a:latin typeface="Calibri"/>
                          <a:cs typeface="Calibri"/>
                        </a:rPr>
                        <a:t>Field</a:t>
                      </a:r>
                      <a:r>
                        <a:rPr sz="1300" b="1" spc="-70" dirty="0">
                          <a:solidFill>
                            <a:srgbClr val="FFFFFF"/>
                          </a:solidFill>
                          <a:latin typeface="Calibri"/>
                          <a:cs typeface="Calibri"/>
                        </a:rPr>
                        <a:t> </a:t>
                      </a:r>
                      <a:r>
                        <a:rPr sz="1300" b="1" dirty="0">
                          <a:solidFill>
                            <a:srgbClr val="FFFFFF"/>
                          </a:solidFill>
                          <a:latin typeface="Calibri"/>
                          <a:cs typeface="Calibri"/>
                        </a:rPr>
                        <a:t>of</a:t>
                      </a:r>
                      <a:r>
                        <a:rPr sz="1300" b="1" spc="-55" dirty="0">
                          <a:solidFill>
                            <a:srgbClr val="FFFFFF"/>
                          </a:solidFill>
                          <a:latin typeface="Calibri"/>
                          <a:cs typeface="Calibri"/>
                        </a:rPr>
                        <a:t> </a:t>
                      </a:r>
                      <a:r>
                        <a:rPr sz="1300" b="1" spc="-20" dirty="0">
                          <a:solidFill>
                            <a:srgbClr val="FFFFFF"/>
                          </a:solidFill>
                          <a:latin typeface="Calibri"/>
                          <a:cs typeface="Calibri"/>
                        </a:rPr>
                        <a:t>view</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869950">
                        <a:lnSpc>
                          <a:spcPts val="1605"/>
                        </a:lnSpc>
                      </a:pPr>
                      <a:r>
                        <a:rPr sz="1300" dirty="0">
                          <a:latin typeface="Calibri"/>
                          <a:cs typeface="Calibri"/>
                        </a:rPr>
                        <a:t>12</a:t>
                      </a:r>
                      <a:r>
                        <a:rPr sz="1300" spc="-40" dirty="0">
                          <a:latin typeface="Calibri"/>
                          <a:cs typeface="Calibri"/>
                        </a:rPr>
                        <a:t> </a:t>
                      </a:r>
                      <a:r>
                        <a:rPr sz="1300" spc="-10" dirty="0">
                          <a:latin typeface="Calibri"/>
                          <a:cs typeface="Calibri"/>
                        </a:rPr>
                        <a:t>arcmin</a:t>
                      </a:r>
                      <a:r>
                        <a:rPr sz="1300" spc="-35" dirty="0">
                          <a:latin typeface="Calibri"/>
                          <a:cs typeface="Calibri"/>
                        </a:rPr>
                        <a:t> </a:t>
                      </a:r>
                      <a:r>
                        <a:rPr sz="1300" dirty="0">
                          <a:latin typeface="Calibri"/>
                          <a:cs typeface="Calibri"/>
                        </a:rPr>
                        <a:t>×</a:t>
                      </a:r>
                      <a:r>
                        <a:rPr sz="1300" spc="-35" dirty="0">
                          <a:latin typeface="Calibri"/>
                          <a:cs typeface="Calibri"/>
                        </a:rPr>
                        <a:t> </a:t>
                      </a:r>
                      <a:r>
                        <a:rPr sz="1300" dirty="0">
                          <a:latin typeface="Calibri"/>
                          <a:cs typeface="Calibri"/>
                        </a:rPr>
                        <a:t>12</a:t>
                      </a:r>
                      <a:r>
                        <a:rPr sz="1300" spc="-35" dirty="0">
                          <a:latin typeface="Calibri"/>
                          <a:cs typeface="Calibri"/>
                        </a:rPr>
                        <a:t> </a:t>
                      </a:r>
                      <a:r>
                        <a:rPr sz="1300" spc="-10" dirty="0">
                          <a:latin typeface="Calibri"/>
                          <a:cs typeface="Calibri"/>
                        </a:rPr>
                        <a:t>arcmin</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192219">
                <a:tc>
                  <a:txBody>
                    <a:bodyPr/>
                    <a:lstStyle/>
                    <a:p>
                      <a:pPr marL="71755">
                        <a:lnSpc>
                          <a:spcPts val="1670"/>
                        </a:lnSpc>
                      </a:pPr>
                      <a:r>
                        <a:rPr sz="1300" b="1" spc="-10" dirty="0">
                          <a:solidFill>
                            <a:srgbClr val="FFFFFF"/>
                          </a:solidFill>
                          <a:latin typeface="Calibri"/>
                          <a:cs typeface="Calibri"/>
                        </a:rPr>
                        <a:t>Number</a:t>
                      </a:r>
                      <a:r>
                        <a:rPr sz="1300" b="1" spc="-60" dirty="0">
                          <a:solidFill>
                            <a:srgbClr val="FFFFFF"/>
                          </a:solidFill>
                          <a:latin typeface="Calibri"/>
                          <a:cs typeface="Calibri"/>
                        </a:rPr>
                        <a:t> </a:t>
                      </a:r>
                      <a:r>
                        <a:rPr sz="1300" b="1" dirty="0">
                          <a:solidFill>
                            <a:srgbClr val="FFFFFF"/>
                          </a:solidFill>
                          <a:latin typeface="Calibri"/>
                          <a:cs typeface="Calibri"/>
                        </a:rPr>
                        <a:t>of</a:t>
                      </a:r>
                      <a:r>
                        <a:rPr sz="1300" b="1" spc="-45" dirty="0">
                          <a:solidFill>
                            <a:srgbClr val="FFFFFF"/>
                          </a:solidFill>
                          <a:latin typeface="Calibri"/>
                          <a:cs typeface="Calibri"/>
                        </a:rPr>
                        <a:t> </a:t>
                      </a:r>
                      <a:r>
                        <a:rPr lang="en-US" sz="1300" b="1" spc="-45" dirty="0">
                          <a:solidFill>
                            <a:srgbClr val="FFFFFF"/>
                          </a:solidFill>
                          <a:latin typeface="Calibri"/>
                          <a:cs typeface="Calibri"/>
                        </a:rPr>
                        <a:t>Module</a:t>
                      </a:r>
                      <a:endParaRPr sz="1300" dirty="0">
                        <a:latin typeface="Calibri"/>
                        <a:cs typeface="Calibri"/>
                      </a:endParaRPr>
                    </a:p>
                  </a:txBody>
                  <a:tcPr marL="0" marR="0" marT="0" marB="0">
                    <a:lnL w="19050">
                      <a:solidFill>
                        <a:srgbClr val="FFFFFF"/>
                      </a:solid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4BACC6"/>
                    </a:solidFill>
                  </a:tcPr>
                </a:tc>
                <a:tc>
                  <a:txBody>
                    <a:bodyPr/>
                    <a:lstStyle/>
                    <a:p>
                      <a:pPr marL="71755">
                        <a:lnSpc>
                          <a:spcPts val="1670"/>
                        </a:lnSpc>
                      </a:pPr>
                      <a:r>
                        <a:rPr lang="en-US" sz="1300" dirty="0">
                          <a:latin typeface="Calibri"/>
                          <a:cs typeface="Calibri"/>
                        </a:rPr>
                        <a:t>16</a:t>
                      </a:r>
                      <a:endParaRPr sz="1300" dirty="0">
                        <a:latin typeface="Calibri"/>
                        <a:cs typeface="Calibri"/>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E9F1F5"/>
                    </a:solidFill>
                  </a:tcPr>
                </a:tc>
                <a:tc>
                  <a:txBody>
                    <a:bodyPr/>
                    <a:lstStyle/>
                    <a:p>
                      <a:pPr>
                        <a:lnSpc>
                          <a:spcPct val="100000"/>
                        </a:lnSpc>
                      </a:pPr>
                      <a:endParaRPr sz="1100">
                        <a:latin typeface="Times New Roman"/>
                        <a:cs typeface="Times New Roman"/>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tcPr>
                </a:tc>
                <a:tc>
                  <a:txBody>
                    <a:bodyPr/>
                    <a:lstStyle/>
                    <a:p>
                      <a:pPr marL="71755">
                        <a:lnSpc>
                          <a:spcPts val="1610"/>
                        </a:lnSpc>
                      </a:pPr>
                      <a:r>
                        <a:rPr sz="1300" b="1" spc="-10" dirty="0">
                          <a:solidFill>
                            <a:srgbClr val="FFFFFF"/>
                          </a:solidFill>
                          <a:latin typeface="Calibri"/>
                          <a:cs typeface="Calibri"/>
                        </a:rPr>
                        <a:t>FoV</a:t>
                      </a:r>
                      <a:r>
                        <a:rPr sz="1300" b="1" spc="-60" dirty="0">
                          <a:solidFill>
                            <a:srgbClr val="FFFFFF"/>
                          </a:solidFill>
                          <a:latin typeface="Calibri"/>
                          <a:cs typeface="Calibri"/>
                        </a:rPr>
                        <a:t> </a:t>
                      </a:r>
                      <a:r>
                        <a:rPr sz="1300" b="1" dirty="0">
                          <a:solidFill>
                            <a:srgbClr val="FFFFFF"/>
                          </a:solidFill>
                          <a:latin typeface="Calibri"/>
                          <a:cs typeface="Calibri"/>
                        </a:rPr>
                        <a:t>per</a:t>
                      </a:r>
                      <a:r>
                        <a:rPr sz="1300" b="1" spc="-50" dirty="0">
                          <a:solidFill>
                            <a:srgbClr val="FFFFFF"/>
                          </a:solidFill>
                          <a:latin typeface="Calibri"/>
                          <a:cs typeface="Calibri"/>
                        </a:rPr>
                        <a:t> </a:t>
                      </a:r>
                      <a:r>
                        <a:rPr sz="1300" b="1" spc="-10" dirty="0">
                          <a:solidFill>
                            <a:srgbClr val="FFFFFF"/>
                          </a:solidFill>
                          <a:latin typeface="Calibri"/>
                          <a:cs typeface="Calibri"/>
                        </a:rPr>
                        <a:t>pixel</a:t>
                      </a:r>
                      <a:endParaRPr sz="1300">
                        <a:latin typeface="Calibri"/>
                        <a:cs typeface="Calibri"/>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C0504D"/>
                    </a:solidFill>
                  </a:tcPr>
                </a:tc>
                <a:tc gridSpan="5">
                  <a:txBody>
                    <a:bodyPr/>
                    <a:lstStyle/>
                    <a:p>
                      <a:pPr marL="1042035">
                        <a:lnSpc>
                          <a:spcPts val="1610"/>
                        </a:lnSpc>
                      </a:pPr>
                      <a:r>
                        <a:rPr sz="1300" dirty="0">
                          <a:latin typeface="Calibri"/>
                          <a:cs typeface="Calibri"/>
                        </a:rPr>
                        <a:t>2</a:t>
                      </a:r>
                      <a:r>
                        <a:rPr sz="1300" spc="-35" dirty="0">
                          <a:latin typeface="Calibri"/>
                          <a:cs typeface="Calibri"/>
                        </a:rPr>
                        <a:t> </a:t>
                      </a:r>
                      <a:r>
                        <a:rPr sz="1300" dirty="0">
                          <a:latin typeface="Calibri"/>
                          <a:cs typeface="Calibri"/>
                        </a:rPr>
                        <a:t>acsec</a:t>
                      </a:r>
                      <a:r>
                        <a:rPr sz="1300" spc="-35" dirty="0">
                          <a:latin typeface="Calibri"/>
                          <a:cs typeface="Calibri"/>
                        </a:rPr>
                        <a:t> </a:t>
                      </a:r>
                      <a:r>
                        <a:rPr sz="1300" dirty="0">
                          <a:latin typeface="Calibri"/>
                          <a:cs typeface="Calibri"/>
                        </a:rPr>
                        <a:t>×</a:t>
                      </a:r>
                      <a:r>
                        <a:rPr sz="1300" spc="-35" dirty="0">
                          <a:latin typeface="Calibri"/>
                          <a:cs typeface="Calibri"/>
                        </a:rPr>
                        <a:t> </a:t>
                      </a:r>
                      <a:r>
                        <a:rPr sz="1300" dirty="0">
                          <a:latin typeface="Calibri"/>
                          <a:cs typeface="Calibri"/>
                        </a:rPr>
                        <a:t>2</a:t>
                      </a:r>
                      <a:r>
                        <a:rPr sz="1300" spc="-30" dirty="0">
                          <a:latin typeface="Calibri"/>
                          <a:cs typeface="Calibri"/>
                        </a:rPr>
                        <a:t> </a:t>
                      </a:r>
                      <a:r>
                        <a:rPr sz="1300" spc="-10" dirty="0">
                          <a:latin typeface="Calibri"/>
                          <a:cs typeface="Calibri"/>
                        </a:rPr>
                        <a:t>arcsec</a:t>
                      </a:r>
                      <a:endParaRPr sz="1300" dirty="0">
                        <a:latin typeface="Calibri"/>
                        <a:cs typeface="Calibri"/>
                      </a:endParaRPr>
                    </a:p>
                  </a:txBody>
                  <a:tcPr marL="0" marR="0" marT="0" marB="0">
                    <a:lnL w="19050" cap="flat" cmpd="sng" algn="ctr">
                      <a:solidFill>
                        <a:srgbClr val="FFFFFF"/>
                      </a:solidFill>
                      <a:prstDash val="solid"/>
                      <a:round/>
                      <a:headEnd type="none" w="med" len="med"/>
                      <a:tailEnd type="none" w="med" len="med"/>
                    </a:lnL>
                    <a:lnR w="19050">
                      <a:solidFill>
                        <a:srgbClr val="FFFFFF"/>
                      </a:solidFill>
                      <a:prstDash val="solid"/>
                    </a:lnR>
                    <a:lnT w="19050" cap="flat" cmpd="sng" algn="ctr">
                      <a:solidFill>
                        <a:srgbClr val="FFFFFF"/>
                      </a:solidFill>
                      <a:prstDash val="solid"/>
                      <a:round/>
                      <a:headEnd type="none" w="med" len="med"/>
                      <a:tailEnd type="none" w="med" len="med"/>
                    </a:lnT>
                    <a:lnB w="19050">
                      <a:solidFill>
                        <a:srgbClr val="FFFFFF"/>
                      </a:solidFill>
                      <a:prstDash val="solid"/>
                    </a:lnB>
                    <a:solidFill>
                      <a:srgbClr val="F4E9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192219">
                <a:tc>
                  <a:txBody>
                    <a:bodyPr/>
                    <a:lstStyle/>
                    <a:p>
                      <a:pPr marL="71755">
                        <a:lnSpc>
                          <a:spcPts val="1670"/>
                        </a:lnSpc>
                      </a:pPr>
                      <a:r>
                        <a:rPr sz="1300" b="1" dirty="0">
                          <a:solidFill>
                            <a:srgbClr val="FFFFFF"/>
                          </a:solidFill>
                          <a:latin typeface="Calibri"/>
                          <a:cs typeface="Calibri"/>
                        </a:rPr>
                        <a:t>Field</a:t>
                      </a:r>
                      <a:r>
                        <a:rPr sz="1300" b="1" spc="-70" dirty="0">
                          <a:solidFill>
                            <a:srgbClr val="FFFFFF"/>
                          </a:solidFill>
                          <a:latin typeface="Calibri"/>
                          <a:cs typeface="Calibri"/>
                        </a:rPr>
                        <a:t> </a:t>
                      </a:r>
                      <a:r>
                        <a:rPr sz="1300" b="1" dirty="0">
                          <a:solidFill>
                            <a:srgbClr val="FFFFFF"/>
                          </a:solidFill>
                          <a:latin typeface="Calibri"/>
                          <a:cs typeface="Calibri"/>
                        </a:rPr>
                        <a:t>of</a:t>
                      </a:r>
                      <a:r>
                        <a:rPr sz="1300" b="1" spc="-55" dirty="0">
                          <a:solidFill>
                            <a:srgbClr val="FFFFFF"/>
                          </a:solidFill>
                          <a:latin typeface="Calibri"/>
                          <a:cs typeface="Calibri"/>
                        </a:rPr>
                        <a:t> </a:t>
                      </a:r>
                      <a:r>
                        <a:rPr sz="1300" b="1" spc="-20" dirty="0">
                          <a:solidFill>
                            <a:srgbClr val="FFFFFF"/>
                          </a:solidFill>
                          <a:latin typeface="Calibri"/>
                          <a:cs typeface="Calibri"/>
                        </a:rPr>
                        <a:t>View</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70"/>
                        </a:lnSpc>
                      </a:pPr>
                      <a:r>
                        <a:rPr sz="1300" b="1" dirty="0">
                          <a:solidFill>
                            <a:srgbClr val="FF0000"/>
                          </a:solidFill>
                          <a:latin typeface="Calibri"/>
                          <a:cs typeface="Calibri"/>
                        </a:rPr>
                        <a:t>0.5</a:t>
                      </a:r>
                      <a:r>
                        <a:rPr sz="1300" b="1" spc="280" dirty="0">
                          <a:solidFill>
                            <a:srgbClr val="FF0000"/>
                          </a:solidFill>
                          <a:latin typeface="Calibri"/>
                          <a:cs typeface="Calibri"/>
                        </a:rPr>
                        <a:t> </a:t>
                      </a:r>
                      <a:r>
                        <a:rPr sz="1300" b="1" dirty="0">
                          <a:solidFill>
                            <a:srgbClr val="FF0000"/>
                          </a:solidFill>
                          <a:latin typeface="Calibri"/>
                          <a:cs typeface="Calibri"/>
                        </a:rPr>
                        <a:t>str</a:t>
                      </a:r>
                      <a:r>
                        <a:rPr sz="1300" b="1" spc="-35" dirty="0">
                          <a:solidFill>
                            <a:srgbClr val="FF0000"/>
                          </a:solidFill>
                          <a:latin typeface="Calibri"/>
                          <a:cs typeface="Calibri"/>
                        </a:rPr>
                        <a:t> </a:t>
                      </a:r>
                      <a:r>
                        <a:rPr sz="1300" b="1" dirty="0">
                          <a:solidFill>
                            <a:srgbClr val="FF0000"/>
                          </a:solidFill>
                          <a:latin typeface="Calibri"/>
                          <a:cs typeface="Calibri"/>
                        </a:rPr>
                        <a:t>(</a:t>
                      </a:r>
                      <a:r>
                        <a:rPr lang="en-US" sz="1300" b="1" dirty="0">
                          <a:solidFill>
                            <a:srgbClr val="FF0000"/>
                          </a:solidFill>
                          <a:latin typeface="Calibri"/>
                          <a:cs typeface="Calibri"/>
                        </a:rPr>
                        <a:t>in total</a:t>
                      </a:r>
                      <a:r>
                        <a:rPr sz="1300" b="1" spc="-10" dirty="0">
                          <a:solidFill>
                            <a:srgbClr val="FF0000"/>
                          </a:solidFill>
                          <a:latin typeface="Calibri"/>
                          <a:cs typeface="Calibri"/>
                        </a:rPr>
                        <a:t>)</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E3EA"/>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14"/>
                        </a:lnSpc>
                      </a:pPr>
                      <a:r>
                        <a:rPr sz="1300" b="1" spc="-10" dirty="0">
                          <a:solidFill>
                            <a:srgbClr val="FFFFFF"/>
                          </a:solidFill>
                          <a:latin typeface="Calibri"/>
                          <a:cs typeface="Calibri"/>
                        </a:rPr>
                        <a:t>Image</a:t>
                      </a:r>
                      <a:r>
                        <a:rPr sz="1300" b="1" spc="-60" dirty="0">
                          <a:solidFill>
                            <a:srgbClr val="FFFFFF"/>
                          </a:solidFill>
                          <a:latin typeface="Calibri"/>
                          <a:cs typeface="Calibri"/>
                        </a:rPr>
                        <a:t> </a:t>
                      </a:r>
                      <a:r>
                        <a:rPr sz="1300" b="1" spc="-20" dirty="0">
                          <a:solidFill>
                            <a:srgbClr val="FFFFFF"/>
                          </a:solidFill>
                          <a:latin typeface="Calibri"/>
                          <a:cs typeface="Calibri"/>
                        </a:rPr>
                        <a:t>size</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1131570">
                        <a:lnSpc>
                          <a:spcPts val="1614"/>
                        </a:lnSpc>
                      </a:pPr>
                      <a:r>
                        <a:rPr sz="1300" dirty="0">
                          <a:latin typeface="Calibri"/>
                          <a:cs typeface="Calibri"/>
                        </a:rPr>
                        <a:t>3</a:t>
                      </a:r>
                      <a:r>
                        <a:rPr sz="1300" spc="-40" dirty="0">
                          <a:latin typeface="Calibri"/>
                          <a:cs typeface="Calibri"/>
                        </a:rPr>
                        <a:t> </a:t>
                      </a:r>
                      <a:r>
                        <a:rPr sz="1300" spc="-10" dirty="0">
                          <a:latin typeface="Calibri"/>
                          <a:cs typeface="Calibri"/>
                        </a:rPr>
                        <a:t>pixel</a:t>
                      </a:r>
                      <a:r>
                        <a:rPr sz="1300" spc="-25" dirty="0">
                          <a:latin typeface="Calibri"/>
                          <a:cs typeface="Calibri"/>
                        </a:rPr>
                        <a:t> </a:t>
                      </a:r>
                      <a:r>
                        <a:rPr sz="1300" dirty="0">
                          <a:latin typeface="Calibri"/>
                          <a:cs typeface="Calibri"/>
                        </a:rPr>
                        <a:t>×</a:t>
                      </a:r>
                      <a:r>
                        <a:rPr sz="1300" spc="-25" dirty="0">
                          <a:latin typeface="Calibri"/>
                          <a:cs typeface="Calibri"/>
                        </a:rPr>
                        <a:t> </a:t>
                      </a:r>
                      <a:r>
                        <a:rPr sz="1300" dirty="0">
                          <a:latin typeface="Calibri"/>
                          <a:cs typeface="Calibri"/>
                        </a:rPr>
                        <a:t>3</a:t>
                      </a:r>
                      <a:r>
                        <a:rPr sz="1300" spc="-25" dirty="0">
                          <a:latin typeface="Calibri"/>
                          <a:cs typeface="Calibri"/>
                        </a:rPr>
                        <a:t> </a:t>
                      </a:r>
                      <a:r>
                        <a:rPr sz="1300" spc="-20" dirty="0">
                          <a:latin typeface="Calibri"/>
                          <a:cs typeface="Calibri"/>
                        </a:rPr>
                        <a:t>pixel</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192219">
                <a:tc>
                  <a:txBody>
                    <a:bodyPr/>
                    <a:lstStyle/>
                    <a:p>
                      <a:pPr marL="71755">
                        <a:lnSpc>
                          <a:spcPts val="1670"/>
                        </a:lnSpc>
                      </a:pPr>
                      <a:r>
                        <a:rPr sz="1300" b="1" spc="-10" dirty="0">
                          <a:solidFill>
                            <a:srgbClr val="FFFFFF"/>
                          </a:solidFill>
                          <a:latin typeface="Calibri"/>
                          <a:cs typeface="Calibri"/>
                        </a:rPr>
                        <a:t>Focal</a:t>
                      </a:r>
                      <a:r>
                        <a:rPr sz="1300" b="1" spc="-55" dirty="0">
                          <a:solidFill>
                            <a:srgbClr val="FFFFFF"/>
                          </a:solidFill>
                          <a:latin typeface="Calibri"/>
                          <a:cs typeface="Calibri"/>
                        </a:rPr>
                        <a:t> </a:t>
                      </a:r>
                      <a:r>
                        <a:rPr sz="1300" b="1" spc="-10" dirty="0">
                          <a:solidFill>
                            <a:srgbClr val="FFFFFF"/>
                          </a:solidFill>
                          <a:latin typeface="Calibri"/>
                          <a:cs typeface="Calibri"/>
                        </a:rPr>
                        <a:t>length</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70"/>
                        </a:lnSpc>
                      </a:pPr>
                      <a:r>
                        <a:rPr sz="1300" dirty="0">
                          <a:latin typeface="Calibri"/>
                          <a:cs typeface="Calibri"/>
                        </a:rPr>
                        <a:t>300</a:t>
                      </a:r>
                      <a:r>
                        <a:rPr sz="1300" spc="-40" dirty="0">
                          <a:latin typeface="Calibri"/>
                          <a:cs typeface="Calibri"/>
                        </a:rPr>
                        <a:t> </a:t>
                      </a:r>
                      <a:r>
                        <a:rPr sz="1300" spc="-25" dirty="0">
                          <a:latin typeface="Calibri"/>
                          <a:cs typeface="Calibri"/>
                        </a:rPr>
                        <a:t>mm</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F1F5"/>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20"/>
                        </a:lnSpc>
                      </a:pPr>
                      <a:r>
                        <a:rPr sz="1300" b="1" spc="-20" dirty="0">
                          <a:solidFill>
                            <a:srgbClr val="FFFFFF"/>
                          </a:solidFill>
                          <a:latin typeface="Calibri"/>
                          <a:cs typeface="Calibri"/>
                        </a:rPr>
                        <a:t>Integration</a:t>
                      </a:r>
                      <a:r>
                        <a:rPr sz="1300" b="1" dirty="0">
                          <a:solidFill>
                            <a:srgbClr val="FFFFFF"/>
                          </a:solidFill>
                          <a:latin typeface="Calibri"/>
                          <a:cs typeface="Calibri"/>
                        </a:rPr>
                        <a:t> </a:t>
                      </a:r>
                      <a:r>
                        <a:rPr sz="1300" b="1" spc="-20" dirty="0">
                          <a:solidFill>
                            <a:srgbClr val="FFFFFF"/>
                          </a:solidFill>
                          <a:latin typeface="Calibri"/>
                          <a:cs typeface="Calibri"/>
                        </a:rPr>
                        <a:t>time</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gridSpan="5">
                  <a:txBody>
                    <a:bodyPr/>
                    <a:lstStyle/>
                    <a:p>
                      <a:pPr marL="1270" algn="ctr">
                        <a:lnSpc>
                          <a:spcPts val="1620"/>
                        </a:lnSpc>
                      </a:pPr>
                      <a:r>
                        <a:rPr sz="1300" dirty="0">
                          <a:latin typeface="Calibri"/>
                          <a:cs typeface="Calibri"/>
                        </a:rPr>
                        <a:t>10</a:t>
                      </a:r>
                      <a:r>
                        <a:rPr sz="1300" spc="-30" dirty="0">
                          <a:latin typeface="Calibri"/>
                          <a:cs typeface="Calibri"/>
                        </a:rPr>
                        <a:t> </a:t>
                      </a:r>
                      <a:r>
                        <a:rPr sz="1300" spc="-10" dirty="0">
                          <a:latin typeface="Calibri"/>
                          <a:cs typeface="Calibri"/>
                        </a:rPr>
                        <a:t>minutes</a:t>
                      </a:r>
                      <a:r>
                        <a:rPr sz="1300" spc="-30" dirty="0">
                          <a:latin typeface="Calibri"/>
                          <a:cs typeface="Calibri"/>
                        </a:rPr>
                        <a:t> </a:t>
                      </a:r>
                      <a:r>
                        <a:rPr sz="1300" dirty="0">
                          <a:latin typeface="Calibri"/>
                          <a:cs typeface="Calibri"/>
                        </a:rPr>
                        <a:t>(2</a:t>
                      </a:r>
                      <a:r>
                        <a:rPr sz="1300" spc="-25" dirty="0">
                          <a:latin typeface="Calibri"/>
                          <a:cs typeface="Calibri"/>
                        </a:rPr>
                        <a:t> </a:t>
                      </a:r>
                      <a:r>
                        <a:rPr sz="1300" spc="-10" dirty="0">
                          <a:latin typeface="Calibri"/>
                          <a:cs typeface="Calibri"/>
                        </a:rPr>
                        <a:t>minutes</a:t>
                      </a:r>
                      <a:r>
                        <a:rPr sz="1300" spc="-30" dirty="0">
                          <a:latin typeface="Calibri"/>
                          <a:cs typeface="Calibri"/>
                        </a:rPr>
                        <a:t> </a:t>
                      </a:r>
                      <a:r>
                        <a:rPr sz="1300" dirty="0">
                          <a:latin typeface="Calibri"/>
                          <a:cs typeface="Calibri"/>
                        </a:rPr>
                        <a:t>x</a:t>
                      </a:r>
                      <a:r>
                        <a:rPr sz="1300" spc="-25" dirty="0">
                          <a:latin typeface="Calibri"/>
                          <a:cs typeface="Calibri"/>
                        </a:rPr>
                        <a:t> </a:t>
                      </a:r>
                      <a:r>
                        <a:rPr sz="1300" dirty="0">
                          <a:latin typeface="Calibri"/>
                          <a:cs typeface="Calibri"/>
                        </a:rPr>
                        <a:t>5</a:t>
                      </a:r>
                      <a:r>
                        <a:rPr sz="1300" spc="-25" dirty="0">
                          <a:latin typeface="Calibri"/>
                          <a:cs typeface="Calibri"/>
                        </a:rPr>
                        <a:t> </a:t>
                      </a:r>
                      <a:r>
                        <a:rPr sz="1300" spc="-10" dirty="0">
                          <a:latin typeface="Calibri"/>
                          <a:cs typeface="Calibri"/>
                        </a:rPr>
                        <a:t>frames)</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199278">
                <a:tc>
                  <a:txBody>
                    <a:bodyPr/>
                    <a:lstStyle/>
                    <a:p>
                      <a:pPr marL="71755">
                        <a:lnSpc>
                          <a:spcPts val="1735"/>
                        </a:lnSpc>
                      </a:pPr>
                      <a:r>
                        <a:rPr sz="1300" b="1" spc="-10" dirty="0">
                          <a:solidFill>
                            <a:srgbClr val="FFFFFF"/>
                          </a:solidFill>
                          <a:latin typeface="Calibri"/>
                          <a:cs typeface="Calibri"/>
                        </a:rPr>
                        <a:t>Focal</a:t>
                      </a:r>
                      <a:r>
                        <a:rPr sz="1300" b="1" spc="-60" dirty="0">
                          <a:solidFill>
                            <a:srgbClr val="FFFFFF"/>
                          </a:solidFill>
                          <a:latin typeface="Calibri"/>
                          <a:cs typeface="Calibri"/>
                        </a:rPr>
                        <a:t> </a:t>
                      </a:r>
                      <a:r>
                        <a:rPr sz="1300" b="1" dirty="0">
                          <a:solidFill>
                            <a:srgbClr val="FFFFFF"/>
                          </a:solidFill>
                          <a:latin typeface="Calibri"/>
                          <a:cs typeface="Calibri"/>
                        </a:rPr>
                        <a:t>plane</a:t>
                      </a:r>
                      <a:r>
                        <a:rPr sz="1300" b="1" spc="-75" dirty="0">
                          <a:solidFill>
                            <a:srgbClr val="FFFFFF"/>
                          </a:solidFill>
                          <a:latin typeface="Calibri"/>
                          <a:cs typeface="Calibri"/>
                        </a:rPr>
                        <a:t> </a:t>
                      </a:r>
                      <a:r>
                        <a:rPr sz="1300" b="1" spc="-10" dirty="0">
                          <a:solidFill>
                            <a:srgbClr val="FFFFFF"/>
                          </a:solidFill>
                          <a:latin typeface="Calibri"/>
                          <a:cs typeface="Calibri"/>
                        </a:rPr>
                        <a:t>detectors</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735"/>
                        </a:lnSpc>
                      </a:pPr>
                      <a:r>
                        <a:rPr sz="1300" dirty="0">
                          <a:latin typeface="Calibri"/>
                          <a:cs typeface="Calibri"/>
                        </a:rPr>
                        <a:t>pnCCD</a:t>
                      </a:r>
                      <a:r>
                        <a:rPr sz="1300" spc="-75" dirty="0">
                          <a:latin typeface="Calibri"/>
                          <a:cs typeface="Calibri"/>
                        </a:rPr>
                        <a:t> </a:t>
                      </a:r>
                      <a:r>
                        <a:rPr sz="1300" spc="-10" dirty="0">
                          <a:latin typeface="Calibri"/>
                          <a:cs typeface="Calibri"/>
                        </a:rPr>
                        <a:t>array</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E3EA"/>
                    </a:solidFill>
                  </a:tcPr>
                </a:tc>
                <a:tc rowSpan="2">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rowSpan="2">
                  <a:txBody>
                    <a:bodyPr/>
                    <a:lstStyle/>
                    <a:p>
                      <a:pPr marL="71755">
                        <a:lnSpc>
                          <a:spcPts val="1605"/>
                        </a:lnSpc>
                      </a:pPr>
                      <a:r>
                        <a:rPr sz="1300" b="1" spc="-10" dirty="0">
                          <a:solidFill>
                            <a:srgbClr val="FFFFFF"/>
                          </a:solidFill>
                          <a:latin typeface="Calibri"/>
                          <a:cs typeface="Calibri"/>
                        </a:rPr>
                        <a:t>Observation</a:t>
                      </a:r>
                      <a:endParaRPr sz="1300">
                        <a:latin typeface="Calibri"/>
                        <a:cs typeface="Calibri"/>
                      </a:endParaRPr>
                    </a:p>
                    <a:p>
                      <a:pPr marL="71755">
                        <a:lnSpc>
                          <a:spcPct val="100000"/>
                        </a:lnSpc>
                      </a:pPr>
                      <a:r>
                        <a:rPr sz="1300" b="1" dirty="0">
                          <a:solidFill>
                            <a:srgbClr val="FFFFFF"/>
                          </a:solidFill>
                          <a:latin typeface="Calibri"/>
                          <a:cs typeface="Calibri"/>
                        </a:rPr>
                        <a:t>Band</a:t>
                      </a:r>
                      <a:r>
                        <a:rPr sz="1300" b="1" spc="-85" dirty="0">
                          <a:solidFill>
                            <a:srgbClr val="FFFFFF"/>
                          </a:solidFill>
                          <a:latin typeface="Calibri"/>
                          <a:cs typeface="Calibri"/>
                        </a:rPr>
                        <a:t> </a:t>
                      </a:r>
                      <a:r>
                        <a:rPr sz="1300" b="1" spc="-20" dirty="0">
                          <a:solidFill>
                            <a:srgbClr val="FFFFFF"/>
                          </a:solidFill>
                          <a:latin typeface="Calibri"/>
                          <a:cs typeface="Calibri"/>
                        </a:rPr>
                        <a:t>(μm)</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rowSpan="2">
                  <a:txBody>
                    <a:bodyPr/>
                    <a:lstStyle/>
                    <a:p>
                      <a:pPr marL="73660">
                        <a:lnSpc>
                          <a:spcPct val="100000"/>
                        </a:lnSpc>
                        <a:spcBef>
                          <a:spcPts val="690"/>
                        </a:spcBef>
                      </a:pPr>
                      <a:r>
                        <a:rPr sz="1300" spc="-10" dirty="0">
                          <a:solidFill>
                            <a:srgbClr val="FF0000"/>
                          </a:solidFill>
                          <a:latin typeface="Calibri"/>
                          <a:cs typeface="Calibri"/>
                        </a:rPr>
                        <a:t>0.5</a:t>
                      </a:r>
                      <a:r>
                        <a:rPr sz="1100" spc="-10" dirty="0">
                          <a:latin typeface="Calibri"/>
                          <a:cs typeface="Calibri"/>
                        </a:rPr>
                        <a:t>−0.9</a:t>
                      </a:r>
                      <a:endParaRPr sz="1100">
                        <a:latin typeface="Calibri"/>
                        <a:cs typeface="Calibri"/>
                      </a:endParaRPr>
                    </a:p>
                  </a:txBody>
                  <a:tcPr marL="0" marR="0" marT="7493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rowSpan="2">
                  <a:txBody>
                    <a:bodyPr/>
                    <a:lstStyle/>
                    <a:p>
                      <a:pPr marL="108585">
                        <a:lnSpc>
                          <a:spcPct val="100000"/>
                        </a:lnSpc>
                        <a:spcBef>
                          <a:spcPts val="815"/>
                        </a:spcBef>
                      </a:pPr>
                      <a:r>
                        <a:rPr sz="1100" spc="-10" dirty="0">
                          <a:latin typeface="Calibri"/>
                          <a:cs typeface="Calibri"/>
                        </a:rPr>
                        <a:t>0.9−1.3</a:t>
                      </a:r>
                      <a:endParaRPr sz="1100">
                        <a:latin typeface="Calibri"/>
                        <a:cs typeface="Calibri"/>
                      </a:endParaRPr>
                    </a:p>
                  </a:txBody>
                  <a:tcPr marL="0" marR="0" marT="88508"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rowSpan="2">
                  <a:txBody>
                    <a:bodyPr/>
                    <a:lstStyle/>
                    <a:p>
                      <a:pPr marL="108585">
                        <a:lnSpc>
                          <a:spcPct val="100000"/>
                        </a:lnSpc>
                        <a:spcBef>
                          <a:spcPts val="815"/>
                        </a:spcBef>
                      </a:pPr>
                      <a:r>
                        <a:rPr sz="1100" spc="-10" dirty="0">
                          <a:latin typeface="Calibri"/>
                          <a:cs typeface="Calibri"/>
                        </a:rPr>
                        <a:t>1.3−1.7</a:t>
                      </a:r>
                      <a:endParaRPr sz="1100">
                        <a:latin typeface="Calibri"/>
                        <a:cs typeface="Calibri"/>
                      </a:endParaRPr>
                    </a:p>
                  </a:txBody>
                  <a:tcPr marL="0" marR="0" marT="88508"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rowSpan="2">
                  <a:txBody>
                    <a:bodyPr/>
                    <a:lstStyle/>
                    <a:p>
                      <a:pPr marL="108585">
                        <a:lnSpc>
                          <a:spcPct val="100000"/>
                        </a:lnSpc>
                        <a:spcBef>
                          <a:spcPts val="815"/>
                        </a:spcBef>
                      </a:pPr>
                      <a:r>
                        <a:rPr sz="1100" spc="-10" dirty="0">
                          <a:latin typeface="Calibri"/>
                          <a:cs typeface="Calibri"/>
                        </a:rPr>
                        <a:t>1.7−2.1</a:t>
                      </a:r>
                      <a:endParaRPr sz="1100">
                        <a:latin typeface="Calibri"/>
                        <a:cs typeface="Calibri"/>
                      </a:endParaRPr>
                    </a:p>
                  </a:txBody>
                  <a:tcPr marL="0" marR="0" marT="88508"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rowSpan="2">
                  <a:txBody>
                    <a:bodyPr/>
                    <a:lstStyle/>
                    <a:p>
                      <a:pPr marL="73660">
                        <a:lnSpc>
                          <a:spcPct val="100000"/>
                        </a:lnSpc>
                        <a:spcBef>
                          <a:spcPts val="690"/>
                        </a:spcBef>
                      </a:pPr>
                      <a:r>
                        <a:rPr sz="1100" spc="-25" dirty="0">
                          <a:latin typeface="Calibri"/>
                          <a:cs typeface="Calibri"/>
                        </a:rPr>
                        <a:t>2.1-</a:t>
                      </a:r>
                      <a:r>
                        <a:rPr sz="1300" spc="-25" dirty="0">
                          <a:solidFill>
                            <a:srgbClr val="FF0000"/>
                          </a:solidFill>
                          <a:latin typeface="Calibri"/>
                          <a:cs typeface="Calibri"/>
                        </a:rPr>
                        <a:t>2.5</a:t>
                      </a:r>
                      <a:endParaRPr sz="1300">
                        <a:latin typeface="Calibri"/>
                        <a:cs typeface="Calibri"/>
                      </a:endParaRPr>
                    </a:p>
                  </a:txBody>
                  <a:tcPr marL="0" marR="0" marT="7493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extLst>
                  <a:ext uri="{0D108BD9-81ED-4DB2-BD59-A6C34878D82A}">
                    <a16:rowId xmlns:a16="http://schemas.microsoft.com/office/drawing/2014/main" val="10009"/>
                  </a:ext>
                </a:extLst>
              </a:tr>
              <a:tr h="185161">
                <a:tc>
                  <a:txBody>
                    <a:bodyPr/>
                    <a:lstStyle/>
                    <a:p>
                      <a:pPr marL="71755">
                        <a:lnSpc>
                          <a:spcPts val="1605"/>
                        </a:lnSpc>
                      </a:pPr>
                      <a:r>
                        <a:rPr sz="1300" b="1" spc="-10" dirty="0">
                          <a:solidFill>
                            <a:srgbClr val="FFFFFF"/>
                          </a:solidFill>
                          <a:latin typeface="Calibri"/>
                          <a:cs typeface="Calibri"/>
                        </a:rPr>
                        <a:t>Number</a:t>
                      </a:r>
                      <a:r>
                        <a:rPr sz="1300" b="1" spc="-50" dirty="0">
                          <a:solidFill>
                            <a:srgbClr val="FFFFFF"/>
                          </a:solidFill>
                          <a:latin typeface="Calibri"/>
                          <a:cs typeface="Calibri"/>
                        </a:rPr>
                        <a:t> </a:t>
                      </a:r>
                      <a:r>
                        <a:rPr sz="1300" b="1" dirty="0">
                          <a:solidFill>
                            <a:srgbClr val="FFFFFF"/>
                          </a:solidFill>
                          <a:latin typeface="Calibri"/>
                          <a:cs typeface="Calibri"/>
                        </a:rPr>
                        <a:t>of</a:t>
                      </a:r>
                      <a:r>
                        <a:rPr sz="1300" b="1" spc="-45" dirty="0">
                          <a:solidFill>
                            <a:srgbClr val="FFFFFF"/>
                          </a:solidFill>
                          <a:latin typeface="Calibri"/>
                          <a:cs typeface="Calibri"/>
                        </a:rPr>
                        <a:t> </a:t>
                      </a:r>
                      <a:r>
                        <a:rPr lang="en-US" sz="1300" b="1" spc="-10" dirty="0" err="1">
                          <a:solidFill>
                            <a:srgbClr val="FFFFFF"/>
                          </a:solidFill>
                          <a:latin typeface="Calibri"/>
                          <a:cs typeface="Calibri"/>
                        </a:rPr>
                        <a:t>pnCCD</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05"/>
                        </a:lnSpc>
                      </a:pPr>
                      <a:r>
                        <a:rPr sz="1300" spc="-25" dirty="0">
                          <a:latin typeface="Calibri"/>
                          <a:cs typeface="Calibri"/>
                        </a:rPr>
                        <a:t>16</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F1F5"/>
                    </a:solidFill>
                  </a:tcPr>
                </a:tc>
                <a:tc vMerge="1">
                  <a:txBody>
                    <a:bodyPr/>
                    <a:lstStyle/>
                    <a:p>
                      <a:endParaRPr/>
                    </a:p>
                  </a:txBody>
                  <a:tcPr marL="0" marR="0" marT="0" marB="0">
                    <a:lnL w="19050">
                      <a:solidFill>
                        <a:srgbClr val="FFFFFF"/>
                      </a:solidFill>
                      <a:prstDash val="solid"/>
                    </a:lnL>
                    <a:lnR w="19050">
                      <a:solidFill>
                        <a:srgbClr val="FFFFFF"/>
                      </a:solidFill>
                      <a:prstDash val="solid"/>
                    </a:lnR>
                  </a:tcPr>
                </a:tc>
                <a:tc vMerge="1">
                  <a:txBody>
                    <a:bodyPr/>
                    <a:lstStyle/>
                    <a:p>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vMerge="1">
                  <a:txBody>
                    <a:bodyPr/>
                    <a:lstStyle/>
                    <a:p>
                      <a:endParaRPr/>
                    </a:p>
                  </a:txBody>
                  <a:tcPr marL="0" marR="0" marT="8763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vMerge="1">
                  <a:txBody>
                    <a:bodyPr/>
                    <a:lstStyle/>
                    <a:p>
                      <a:endParaRPr/>
                    </a:p>
                  </a:txBody>
                  <a:tcPr marL="0" marR="0" marT="10350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vMerge="1">
                  <a:txBody>
                    <a:bodyPr/>
                    <a:lstStyle/>
                    <a:p>
                      <a:endParaRPr/>
                    </a:p>
                  </a:txBody>
                  <a:tcPr marL="0" marR="0" marT="10350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vMerge="1">
                  <a:txBody>
                    <a:bodyPr/>
                    <a:lstStyle/>
                    <a:p>
                      <a:endParaRPr/>
                    </a:p>
                  </a:txBody>
                  <a:tcPr marL="0" marR="0" marT="10350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vMerge="1">
                  <a:txBody>
                    <a:bodyPr/>
                    <a:lstStyle/>
                    <a:p>
                      <a:endParaRPr/>
                    </a:p>
                  </a:txBody>
                  <a:tcPr marL="0" marR="0" marT="8763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extLst>
                  <a:ext uri="{0D108BD9-81ED-4DB2-BD59-A6C34878D82A}">
                    <a16:rowId xmlns:a16="http://schemas.microsoft.com/office/drawing/2014/main" val="10010"/>
                  </a:ext>
                </a:extLst>
              </a:tr>
              <a:tr h="384439">
                <a:tc>
                  <a:txBody>
                    <a:bodyPr/>
                    <a:lstStyle/>
                    <a:p>
                      <a:pPr marL="71755">
                        <a:lnSpc>
                          <a:spcPts val="1735"/>
                        </a:lnSpc>
                      </a:pPr>
                      <a:r>
                        <a:rPr sz="1300" b="1" spc="-10" dirty="0">
                          <a:solidFill>
                            <a:srgbClr val="FFFFFF"/>
                          </a:solidFill>
                          <a:latin typeface="Calibri"/>
                          <a:cs typeface="Calibri"/>
                        </a:rPr>
                        <a:t>Sensitivity</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735"/>
                        </a:lnSpc>
                      </a:pPr>
                      <a:r>
                        <a:rPr lang="en-US" sz="1300" b="1" spc="-25" dirty="0">
                          <a:solidFill>
                            <a:srgbClr val="FF0000"/>
                          </a:solidFill>
                          <a:latin typeface="Calibri"/>
                          <a:cs typeface="Calibri"/>
                        </a:rPr>
                        <a:t>~</a:t>
                      </a:r>
                      <a:r>
                        <a:rPr sz="1300" b="1" spc="-25" dirty="0">
                          <a:solidFill>
                            <a:srgbClr val="FF0000"/>
                          </a:solidFill>
                          <a:latin typeface="Calibri"/>
                          <a:cs typeface="Calibri"/>
                        </a:rPr>
                        <a:t>1e-</a:t>
                      </a:r>
                      <a:r>
                        <a:rPr sz="1300" b="1" dirty="0">
                          <a:solidFill>
                            <a:srgbClr val="FF0000"/>
                          </a:solidFill>
                          <a:latin typeface="Calibri"/>
                          <a:cs typeface="Calibri"/>
                        </a:rPr>
                        <a:t>10</a:t>
                      </a:r>
                      <a:r>
                        <a:rPr sz="1300" b="1" spc="-5" dirty="0">
                          <a:solidFill>
                            <a:srgbClr val="FF0000"/>
                          </a:solidFill>
                          <a:latin typeface="Calibri"/>
                          <a:cs typeface="Calibri"/>
                        </a:rPr>
                        <a:t> </a:t>
                      </a:r>
                      <a:r>
                        <a:rPr sz="1300" b="1" spc="-10" dirty="0">
                          <a:solidFill>
                            <a:srgbClr val="FF0000"/>
                          </a:solidFill>
                          <a:latin typeface="Calibri"/>
                          <a:cs typeface="Calibri"/>
                        </a:rPr>
                        <a:t>(erg/cm2/s)</a:t>
                      </a:r>
                      <a:endParaRPr sz="1300" dirty="0">
                        <a:latin typeface="Calibri"/>
                        <a:cs typeface="Calibri"/>
                      </a:endParaRPr>
                    </a:p>
                    <a:p>
                      <a:pPr marL="71755">
                        <a:lnSpc>
                          <a:spcPts val="1705"/>
                        </a:lnSpc>
                      </a:pPr>
                      <a:r>
                        <a:rPr lang="en-US" sz="1300" b="1" dirty="0">
                          <a:solidFill>
                            <a:srgbClr val="FF0000"/>
                          </a:solidFill>
                          <a:latin typeface="Calibri"/>
                          <a:cs typeface="Calibri"/>
                        </a:rPr>
                        <a:t>f</a:t>
                      </a:r>
                      <a:r>
                        <a:rPr sz="1300" b="1" dirty="0">
                          <a:solidFill>
                            <a:srgbClr val="FF0000"/>
                          </a:solidFill>
                          <a:latin typeface="Calibri"/>
                          <a:cs typeface="Calibri"/>
                        </a:rPr>
                        <a:t>or</a:t>
                      </a:r>
                      <a:r>
                        <a:rPr sz="1300" b="1" spc="-60" dirty="0">
                          <a:solidFill>
                            <a:srgbClr val="FF0000"/>
                          </a:solidFill>
                          <a:latin typeface="Calibri"/>
                          <a:cs typeface="Calibri"/>
                        </a:rPr>
                        <a:t> </a:t>
                      </a:r>
                      <a:r>
                        <a:rPr sz="1300" b="1" dirty="0">
                          <a:solidFill>
                            <a:srgbClr val="FF0000"/>
                          </a:solidFill>
                          <a:latin typeface="Calibri"/>
                          <a:cs typeface="Calibri"/>
                        </a:rPr>
                        <a:t>100</a:t>
                      </a:r>
                      <a:r>
                        <a:rPr sz="1300" b="1" spc="-55" dirty="0">
                          <a:solidFill>
                            <a:srgbClr val="FF0000"/>
                          </a:solidFill>
                          <a:latin typeface="Calibri"/>
                          <a:cs typeface="Calibri"/>
                        </a:rPr>
                        <a:t> </a:t>
                      </a:r>
                      <a:r>
                        <a:rPr sz="1300" b="1" spc="-25" dirty="0">
                          <a:solidFill>
                            <a:srgbClr val="FF0000"/>
                          </a:solidFill>
                          <a:latin typeface="Calibri"/>
                          <a:cs typeface="Calibri"/>
                        </a:rPr>
                        <a:t>sec</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E3EA"/>
                    </a:solidFill>
                  </a:tcPr>
                </a:tc>
                <a:tc>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14"/>
                        </a:lnSpc>
                      </a:pPr>
                      <a:r>
                        <a:rPr sz="1300" b="1" spc="-10" dirty="0">
                          <a:solidFill>
                            <a:srgbClr val="FFFFFF"/>
                          </a:solidFill>
                          <a:latin typeface="Calibri"/>
                          <a:cs typeface="Calibri"/>
                        </a:rPr>
                        <a:t>Limiting</a:t>
                      </a:r>
                      <a:endParaRPr sz="1300">
                        <a:latin typeface="Calibri"/>
                        <a:cs typeface="Calibri"/>
                      </a:endParaRPr>
                    </a:p>
                    <a:p>
                      <a:pPr marL="71755">
                        <a:lnSpc>
                          <a:spcPct val="100000"/>
                        </a:lnSpc>
                      </a:pPr>
                      <a:r>
                        <a:rPr sz="1300" b="1" spc="-10" dirty="0">
                          <a:solidFill>
                            <a:srgbClr val="FFFFFF"/>
                          </a:solidFill>
                          <a:latin typeface="Calibri"/>
                          <a:cs typeface="Calibri"/>
                        </a:rPr>
                        <a:t>Magnitude</a:t>
                      </a:r>
                      <a:r>
                        <a:rPr sz="1300" b="1" spc="-75" dirty="0">
                          <a:solidFill>
                            <a:srgbClr val="FFFFFF"/>
                          </a:solidFill>
                          <a:latin typeface="Calibri"/>
                          <a:cs typeface="Calibri"/>
                        </a:rPr>
                        <a:t> </a:t>
                      </a:r>
                      <a:r>
                        <a:rPr sz="1300" b="1" dirty="0">
                          <a:solidFill>
                            <a:srgbClr val="FFFFFF"/>
                          </a:solidFill>
                          <a:latin typeface="Calibri"/>
                          <a:cs typeface="Calibri"/>
                        </a:rPr>
                        <a:t>mag</a:t>
                      </a:r>
                      <a:r>
                        <a:rPr sz="1300" b="1" spc="-55" dirty="0">
                          <a:solidFill>
                            <a:srgbClr val="FFFFFF"/>
                          </a:solidFill>
                          <a:latin typeface="Calibri"/>
                          <a:cs typeface="Calibri"/>
                        </a:rPr>
                        <a:t> </a:t>
                      </a:r>
                      <a:r>
                        <a:rPr sz="1300" b="1" spc="-20" dirty="0">
                          <a:solidFill>
                            <a:srgbClr val="FFFFFF"/>
                          </a:solidFill>
                          <a:latin typeface="Calibri"/>
                          <a:cs typeface="Calibri"/>
                        </a:rPr>
                        <a:t>(AB)</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a:txBody>
                    <a:bodyPr/>
                    <a:lstStyle/>
                    <a:p>
                      <a:pPr algn="ctr">
                        <a:lnSpc>
                          <a:spcPct val="100000"/>
                        </a:lnSpc>
                        <a:spcBef>
                          <a:spcPts val="700"/>
                        </a:spcBef>
                      </a:pPr>
                      <a:r>
                        <a:rPr sz="1300" spc="-20" dirty="0">
                          <a:latin typeface="Calibri"/>
                          <a:cs typeface="Calibri"/>
                        </a:rPr>
                        <a:t>21.4</a:t>
                      </a:r>
                      <a:endParaRPr sz="130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a:txBody>
                    <a:bodyPr/>
                    <a:lstStyle/>
                    <a:p>
                      <a:pPr marL="186690">
                        <a:lnSpc>
                          <a:spcPct val="100000"/>
                        </a:lnSpc>
                        <a:spcBef>
                          <a:spcPts val="700"/>
                        </a:spcBef>
                      </a:pPr>
                      <a:r>
                        <a:rPr sz="1300" spc="-20" dirty="0">
                          <a:latin typeface="Calibri"/>
                          <a:cs typeface="Calibri"/>
                        </a:rPr>
                        <a:t>21.3</a:t>
                      </a:r>
                      <a:endParaRPr sz="130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a:txBody>
                    <a:bodyPr/>
                    <a:lstStyle/>
                    <a:p>
                      <a:pPr marL="186690">
                        <a:lnSpc>
                          <a:spcPct val="100000"/>
                        </a:lnSpc>
                        <a:spcBef>
                          <a:spcPts val="700"/>
                        </a:spcBef>
                      </a:pPr>
                      <a:r>
                        <a:rPr sz="1300" spc="-20" dirty="0">
                          <a:latin typeface="Calibri"/>
                          <a:cs typeface="Calibri"/>
                        </a:rPr>
                        <a:t>21.4</a:t>
                      </a:r>
                      <a:endParaRPr sz="130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a:txBody>
                    <a:bodyPr/>
                    <a:lstStyle/>
                    <a:p>
                      <a:pPr marL="186690">
                        <a:lnSpc>
                          <a:spcPct val="100000"/>
                        </a:lnSpc>
                        <a:spcBef>
                          <a:spcPts val="700"/>
                        </a:spcBef>
                      </a:pPr>
                      <a:r>
                        <a:rPr sz="1300" spc="-20" dirty="0">
                          <a:latin typeface="Calibri"/>
                          <a:cs typeface="Calibri"/>
                        </a:rPr>
                        <a:t>20.8</a:t>
                      </a:r>
                      <a:endParaRPr sz="1300" dirty="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tc>
                  <a:txBody>
                    <a:bodyPr/>
                    <a:lstStyle/>
                    <a:p>
                      <a:pPr marL="152400">
                        <a:lnSpc>
                          <a:spcPct val="100000"/>
                        </a:lnSpc>
                        <a:spcBef>
                          <a:spcPts val="700"/>
                        </a:spcBef>
                      </a:pPr>
                      <a:r>
                        <a:rPr sz="1300" spc="-20" dirty="0">
                          <a:latin typeface="Calibri"/>
                          <a:cs typeface="Calibri"/>
                        </a:rPr>
                        <a:t>20.7</a:t>
                      </a:r>
                      <a:endParaRPr sz="1300">
                        <a:latin typeface="Calibri"/>
                        <a:cs typeface="Calibri"/>
                      </a:endParaRPr>
                    </a:p>
                  </a:txBody>
                  <a:tcPr marL="0" marR="0" marT="7601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4E9E9"/>
                    </a:solidFill>
                  </a:tcPr>
                </a:tc>
                <a:extLst>
                  <a:ext uri="{0D108BD9-81ED-4DB2-BD59-A6C34878D82A}">
                    <a16:rowId xmlns:a16="http://schemas.microsoft.com/office/drawing/2014/main" val="10011"/>
                  </a:ext>
                </a:extLst>
              </a:tr>
              <a:tr h="192219">
                <a:tc>
                  <a:txBody>
                    <a:bodyPr/>
                    <a:lstStyle/>
                    <a:p>
                      <a:pPr marL="71755">
                        <a:lnSpc>
                          <a:spcPts val="1670"/>
                        </a:lnSpc>
                      </a:pPr>
                      <a:r>
                        <a:rPr sz="1300" b="1" spc="-10" dirty="0">
                          <a:solidFill>
                            <a:srgbClr val="FFFFFF"/>
                          </a:solidFill>
                          <a:latin typeface="Calibri"/>
                          <a:cs typeface="Calibri"/>
                        </a:rPr>
                        <a:t>Position</a:t>
                      </a:r>
                      <a:r>
                        <a:rPr sz="1300" b="1" spc="-40" dirty="0">
                          <a:solidFill>
                            <a:srgbClr val="FFFFFF"/>
                          </a:solidFill>
                          <a:latin typeface="Calibri"/>
                          <a:cs typeface="Calibri"/>
                        </a:rPr>
                        <a:t> </a:t>
                      </a:r>
                      <a:r>
                        <a:rPr sz="1300" b="1" spc="-10" dirty="0">
                          <a:solidFill>
                            <a:srgbClr val="FFFFFF"/>
                          </a:solidFill>
                          <a:latin typeface="Calibri"/>
                          <a:cs typeface="Calibri"/>
                        </a:rPr>
                        <a:t>accuracy</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4BACC6"/>
                    </a:solidFill>
                  </a:tcPr>
                </a:tc>
                <a:tc>
                  <a:txBody>
                    <a:bodyPr/>
                    <a:lstStyle/>
                    <a:p>
                      <a:pPr marL="71755">
                        <a:lnSpc>
                          <a:spcPts val="1670"/>
                        </a:lnSpc>
                      </a:pPr>
                      <a:r>
                        <a:rPr sz="1300" dirty="0">
                          <a:latin typeface="Calibri"/>
                          <a:cs typeface="Calibri"/>
                        </a:rPr>
                        <a:t>3</a:t>
                      </a:r>
                      <a:r>
                        <a:rPr sz="1300" spc="-30" dirty="0">
                          <a:latin typeface="Calibri"/>
                          <a:cs typeface="Calibri"/>
                        </a:rPr>
                        <a:t> </a:t>
                      </a:r>
                      <a:r>
                        <a:rPr sz="1300" spc="-10" dirty="0">
                          <a:latin typeface="Calibri"/>
                          <a:cs typeface="Calibri"/>
                        </a:rPr>
                        <a:t>arcmin</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F1F5"/>
                    </a:solidFill>
                  </a:tcPr>
                </a:tc>
                <a:tc>
                  <a:txBody>
                    <a:bodyPr/>
                    <a:lstStyle/>
                    <a:p>
                      <a:pPr>
                        <a:lnSpc>
                          <a:spcPct val="100000"/>
                        </a:lnSpc>
                      </a:pPr>
                      <a:endParaRPr sz="1100">
                        <a:latin typeface="Times New Roman"/>
                        <a:cs typeface="Times New Roman"/>
                      </a:endParaRPr>
                    </a:p>
                  </a:txBody>
                  <a:tcPr marL="0" marR="0" marT="0" marB="0">
                    <a:lnL w="19050">
                      <a:solidFill>
                        <a:srgbClr val="FFFFFF"/>
                      </a:solidFill>
                      <a:prstDash val="solid"/>
                    </a:lnL>
                    <a:lnR w="19050">
                      <a:solidFill>
                        <a:srgbClr val="FFFFFF"/>
                      </a:solidFill>
                      <a:prstDash val="solid"/>
                    </a:lnR>
                  </a:tcPr>
                </a:tc>
                <a:tc>
                  <a:txBody>
                    <a:bodyPr/>
                    <a:lstStyle/>
                    <a:p>
                      <a:pPr marL="71755">
                        <a:lnSpc>
                          <a:spcPts val="1600"/>
                        </a:lnSpc>
                      </a:pPr>
                      <a:r>
                        <a:rPr sz="1300" b="1" spc="-10" dirty="0">
                          <a:solidFill>
                            <a:srgbClr val="FFFFFF"/>
                          </a:solidFill>
                          <a:latin typeface="Calibri"/>
                          <a:cs typeface="Calibri"/>
                        </a:rPr>
                        <a:t>Focal</a:t>
                      </a:r>
                      <a:r>
                        <a:rPr sz="1300" b="1" spc="-55" dirty="0">
                          <a:solidFill>
                            <a:srgbClr val="FFFFFF"/>
                          </a:solidFill>
                          <a:latin typeface="Calibri"/>
                          <a:cs typeface="Calibri"/>
                        </a:rPr>
                        <a:t> </a:t>
                      </a:r>
                      <a:r>
                        <a:rPr sz="1300" b="1" spc="-10" dirty="0">
                          <a:solidFill>
                            <a:srgbClr val="FFFFFF"/>
                          </a:solidFill>
                          <a:latin typeface="Calibri"/>
                          <a:cs typeface="Calibri"/>
                        </a:rPr>
                        <a:t>detector</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0504D"/>
                    </a:solidFill>
                  </a:tcPr>
                </a:tc>
                <a:tc>
                  <a:txBody>
                    <a:bodyPr/>
                    <a:lstStyle/>
                    <a:p>
                      <a:pPr algn="ctr">
                        <a:lnSpc>
                          <a:spcPts val="1600"/>
                        </a:lnSpc>
                      </a:pPr>
                      <a:r>
                        <a:rPr sz="1300" spc="-10" dirty="0">
                          <a:latin typeface="Calibri"/>
                          <a:cs typeface="Calibri"/>
                        </a:rPr>
                        <a:t>HyViSi</a:t>
                      </a:r>
                      <a:endParaRPr sz="130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gridSpan="4">
                  <a:txBody>
                    <a:bodyPr/>
                    <a:lstStyle/>
                    <a:p>
                      <a:pPr marL="798195">
                        <a:lnSpc>
                          <a:spcPts val="1600"/>
                        </a:lnSpc>
                      </a:pPr>
                      <a:r>
                        <a:rPr sz="1300" spc="-30" dirty="0">
                          <a:latin typeface="Calibri"/>
                          <a:cs typeface="Calibri"/>
                        </a:rPr>
                        <a:t>HgCdTe </a:t>
                      </a:r>
                      <a:r>
                        <a:rPr sz="1300" spc="-10" dirty="0">
                          <a:latin typeface="Calibri"/>
                          <a:cs typeface="Calibri"/>
                        </a:rPr>
                        <a:t>(H1RG)</a:t>
                      </a:r>
                      <a:endParaRPr sz="1300" dirty="0">
                        <a:latin typeface="Calibri"/>
                        <a:cs typeface="Calibri"/>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8D0D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bl>
          </a:graphicData>
        </a:graphic>
      </p:graphicFrame>
      <p:sp>
        <p:nvSpPr>
          <p:cNvPr id="8" name="object 8"/>
          <p:cNvSpPr txBox="1"/>
          <p:nvPr/>
        </p:nvSpPr>
        <p:spPr>
          <a:xfrm>
            <a:off x="7709375" y="614260"/>
            <a:ext cx="2434237" cy="305418"/>
          </a:xfrm>
          <a:prstGeom prst="rect">
            <a:avLst/>
          </a:prstGeom>
          <a:ln w="10036">
            <a:solidFill>
              <a:srgbClr val="000000"/>
            </a:solidFill>
          </a:ln>
        </p:spPr>
        <p:txBody>
          <a:bodyPr vert="horz" wrap="square" lIns="0" tIns="28779" rIns="0" bIns="0" rtlCol="0">
            <a:spAutoFit/>
          </a:bodyPr>
          <a:lstStyle/>
          <a:p>
            <a:pPr marL="81991" defTabSz="781903">
              <a:spcBef>
                <a:spcPts val="227"/>
              </a:spcBef>
            </a:pPr>
            <a:r>
              <a:rPr kumimoji="0" sz="1796" kern="0" dirty="0">
                <a:solidFill>
                  <a:sysClr val="windowText" lastClr="000000"/>
                </a:solidFill>
                <a:latin typeface="Calibri"/>
                <a:cs typeface="Calibri"/>
              </a:rPr>
              <a:t>Near</a:t>
            </a:r>
            <a:r>
              <a:rPr kumimoji="0" sz="1796" kern="0" spc="-21" dirty="0">
                <a:solidFill>
                  <a:sysClr val="windowText" lastClr="000000"/>
                </a:solidFill>
                <a:latin typeface="Calibri"/>
                <a:cs typeface="Calibri"/>
              </a:rPr>
              <a:t> </a:t>
            </a:r>
            <a:r>
              <a:rPr kumimoji="0" sz="1796" kern="0" dirty="0">
                <a:solidFill>
                  <a:sysClr val="windowText" lastClr="000000"/>
                </a:solidFill>
                <a:latin typeface="Calibri"/>
                <a:cs typeface="Calibri"/>
              </a:rPr>
              <a:t>Infrared</a:t>
            </a:r>
            <a:r>
              <a:rPr kumimoji="0" sz="1796" kern="0" spc="-17" dirty="0">
                <a:solidFill>
                  <a:sysClr val="windowText" lastClr="000000"/>
                </a:solidFill>
                <a:latin typeface="Calibri"/>
                <a:cs typeface="Calibri"/>
              </a:rPr>
              <a:t> </a:t>
            </a:r>
            <a:r>
              <a:rPr kumimoji="0" sz="1796" kern="0" spc="-9" dirty="0">
                <a:solidFill>
                  <a:sysClr val="windowText" lastClr="000000"/>
                </a:solidFill>
                <a:latin typeface="Calibri"/>
                <a:cs typeface="Calibri"/>
              </a:rPr>
              <a:t>Telescope</a:t>
            </a:r>
            <a:endParaRPr kumimoji="0" sz="1796" kern="0" dirty="0">
              <a:solidFill>
                <a:sysClr val="windowText" lastClr="000000"/>
              </a:solidFill>
              <a:latin typeface="Calibri"/>
              <a:cs typeface="Calibri"/>
            </a:endParaRPr>
          </a:p>
        </p:txBody>
      </p:sp>
      <p:sp>
        <p:nvSpPr>
          <p:cNvPr id="9" name="object 9"/>
          <p:cNvSpPr txBox="1"/>
          <p:nvPr/>
        </p:nvSpPr>
        <p:spPr>
          <a:xfrm>
            <a:off x="3270279" y="3325369"/>
            <a:ext cx="677660" cy="300533"/>
          </a:xfrm>
          <a:prstGeom prst="rect">
            <a:avLst/>
          </a:prstGeom>
        </p:spPr>
        <p:txBody>
          <a:bodyPr vert="horz" wrap="square" lIns="0" tIns="10860" rIns="0" bIns="0" rtlCol="0">
            <a:spAutoFit/>
          </a:bodyPr>
          <a:lstStyle/>
          <a:p>
            <a:pPr marL="10860" algn="r" defTabSz="781903">
              <a:spcBef>
                <a:spcPts val="86"/>
              </a:spcBef>
            </a:pPr>
            <a:r>
              <a:rPr kumimoji="0" lang="en-US" sz="941" kern="0" spc="-17" dirty="0">
                <a:solidFill>
                  <a:srgbClr val="FFFFFF"/>
                </a:solidFill>
                <a:latin typeface="ＭＳ Ｐゴシック"/>
                <a:cs typeface="ＭＳ Ｐゴシック"/>
              </a:rPr>
              <a:t>Focal Plane Image</a:t>
            </a:r>
            <a:endParaRPr kumimoji="0" sz="941" kern="0" dirty="0">
              <a:solidFill>
                <a:sysClr val="windowText" lastClr="000000"/>
              </a:solidFill>
              <a:latin typeface="ＭＳ Ｐゴシック"/>
              <a:cs typeface="ＭＳ Ｐゴシック"/>
            </a:endParaRPr>
          </a:p>
        </p:txBody>
      </p:sp>
      <p:grpSp>
        <p:nvGrpSpPr>
          <p:cNvPr id="11" name="object 11"/>
          <p:cNvGrpSpPr/>
          <p:nvPr/>
        </p:nvGrpSpPr>
        <p:grpSpPr>
          <a:xfrm>
            <a:off x="1770848" y="1828486"/>
            <a:ext cx="3512621" cy="2477133"/>
            <a:chOff x="660533" y="1496270"/>
            <a:chExt cx="4107815" cy="2896870"/>
          </a:xfrm>
        </p:grpSpPr>
        <p:pic>
          <p:nvPicPr>
            <p:cNvPr id="12" name="object 12"/>
            <p:cNvPicPr/>
            <p:nvPr/>
          </p:nvPicPr>
          <p:blipFill>
            <a:blip r:embed="rId6" cstate="print"/>
            <a:stretch>
              <a:fillRect/>
            </a:stretch>
          </p:blipFill>
          <p:spPr>
            <a:xfrm>
              <a:off x="660533" y="3409156"/>
              <a:ext cx="1374767" cy="892578"/>
            </a:xfrm>
            <a:prstGeom prst="rect">
              <a:avLst/>
            </a:prstGeom>
          </p:spPr>
        </p:pic>
        <p:sp>
          <p:nvSpPr>
            <p:cNvPr id="13" name="object 13"/>
            <p:cNvSpPr/>
            <p:nvPr/>
          </p:nvSpPr>
          <p:spPr>
            <a:xfrm>
              <a:off x="1580413" y="1496270"/>
              <a:ext cx="151130" cy="1913255"/>
            </a:xfrm>
            <a:custGeom>
              <a:avLst/>
              <a:gdLst/>
              <a:ahLst/>
              <a:cxnLst/>
              <a:rect l="l" t="t" r="r" b="b"/>
              <a:pathLst>
                <a:path w="151130" h="1913254">
                  <a:moveTo>
                    <a:pt x="75307" y="90328"/>
                  </a:moveTo>
                  <a:lnTo>
                    <a:pt x="60246" y="102372"/>
                  </a:lnTo>
                  <a:lnTo>
                    <a:pt x="60243" y="1912887"/>
                  </a:lnTo>
                  <a:lnTo>
                    <a:pt x="90366" y="1912887"/>
                  </a:lnTo>
                  <a:lnTo>
                    <a:pt x="90368" y="102372"/>
                  </a:lnTo>
                  <a:lnTo>
                    <a:pt x="75307" y="90328"/>
                  </a:lnTo>
                  <a:close/>
                </a:path>
                <a:path w="151130" h="1913254">
                  <a:moveTo>
                    <a:pt x="75307" y="0"/>
                  </a:moveTo>
                  <a:lnTo>
                    <a:pt x="0" y="150548"/>
                  </a:lnTo>
                  <a:lnTo>
                    <a:pt x="60244" y="102373"/>
                  </a:lnTo>
                  <a:lnTo>
                    <a:pt x="60244" y="90327"/>
                  </a:lnTo>
                  <a:lnTo>
                    <a:pt x="120490" y="90327"/>
                  </a:lnTo>
                  <a:lnTo>
                    <a:pt x="75307" y="0"/>
                  </a:lnTo>
                  <a:close/>
                </a:path>
                <a:path w="151130" h="1913254">
                  <a:moveTo>
                    <a:pt x="120490" y="90327"/>
                  </a:moveTo>
                  <a:lnTo>
                    <a:pt x="90368" y="90327"/>
                  </a:lnTo>
                  <a:lnTo>
                    <a:pt x="90369" y="102373"/>
                  </a:lnTo>
                  <a:lnTo>
                    <a:pt x="150614" y="150548"/>
                  </a:lnTo>
                  <a:lnTo>
                    <a:pt x="120490" y="90327"/>
                  </a:lnTo>
                  <a:close/>
                </a:path>
                <a:path w="151130" h="1913254">
                  <a:moveTo>
                    <a:pt x="90368" y="90327"/>
                  </a:moveTo>
                  <a:lnTo>
                    <a:pt x="60244" y="90327"/>
                  </a:lnTo>
                  <a:lnTo>
                    <a:pt x="60244" y="102373"/>
                  </a:lnTo>
                  <a:lnTo>
                    <a:pt x="75307" y="90328"/>
                  </a:lnTo>
                  <a:lnTo>
                    <a:pt x="90368" y="90327"/>
                  </a:lnTo>
                  <a:close/>
                </a:path>
                <a:path w="151130" h="1913254">
                  <a:moveTo>
                    <a:pt x="90368" y="90328"/>
                  </a:moveTo>
                  <a:lnTo>
                    <a:pt x="75307" y="90328"/>
                  </a:lnTo>
                  <a:lnTo>
                    <a:pt x="90368" y="102372"/>
                  </a:lnTo>
                  <a:lnTo>
                    <a:pt x="90368" y="90328"/>
                  </a:lnTo>
                  <a:close/>
                </a:path>
              </a:pathLst>
            </a:custGeom>
            <a:solidFill>
              <a:srgbClr val="000000"/>
            </a:solidFill>
          </p:spPr>
          <p:txBody>
            <a:bodyPr wrap="square" lIns="0" tIns="0" rIns="0" bIns="0" rtlCol="0"/>
            <a:lstStyle/>
            <a:p>
              <a:pPr defTabSz="781903"/>
              <a:endParaRPr kumimoji="0" sz="1539" kern="0">
                <a:solidFill>
                  <a:sysClr val="windowText" lastClr="000000"/>
                </a:solidFill>
              </a:endParaRPr>
            </a:p>
          </p:txBody>
        </p:sp>
        <p:pic>
          <p:nvPicPr>
            <p:cNvPr id="14" name="object 14"/>
            <p:cNvPicPr/>
            <p:nvPr/>
          </p:nvPicPr>
          <p:blipFill>
            <a:blip r:embed="rId7" cstate="print"/>
            <a:stretch>
              <a:fillRect/>
            </a:stretch>
          </p:blipFill>
          <p:spPr>
            <a:xfrm>
              <a:off x="3281502" y="3234500"/>
              <a:ext cx="1486462" cy="1158057"/>
            </a:xfrm>
            <a:prstGeom prst="rect">
              <a:avLst/>
            </a:prstGeom>
          </p:spPr>
        </p:pic>
      </p:grpSp>
      <p:sp>
        <p:nvSpPr>
          <p:cNvPr id="15" name="object 15"/>
          <p:cNvSpPr txBox="1"/>
          <p:nvPr/>
        </p:nvSpPr>
        <p:spPr>
          <a:xfrm>
            <a:off x="4373519" y="3611150"/>
            <a:ext cx="586975" cy="261035"/>
          </a:xfrm>
          <a:prstGeom prst="rect">
            <a:avLst/>
          </a:prstGeom>
        </p:spPr>
        <p:txBody>
          <a:bodyPr vert="horz" wrap="square" lIns="0" tIns="10860" rIns="0" bIns="0" rtlCol="0">
            <a:spAutoFit/>
          </a:bodyPr>
          <a:lstStyle/>
          <a:p>
            <a:pPr marL="10860" defTabSz="781903">
              <a:spcBef>
                <a:spcPts val="86"/>
              </a:spcBef>
            </a:pPr>
            <a:r>
              <a:rPr kumimoji="0" sz="1625" kern="0" spc="-9" dirty="0">
                <a:solidFill>
                  <a:srgbClr val="FFFFFF"/>
                </a:solidFill>
                <a:latin typeface="Calibri"/>
                <a:cs typeface="Calibri"/>
              </a:rPr>
              <a:t>pnCCD</a:t>
            </a:r>
            <a:endParaRPr kumimoji="0" sz="1625" kern="0">
              <a:solidFill>
                <a:sysClr val="windowText" lastClr="000000"/>
              </a:solidFill>
              <a:latin typeface="Calibri"/>
              <a:cs typeface="Calibri"/>
            </a:endParaRPr>
          </a:p>
        </p:txBody>
      </p:sp>
      <p:sp>
        <p:nvSpPr>
          <p:cNvPr id="16" name="object 16"/>
          <p:cNvSpPr txBox="1"/>
          <p:nvPr/>
        </p:nvSpPr>
        <p:spPr>
          <a:xfrm>
            <a:off x="1719755" y="3031649"/>
            <a:ext cx="769964" cy="405818"/>
          </a:xfrm>
          <a:prstGeom prst="rect">
            <a:avLst/>
          </a:prstGeom>
        </p:spPr>
        <p:txBody>
          <a:bodyPr vert="horz" wrap="square" lIns="0" tIns="10860" rIns="0" bIns="0" rtlCol="0">
            <a:spAutoFit/>
          </a:bodyPr>
          <a:lstStyle/>
          <a:p>
            <a:pPr marL="10860" marR="4344" defTabSz="781903">
              <a:spcBef>
                <a:spcPts val="86"/>
              </a:spcBef>
            </a:pPr>
            <a:r>
              <a:rPr kumimoji="0" sz="1283" kern="0" spc="-9" dirty="0">
                <a:solidFill>
                  <a:sysClr val="windowText" lastClr="000000"/>
                </a:solidFill>
                <a:latin typeface="Calibri"/>
                <a:cs typeface="Calibri"/>
              </a:rPr>
              <a:t>Lobster</a:t>
            </a:r>
            <a:r>
              <a:rPr kumimoji="0" sz="1283" kern="0" spc="-47" dirty="0">
                <a:solidFill>
                  <a:sysClr val="windowText" lastClr="000000"/>
                </a:solidFill>
                <a:latin typeface="Calibri"/>
                <a:cs typeface="Calibri"/>
              </a:rPr>
              <a:t> </a:t>
            </a:r>
            <a:r>
              <a:rPr kumimoji="0" sz="1283" kern="0" spc="-26" dirty="0">
                <a:solidFill>
                  <a:sysClr val="windowText" lastClr="000000"/>
                </a:solidFill>
                <a:latin typeface="Calibri"/>
                <a:cs typeface="Calibri"/>
              </a:rPr>
              <a:t>Eye </a:t>
            </a:r>
            <a:r>
              <a:rPr kumimoji="0" sz="1283" kern="0" spc="-9" dirty="0">
                <a:solidFill>
                  <a:sysClr val="windowText" lastClr="000000"/>
                </a:solidFill>
                <a:latin typeface="Calibri"/>
                <a:cs typeface="Calibri"/>
              </a:rPr>
              <a:t>Optics</a:t>
            </a:r>
            <a:endParaRPr kumimoji="0" sz="1283" kern="0" dirty="0">
              <a:solidFill>
                <a:sysClr val="windowText" lastClr="000000"/>
              </a:solidFill>
              <a:latin typeface="Calibri"/>
              <a:cs typeface="Calibri"/>
            </a:endParaRPr>
          </a:p>
        </p:txBody>
      </p:sp>
      <p:pic>
        <p:nvPicPr>
          <p:cNvPr id="17" name="object 17"/>
          <p:cNvPicPr/>
          <p:nvPr/>
        </p:nvPicPr>
        <p:blipFill>
          <a:blip r:embed="rId8" cstate="print"/>
          <a:stretch>
            <a:fillRect/>
          </a:stretch>
        </p:blipFill>
        <p:spPr>
          <a:xfrm>
            <a:off x="8153469" y="1345107"/>
            <a:ext cx="1481087" cy="2449055"/>
          </a:xfrm>
          <a:prstGeom prst="rect">
            <a:avLst/>
          </a:prstGeom>
        </p:spPr>
      </p:pic>
      <p:pic>
        <p:nvPicPr>
          <p:cNvPr id="18" name="object 18"/>
          <p:cNvPicPr>
            <a:picLocks noChangeAspect="1"/>
          </p:cNvPicPr>
          <p:nvPr/>
        </p:nvPicPr>
        <p:blipFill>
          <a:blip r:embed="rId9" cstate="print"/>
          <a:stretch>
            <a:fillRect/>
          </a:stretch>
        </p:blipFill>
        <p:spPr>
          <a:xfrm>
            <a:off x="6568123" y="1610709"/>
            <a:ext cx="1518667" cy="2069143"/>
          </a:xfrm>
          <a:prstGeom prst="rect">
            <a:avLst/>
          </a:prstGeom>
        </p:spPr>
      </p:pic>
      <p:sp>
        <p:nvSpPr>
          <p:cNvPr id="19" name="object 19"/>
          <p:cNvSpPr txBox="1"/>
          <p:nvPr/>
        </p:nvSpPr>
        <p:spPr>
          <a:xfrm>
            <a:off x="7005741" y="3467842"/>
            <a:ext cx="1271084" cy="208392"/>
          </a:xfrm>
          <a:prstGeom prst="rect">
            <a:avLst/>
          </a:prstGeom>
        </p:spPr>
        <p:txBody>
          <a:bodyPr vert="horz" wrap="square" lIns="0" tIns="10860" rIns="0" bIns="0" rtlCol="0">
            <a:spAutoFit/>
          </a:bodyPr>
          <a:lstStyle/>
          <a:p>
            <a:pPr marL="10860" defTabSz="781903">
              <a:spcBef>
                <a:spcPts val="86"/>
              </a:spcBef>
            </a:pPr>
            <a:r>
              <a:rPr kumimoji="0" sz="1283" kern="0" spc="-56" dirty="0">
                <a:solidFill>
                  <a:sysClr val="windowText" lastClr="000000"/>
                </a:solidFill>
                <a:latin typeface="ＭＳ Ｐゴシック"/>
                <a:cs typeface="ＭＳ Ｐゴシック"/>
              </a:rPr>
              <a:t> </a:t>
            </a:r>
            <a:r>
              <a:rPr kumimoji="0" sz="1283" kern="0" dirty="0">
                <a:solidFill>
                  <a:sysClr val="windowText" lastClr="000000"/>
                </a:solidFill>
                <a:latin typeface="Calibri"/>
                <a:cs typeface="Calibri"/>
              </a:rPr>
              <a:t>φ300</a:t>
            </a:r>
            <a:r>
              <a:rPr kumimoji="0" sz="1283" kern="0" spc="-47" dirty="0">
                <a:solidFill>
                  <a:sysClr val="windowText" lastClr="000000"/>
                </a:solidFill>
                <a:latin typeface="Calibri"/>
                <a:cs typeface="Calibri"/>
              </a:rPr>
              <a:t> </a:t>
            </a:r>
            <a:r>
              <a:rPr kumimoji="0" sz="1283" kern="0" spc="-21" dirty="0">
                <a:solidFill>
                  <a:sysClr val="windowText" lastClr="000000"/>
                </a:solidFill>
                <a:latin typeface="Calibri"/>
                <a:cs typeface="Calibri"/>
              </a:rPr>
              <a:t>mm</a:t>
            </a:r>
            <a:r>
              <a:rPr kumimoji="0" lang="en-US" sz="1283" kern="0" spc="-21" dirty="0">
                <a:solidFill>
                  <a:sysClr val="windowText" lastClr="000000"/>
                </a:solidFill>
                <a:latin typeface="Calibri"/>
                <a:cs typeface="Calibri"/>
              </a:rPr>
              <a:t> primary</a:t>
            </a:r>
            <a:endParaRPr kumimoji="0" sz="1283" kern="0" dirty="0">
              <a:solidFill>
                <a:sysClr val="windowText" lastClr="000000"/>
              </a:solidFill>
              <a:latin typeface="Calibri"/>
              <a:cs typeface="Calibri"/>
            </a:endParaRPr>
          </a:p>
        </p:txBody>
      </p:sp>
      <p:sp>
        <p:nvSpPr>
          <p:cNvPr id="20" name="object 20"/>
          <p:cNvSpPr txBox="1"/>
          <p:nvPr/>
        </p:nvSpPr>
        <p:spPr>
          <a:xfrm>
            <a:off x="9634555" y="2183869"/>
            <a:ext cx="1018112" cy="676505"/>
          </a:xfrm>
          <a:prstGeom prst="rect">
            <a:avLst/>
          </a:prstGeom>
        </p:spPr>
        <p:txBody>
          <a:bodyPr vert="horz" wrap="square" lIns="0" tIns="22262" rIns="0" bIns="0" rtlCol="0">
            <a:spAutoFit/>
          </a:bodyPr>
          <a:lstStyle/>
          <a:p>
            <a:pPr marL="10860" marR="4344" defTabSz="781903">
              <a:lnSpc>
                <a:spcPts val="1701"/>
              </a:lnSpc>
              <a:spcBef>
                <a:spcPts val="174"/>
              </a:spcBef>
            </a:pPr>
            <a:r>
              <a:rPr kumimoji="0" sz="1454" kern="0" spc="-9" dirty="0">
                <a:solidFill>
                  <a:srgbClr val="FF0000"/>
                </a:solidFill>
                <a:latin typeface="Calibri"/>
                <a:cs typeface="Calibri"/>
              </a:rPr>
              <a:t>5-</a:t>
            </a:r>
            <a:r>
              <a:rPr kumimoji="0" sz="1454" kern="0" spc="-17" dirty="0">
                <a:solidFill>
                  <a:srgbClr val="FF0000"/>
                </a:solidFill>
                <a:latin typeface="Calibri"/>
                <a:cs typeface="Calibri"/>
              </a:rPr>
              <a:t>band simultaneous </a:t>
            </a:r>
            <a:r>
              <a:rPr kumimoji="0" sz="1454" kern="0" spc="-9" dirty="0">
                <a:solidFill>
                  <a:srgbClr val="FF0000"/>
                </a:solidFill>
                <a:latin typeface="Calibri"/>
                <a:cs typeface="Calibri"/>
              </a:rPr>
              <a:t>photometry</a:t>
            </a:r>
            <a:endParaRPr kumimoji="0" sz="1454" kern="0" dirty="0">
              <a:solidFill>
                <a:sysClr val="windowText" lastClr="000000"/>
              </a:solidFill>
              <a:latin typeface="Calibri"/>
              <a:cs typeface="Calibri"/>
            </a:endParaRPr>
          </a:p>
        </p:txBody>
      </p:sp>
      <p:sp>
        <p:nvSpPr>
          <p:cNvPr id="22" name="object 8">
            <a:extLst>
              <a:ext uri="{FF2B5EF4-FFF2-40B4-BE49-F238E27FC236}">
                <a16:creationId xmlns:a16="http://schemas.microsoft.com/office/drawing/2014/main" id="{FBFC290A-E394-90BF-1196-369BA3A3D964}"/>
              </a:ext>
            </a:extLst>
          </p:cNvPr>
          <p:cNvSpPr txBox="1"/>
          <p:nvPr/>
        </p:nvSpPr>
        <p:spPr>
          <a:xfrm>
            <a:off x="1577820" y="890065"/>
            <a:ext cx="2434237" cy="581775"/>
          </a:xfrm>
          <a:prstGeom prst="rect">
            <a:avLst/>
          </a:prstGeom>
          <a:ln w="10036">
            <a:solidFill>
              <a:srgbClr val="000000"/>
            </a:solidFill>
          </a:ln>
        </p:spPr>
        <p:txBody>
          <a:bodyPr vert="horz" wrap="square" lIns="0" tIns="28779" rIns="0" bIns="0" rtlCol="0">
            <a:spAutoFit/>
          </a:bodyPr>
          <a:lstStyle/>
          <a:p>
            <a:pPr marL="81991" defTabSz="781903">
              <a:spcBef>
                <a:spcPts val="227"/>
              </a:spcBef>
            </a:pPr>
            <a:r>
              <a:rPr lang="en-US" altLang="ja-JP" sz="1796" dirty="0"/>
              <a:t>Wide</a:t>
            </a:r>
            <a:r>
              <a:rPr lang="en-US" altLang="ja-JP" sz="1796" spc="-13" dirty="0"/>
              <a:t> </a:t>
            </a:r>
            <a:r>
              <a:rPr lang="en-US" altLang="ja-JP" sz="1796" dirty="0"/>
              <a:t>Field</a:t>
            </a:r>
            <a:r>
              <a:rPr lang="en-US" altLang="ja-JP" sz="1796" spc="-13" dirty="0"/>
              <a:t> </a:t>
            </a:r>
            <a:r>
              <a:rPr lang="en-US" altLang="ja-JP" sz="1796" spc="-34" dirty="0"/>
              <a:t>X-</a:t>
            </a:r>
            <a:r>
              <a:rPr lang="en-US" altLang="ja-JP" sz="1796" dirty="0"/>
              <a:t>ray</a:t>
            </a:r>
            <a:r>
              <a:rPr lang="en-US" altLang="ja-JP" sz="1796" spc="-13" dirty="0"/>
              <a:t> </a:t>
            </a:r>
            <a:r>
              <a:rPr lang="en-US" altLang="ja-JP" sz="1796" spc="-9" dirty="0"/>
              <a:t>Monitor</a:t>
            </a:r>
            <a:endParaRPr kumimoji="0" sz="1796" kern="0" dirty="0">
              <a:solidFill>
                <a:sysClr val="windowText" lastClr="000000"/>
              </a:solidFill>
              <a:latin typeface="Calibri"/>
              <a:cs typeface="Calibri"/>
            </a:endParaRPr>
          </a:p>
        </p:txBody>
      </p:sp>
      <p:cxnSp>
        <p:nvCxnSpPr>
          <p:cNvPr id="24" name="直線コネクタ 23">
            <a:extLst>
              <a:ext uri="{FF2B5EF4-FFF2-40B4-BE49-F238E27FC236}">
                <a16:creationId xmlns:a16="http://schemas.microsoft.com/office/drawing/2014/main" id="{30C30065-5F0F-27AE-B14D-3509B1825320}"/>
              </a:ext>
            </a:extLst>
          </p:cNvPr>
          <p:cNvCxnSpPr>
            <a:cxnSpLocks/>
            <a:stCxn id="22" idx="3"/>
          </p:cNvCxnSpPr>
          <p:nvPr/>
        </p:nvCxnSpPr>
        <p:spPr>
          <a:xfrm flipV="1">
            <a:off x="4012056" y="588652"/>
            <a:ext cx="1529572" cy="592301"/>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F9F4AF1-5ABD-A028-94F2-79CB7EB3C4EF}"/>
              </a:ext>
            </a:extLst>
          </p:cNvPr>
          <p:cNvCxnSpPr>
            <a:cxnSpLocks/>
            <a:stCxn id="8" idx="1"/>
          </p:cNvCxnSpPr>
          <p:nvPr/>
        </p:nvCxnSpPr>
        <p:spPr>
          <a:xfrm flipH="1" flipV="1">
            <a:off x="6378585" y="622070"/>
            <a:ext cx="1330790" cy="144899"/>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51823B3-DD5F-4882-F7CA-808F707658D4}"/>
              </a:ext>
            </a:extLst>
          </p:cNvPr>
          <p:cNvCxnSpPr>
            <a:cxnSpLocks/>
            <a:stCxn id="22" idx="3"/>
          </p:cNvCxnSpPr>
          <p:nvPr/>
        </p:nvCxnSpPr>
        <p:spPr>
          <a:xfrm flipV="1">
            <a:off x="4012057" y="1010556"/>
            <a:ext cx="1579775" cy="170397"/>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828F99D8-B1A6-BA1C-0805-E730CB409BDD}"/>
              </a:ext>
            </a:extLst>
          </p:cNvPr>
          <p:cNvSpPr>
            <a:spLocks noGrp="1"/>
          </p:cNvSpPr>
          <p:nvPr>
            <p:ph type="sldNum" sz="quarter" idx="12"/>
          </p:nvPr>
        </p:nvSpPr>
        <p:spPr/>
        <p:txBody>
          <a:bodyPr/>
          <a:lstStyle/>
          <a:p>
            <a:fld id="{0FD8E0F6-AFC1-7845-A533-47DB7ECDB8F2}" type="slidenum">
              <a:rPr kumimoji="1" lang="ja-JP" altLang="en-US" smtClean="0"/>
              <a:t>27</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2000" advTm="90466"/>
    </mc:Choice>
    <mc:Fallback xmlns="">
      <p:transition spd="slow" advTm="90466"/>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FD3C4-FF66-9143-A12F-11C01FC27343}"/>
              </a:ext>
            </a:extLst>
          </p:cNvPr>
          <p:cNvSpPr>
            <a:spLocks noGrp="1"/>
          </p:cNvSpPr>
          <p:nvPr>
            <p:ph type="title"/>
          </p:nvPr>
        </p:nvSpPr>
        <p:spPr>
          <a:xfrm>
            <a:off x="170600" y="141964"/>
            <a:ext cx="12355551" cy="1325563"/>
          </a:xfrm>
        </p:spPr>
        <p:txBody>
          <a:bodyPr/>
          <a:lstStyle/>
          <a:p>
            <a:r>
              <a:rPr lang="en-US" altLang="ja-JP" b="0" i="0" u="none" strike="noStrike" dirty="0">
                <a:solidFill>
                  <a:srgbClr val="000000"/>
                </a:solidFill>
                <a:effectLst/>
                <a:latin typeface="Helvetica" pitchFamily="2" charset="0"/>
              </a:rPr>
              <a:t>Einstein Probe</a:t>
            </a:r>
            <a:r>
              <a:rPr lang="ja-JP" altLang="en-US" b="0" i="0" u="none" strike="noStrike">
                <a:solidFill>
                  <a:srgbClr val="000000"/>
                </a:solidFill>
                <a:effectLst/>
                <a:latin typeface="Helvetica" pitchFamily="2" charset="0"/>
              </a:rPr>
              <a:t>との比較</a:t>
            </a:r>
            <a:endParaRPr kumimoji="1" lang="ja-JP" altLang="en-US"/>
          </a:p>
        </p:txBody>
      </p:sp>
      <p:sp>
        <p:nvSpPr>
          <p:cNvPr id="54" name="コンテンツ プレースホルダー 2">
            <a:extLst>
              <a:ext uri="{FF2B5EF4-FFF2-40B4-BE49-F238E27FC236}">
                <a16:creationId xmlns:a16="http://schemas.microsoft.com/office/drawing/2014/main" id="{5C068DBC-7FD5-25B9-C52C-5372D24267C5}"/>
              </a:ext>
            </a:extLst>
          </p:cNvPr>
          <p:cNvSpPr txBox="1">
            <a:spLocks/>
          </p:cNvSpPr>
          <p:nvPr/>
        </p:nvSpPr>
        <p:spPr>
          <a:xfrm>
            <a:off x="284433" y="1604632"/>
            <a:ext cx="11551269" cy="48720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t>中国</a:t>
            </a:r>
            <a:r>
              <a:rPr lang="en-US" altLang="ja-JP" sz="2000" dirty="0"/>
              <a:t>(+ESA, MPA)</a:t>
            </a:r>
            <a:r>
              <a:rPr lang="ja-JP" altLang="en-US" sz="2000"/>
              <a:t>の</a:t>
            </a:r>
            <a:r>
              <a:rPr kumimoji="1" lang="en-US" altLang="ja-JP" sz="2000" dirty="0"/>
              <a:t>Einstein Probe</a:t>
            </a:r>
            <a:r>
              <a:rPr kumimoji="1" lang="ja-JP" altLang="en-US" sz="2000"/>
              <a:t>が</a:t>
            </a:r>
            <a:r>
              <a:rPr kumimoji="1" lang="en-US" altLang="ja-JP" sz="2000" dirty="0"/>
              <a:t>2024</a:t>
            </a:r>
            <a:r>
              <a:rPr kumimoji="1" lang="ja-JP" altLang="en-US" sz="2000"/>
              <a:t>年</a:t>
            </a:r>
            <a:r>
              <a:rPr kumimoji="1" lang="en-US" altLang="ja-JP" sz="2000" dirty="0"/>
              <a:t>1</a:t>
            </a:r>
            <a:r>
              <a:rPr kumimoji="1" lang="ja-JP" altLang="en-US" sz="2000"/>
              <a:t>月に打ち上げ成功、観測開始</a:t>
            </a:r>
            <a:endParaRPr lang="en-US" altLang="ja-JP" sz="2000" dirty="0"/>
          </a:p>
          <a:p>
            <a:pPr marL="0" indent="0">
              <a:buFont typeface="Arial" panose="020B0604020202020204" pitchFamily="34" charset="0"/>
              <a:buNone/>
            </a:pPr>
            <a:r>
              <a:rPr lang="ja-JP" altLang="en-US" sz="2000" u="sng"/>
              <a:t>２つの観測装置</a:t>
            </a:r>
            <a:endParaRPr lang="en-US" altLang="ja-JP" sz="2000" u="sng" dirty="0"/>
          </a:p>
          <a:p>
            <a:pPr marL="0" indent="0">
              <a:buNone/>
            </a:pPr>
            <a:r>
              <a:rPr lang="en-US" altLang="ja-JP" sz="2000" dirty="0"/>
              <a:t> </a:t>
            </a:r>
            <a:r>
              <a:rPr lang="ja-JP" altLang="en-US" sz="2000"/>
              <a:t>・</a:t>
            </a:r>
            <a:r>
              <a:rPr lang="en-US" altLang="ja-JP" sz="2000" dirty="0"/>
              <a:t> Wide-field X-ray Telescope (WXT): LEO</a:t>
            </a:r>
            <a:r>
              <a:rPr lang="ja-JP" altLang="en-US" sz="2000"/>
              <a:t>搭載で感度は</a:t>
            </a:r>
            <a:r>
              <a:rPr lang="en-US" altLang="ja-JP" sz="2000" dirty="0"/>
              <a:t>HZG</a:t>
            </a:r>
            <a:r>
              <a:rPr lang="ja-JP" altLang="en-US" sz="2000"/>
              <a:t>と同等、従来より</a:t>
            </a:r>
            <a:r>
              <a:rPr lang="en-US" altLang="ja-JP" sz="2000" dirty="0"/>
              <a:t>1</a:t>
            </a:r>
            <a:r>
              <a:rPr lang="ja-JP" altLang="en-US" sz="2000"/>
              <a:t>桁高感度</a:t>
            </a:r>
            <a:endParaRPr lang="en-US" altLang="ja-JP" sz="2000" dirty="0"/>
          </a:p>
          <a:p>
            <a:pPr marL="0" indent="0">
              <a:buNone/>
            </a:pPr>
            <a:r>
              <a:rPr lang="ja-JP" altLang="en-US" sz="2000"/>
              <a:t> ・</a:t>
            </a:r>
            <a:r>
              <a:rPr lang="en-US" altLang="ja-JP" sz="2000" dirty="0"/>
              <a:t> Follow-up X-ray Telescope</a:t>
            </a:r>
            <a:r>
              <a:rPr lang="ja-JP" altLang="en-US" sz="2000"/>
              <a:t>（</a:t>
            </a:r>
            <a:r>
              <a:rPr lang="en-US" altLang="ja-JP" sz="2000" dirty="0"/>
              <a:t>FXT):  </a:t>
            </a:r>
            <a:r>
              <a:rPr lang="ja-JP" altLang="en-US" sz="2000"/>
              <a:t>追観測は</a:t>
            </a:r>
            <a:r>
              <a:rPr lang="en-US" altLang="ja-JP" sz="2000" dirty="0"/>
              <a:t>X</a:t>
            </a:r>
            <a:r>
              <a:rPr lang="ja-JP" altLang="en-US" sz="2000"/>
              <a:t>線で行う</a:t>
            </a:r>
            <a:endParaRPr lang="en-US" altLang="ja-JP" sz="2000" dirty="0"/>
          </a:p>
          <a:p>
            <a:pPr marL="0" indent="0">
              <a:buNone/>
            </a:pPr>
            <a:endParaRPr lang="en-US" altLang="ja-JP" sz="300" dirty="0"/>
          </a:p>
          <a:p>
            <a:pPr marL="0" indent="0">
              <a:buNone/>
            </a:pPr>
            <a:r>
              <a:rPr lang="en-US" altLang="ja-JP" sz="2000" dirty="0"/>
              <a:t>WXT</a:t>
            </a:r>
            <a:r>
              <a:rPr lang="ja-JP" altLang="en-US" sz="2000"/>
              <a:t>が高感度なため、従来よりも暗い</a:t>
            </a:r>
            <a:r>
              <a:rPr lang="en-US" altLang="ja-JP" sz="2000" dirty="0"/>
              <a:t>GRB</a:t>
            </a:r>
            <a:r>
              <a:rPr lang="ja-JP" altLang="en-US" sz="2000"/>
              <a:t>が多く発見され、この分野でのサイエンスは進むだろう</a:t>
            </a:r>
            <a:endParaRPr lang="en-US" altLang="ja-JP" sz="2000" dirty="0"/>
          </a:p>
          <a:p>
            <a:pPr marL="0" indent="0">
              <a:buNone/>
            </a:pPr>
            <a:r>
              <a:rPr lang="ja-JP" altLang="en-US" sz="2000"/>
              <a:t>　</a:t>
            </a:r>
            <a:r>
              <a:rPr lang="en-US" altLang="ja-JP" sz="2000" dirty="0">
                <a:sym typeface="Wingdings" pitchFamily="2" charset="2"/>
              </a:rPr>
              <a:t> HZG</a:t>
            </a:r>
            <a:r>
              <a:rPr lang="ja-JP" altLang="en-US" sz="2000">
                <a:sym typeface="Wingdings" pitchFamily="2" charset="2"/>
              </a:rPr>
              <a:t>チームとしても</a:t>
            </a:r>
            <a:r>
              <a:rPr lang="en-US" altLang="ja-JP" sz="2000" dirty="0">
                <a:sym typeface="Wingdings" pitchFamily="2" charset="2"/>
              </a:rPr>
              <a:t>EP</a:t>
            </a:r>
            <a:r>
              <a:rPr lang="ja-JP" altLang="en-US" sz="2000">
                <a:sym typeface="Wingdings" pitchFamily="2" charset="2"/>
              </a:rPr>
              <a:t>発見天体に対する追観測計画を検討中</a:t>
            </a:r>
            <a:endParaRPr lang="en-US" altLang="ja-JP" sz="2000" dirty="0">
              <a:sym typeface="Wingdings" pitchFamily="2" charset="2"/>
            </a:endParaRPr>
          </a:p>
          <a:p>
            <a:pPr marL="0" indent="0">
              <a:buNone/>
            </a:pPr>
            <a:br>
              <a:rPr lang="en-US" altLang="ja-JP" sz="2000" dirty="0">
                <a:sym typeface="Wingdings" pitchFamily="2" charset="2"/>
              </a:rPr>
            </a:br>
            <a:r>
              <a:rPr lang="en-US" altLang="ja-JP" sz="2000" dirty="0">
                <a:sym typeface="Wingdings" pitchFamily="2" charset="2"/>
              </a:rPr>
              <a:t>HZG</a:t>
            </a:r>
            <a:r>
              <a:rPr lang="ja-JP" altLang="en-US" sz="2000">
                <a:sym typeface="Wingdings" pitchFamily="2" charset="2"/>
              </a:rPr>
              <a:t>の主サイエンスは遠方</a:t>
            </a:r>
            <a:r>
              <a:rPr lang="en-US" altLang="ja-JP" sz="2000" dirty="0">
                <a:sym typeface="Wingdings" pitchFamily="2" charset="2"/>
              </a:rPr>
              <a:t>GRB</a:t>
            </a:r>
            <a:r>
              <a:rPr lang="ja-JP" altLang="en-US" sz="2000">
                <a:sym typeface="Wingdings" pitchFamily="2" charset="2"/>
              </a:rPr>
              <a:t>の発見</a:t>
            </a:r>
            <a:r>
              <a:rPr lang="en-US" altLang="ja-JP" sz="2000" dirty="0">
                <a:sym typeface="Wingdings" pitchFamily="2" charset="2"/>
              </a:rPr>
              <a:t>  </a:t>
            </a:r>
            <a:r>
              <a:rPr lang="ja-JP" altLang="en-US" sz="2000" b="1">
                <a:solidFill>
                  <a:srgbClr val="FF0000"/>
                </a:solidFill>
                <a:sym typeface="Wingdings" pitchFamily="2" charset="2"/>
              </a:rPr>
              <a:t>赤外線での即時追観測が肝</a:t>
            </a:r>
            <a:endParaRPr lang="en-US" altLang="ja-JP" sz="2000" b="1" dirty="0">
              <a:solidFill>
                <a:srgbClr val="FF0000"/>
              </a:solidFill>
              <a:sym typeface="Wingdings" pitchFamily="2" charset="2"/>
            </a:endParaRPr>
          </a:p>
          <a:p>
            <a:pPr marL="0" indent="0">
              <a:buNone/>
            </a:pPr>
            <a:r>
              <a:rPr lang="en-US" altLang="ja-JP" sz="2000" b="1" dirty="0">
                <a:solidFill>
                  <a:srgbClr val="FF0000"/>
                </a:solidFill>
                <a:sym typeface="Wingdings" pitchFamily="2" charset="2"/>
              </a:rPr>
              <a:t>  EP</a:t>
            </a:r>
            <a:r>
              <a:rPr lang="ja-JP" altLang="en-US" sz="2000" b="1">
                <a:solidFill>
                  <a:srgbClr val="FF0000"/>
                </a:solidFill>
                <a:sym typeface="Wingdings" pitchFamily="2" charset="2"/>
              </a:rPr>
              <a:t>の追観測スキームは現状と同じ</a:t>
            </a:r>
            <a:r>
              <a:rPr lang="en-US" altLang="ja-JP" sz="2000" dirty="0">
                <a:sym typeface="Wingdings" pitchFamily="2" charset="2"/>
              </a:rPr>
              <a:t>(</a:t>
            </a:r>
            <a:r>
              <a:rPr lang="ja-JP" altLang="en-US" sz="2000">
                <a:sym typeface="Wingdings" pitchFamily="2" charset="2"/>
              </a:rPr>
              <a:t>可視・赤外の即時追観測なし</a:t>
            </a:r>
            <a:r>
              <a:rPr lang="en-US" altLang="ja-JP" sz="2000" dirty="0">
                <a:sym typeface="Wingdings" pitchFamily="2" charset="2"/>
              </a:rPr>
              <a:t>)</a:t>
            </a:r>
            <a:br>
              <a:rPr lang="en-US" altLang="ja-JP" sz="2000" dirty="0">
                <a:sym typeface="Wingdings" pitchFamily="2" charset="2"/>
              </a:rPr>
            </a:br>
            <a:r>
              <a:rPr lang="ja-JP" altLang="en-US" sz="2000">
                <a:sym typeface="Wingdings" pitchFamily="2" charset="2"/>
              </a:rPr>
              <a:t>　  </a:t>
            </a:r>
            <a:r>
              <a:rPr lang="en-US" altLang="ja-JP" sz="2000" dirty="0">
                <a:sym typeface="Wingdings" pitchFamily="2" charset="2"/>
              </a:rPr>
              <a:t></a:t>
            </a:r>
            <a:r>
              <a:rPr lang="ja-JP" altLang="en-US" sz="2000">
                <a:sym typeface="Wingdings" pitchFamily="2" charset="2"/>
              </a:rPr>
              <a:t> イノベーションは起こらない</a:t>
            </a:r>
            <a:endParaRPr lang="en-US" altLang="ja-JP" sz="2000" dirty="0">
              <a:sym typeface="Wingdings" pitchFamily="2" charset="2"/>
            </a:endParaRPr>
          </a:p>
          <a:p>
            <a:pPr marL="0" indent="0">
              <a:buNone/>
            </a:pPr>
            <a:r>
              <a:rPr lang="ja-JP" altLang="en-US" sz="2000">
                <a:sym typeface="Wingdings" pitchFamily="2" charset="2"/>
              </a:rPr>
              <a:t> 地上追観測は</a:t>
            </a:r>
            <a:r>
              <a:rPr lang="en-US" altLang="ja-JP" sz="2000" dirty="0">
                <a:sym typeface="Wingdings" pitchFamily="2" charset="2"/>
              </a:rPr>
              <a:t>[</a:t>
            </a:r>
            <a:r>
              <a:rPr lang="ja-JP" altLang="en-US" sz="2000">
                <a:sym typeface="Wingdings" pitchFamily="2" charset="2"/>
              </a:rPr>
              <a:t>昼夜・天域・天気</a:t>
            </a:r>
            <a:r>
              <a:rPr lang="en-US" altLang="ja-JP" sz="2000" dirty="0">
                <a:sym typeface="Wingdings" pitchFamily="2" charset="2"/>
              </a:rPr>
              <a:t>]</a:t>
            </a:r>
            <a:r>
              <a:rPr lang="ja-JP" altLang="en-US" sz="2000">
                <a:sym typeface="Wingdings" pitchFamily="2" charset="2"/>
              </a:rPr>
              <a:t>の制約により観測可能なのは</a:t>
            </a:r>
            <a:r>
              <a:rPr lang="en-US" altLang="ja-JP" sz="2000" dirty="0">
                <a:sym typeface="Wingdings" pitchFamily="2" charset="2"/>
              </a:rPr>
              <a:t> &lt;10% </a:t>
            </a:r>
            <a:br>
              <a:rPr lang="en-US" altLang="ja-JP" sz="2000" dirty="0">
                <a:sym typeface="Wingdings" pitchFamily="2" charset="2"/>
              </a:rPr>
            </a:br>
            <a:r>
              <a:rPr lang="en-US" altLang="ja-JP" sz="2000" dirty="0">
                <a:sym typeface="Wingdings" pitchFamily="2" charset="2"/>
              </a:rPr>
              <a:t>  (GROND</a:t>
            </a:r>
            <a:r>
              <a:rPr lang="ja-JP" altLang="en-US" sz="2000">
                <a:sym typeface="Wingdings" pitchFamily="2" charset="2"/>
              </a:rPr>
              <a:t>の地上追観測の成功率は</a:t>
            </a:r>
            <a:r>
              <a:rPr lang="en-US" altLang="ja-JP" sz="2000" dirty="0">
                <a:sym typeface="Wingdings" pitchFamily="2" charset="2"/>
              </a:rPr>
              <a:t>~4%)</a:t>
            </a:r>
          </a:p>
          <a:p>
            <a:pPr marL="0" indent="0">
              <a:buNone/>
            </a:pPr>
            <a:r>
              <a:rPr lang="en-US" altLang="ja-JP" sz="2000" dirty="0">
                <a:sym typeface="Wingdings" pitchFamily="2" charset="2"/>
              </a:rPr>
              <a:t>  HZG</a:t>
            </a:r>
            <a:r>
              <a:rPr lang="ja-JP" altLang="en-US" sz="2000">
                <a:sym typeface="Wingdings" pitchFamily="2" charset="2"/>
              </a:rPr>
              <a:t>と同感度の</a:t>
            </a:r>
            <a:r>
              <a:rPr lang="en-US" altLang="ja-JP" sz="2000" dirty="0">
                <a:sym typeface="Wingdings" pitchFamily="2" charset="2"/>
              </a:rPr>
              <a:t>3-4m</a:t>
            </a:r>
            <a:r>
              <a:rPr lang="ja-JP" altLang="en-US" sz="2000">
                <a:sym typeface="Wingdings" pitchFamily="2" charset="2"/>
              </a:rPr>
              <a:t>級の地上望遠鏡を全世界に</a:t>
            </a:r>
            <a:r>
              <a:rPr lang="en-US" altLang="ja-JP" sz="2000" dirty="0">
                <a:sym typeface="Wingdings" pitchFamily="2" charset="2"/>
              </a:rPr>
              <a:t>&gt;10</a:t>
            </a:r>
            <a:r>
              <a:rPr lang="ja-JP" altLang="en-US" sz="2000">
                <a:sym typeface="Wingdings" pitchFamily="2" charset="2"/>
              </a:rPr>
              <a:t>台配置するのは困難</a:t>
            </a:r>
            <a:br>
              <a:rPr lang="en-US" altLang="ja-JP" sz="2000" dirty="0">
                <a:sym typeface="Wingdings" pitchFamily="2" charset="2"/>
              </a:rPr>
            </a:br>
            <a:r>
              <a:rPr lang="en-US" altLang="ja-JP" sz="2000" dirty="0">
                <a:sym typeface="Wingdings" pitchFamily="2" charset="2"/>
              </a:rPr>
              <a:t>      </a:t>
            </a:r>
            <a:r>
              <a:rPr lang="ja-JP" altLang="en-US" sz="2000" b="1">
                <a:solidFill>
                  <a:srgbClr val="FF0000"/>
                </a:solidFill>
                <a:sym typeface="Wingdings" pitchFamily="2" charset="2"/>
              </a:rPr>
              <a:t>衛星自身が即時追観測する事こそが</a:t>
            </a:r>
            <a:r>
              <a:rPr lang="en-US" altLang="ja-JP" sz="2000" b="1" dirty="0">
                <a:solidFill>
                  <a:srgbClr val="FF0000"/>
                </a:solidFill>
                <a:sym typeface="Wingdings" pitchFamily="2" charset="2"/>
              </a:rPr>
              <a:t>HZG</a:t>
            </a:r>
            <a:r>
              <a:rPr lang="ja-JP" altLang="en-US" sz="2000" b="1">
                <a:solidFill>
                  <a:srgbClr val="FF0000"/>
                </a:solidFill>
                <a:sym typeface="Wingdings" pitchFamily="2" charset="2"/>
              </a:rPr>
              <a:t>の本質</a:t>
            </a:r>
            <a:endParaRPr lang="en-US" altLang="ja-JP" sz="2000" b="1" dirty="0">
              <a:solidFill>
                <a:srgbClr val="FF0000"/>
              </a:solidFill>
              <a:sym typeface="Wingdings" pitchFamily="2" charset="2"/>
            </a:endParaRPr>
          </a:p>
        </p:txBody>
      </p:sp>
      <p:pic>
        <p:nvPicPr>
          <p:cNvPr id="1026" name="Picture 2">
            <a:extLst>
              <a:ext uri="{FF2B5EF4-FFF2-40B4-BE49-F238E27FC236}">
                <a16:creationId xmlns:a16="http://schemas.microsoft.com/office/drawing/2014/main" id="{51FA6B86-E970-85D3-0AF3-1E49BD2B4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579" y="3854679"/>
            <a:ext cx="3758715" cy="1779125"/>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54">
            <a:extLst>
              <a:ext uri="{FF2B5EF4-FFF2-40B4-BE49-F238E27FC236}">
                <a16:creationId xmlns:a16="http://schemas.microsoft.com/office/drawing/2014/main" id="{05F6B7B4-2E49-61F0-B1DD-8CBBE4BE36BC}"/>
              </a:ext>
            </a:extLst>
          </p:cNvPr>
          <p:cNvSpPr txBox="1"/>
          <p:nvPr/>
        </p:nvSpPr>
        <p:spPr>
          <a:xfrm>
            <a:off x="10470402" y="5622570"/>
            <a:ext cx="1739579" cy="369332"/>
          </a:xfrm>
          <a:prstGeom prst="rect">
            <a:avLst/>
          </a:prstGeom>
          <a:noFill/>
        </p:spPr>
        <p:txBody>
          <a:bodyPr wrap="none" rtlCol="0">
            <a:spAutoFit/>
          </a:bodyPr>
          <a:lstStyle/>
          <a:p>
            <a:r>
              <a:rPr kumimoji="1" lang="en-US" altLang="ja-JP" dirty="0"/>
              <a:t>Einstein Probe</a:t>
            </a:r>
            <a:endParaRPr kumimoji="1" lang="ja-JP" altLang="en-US"/>
          </a:p>
        </p:txBody>
      </p:sp>
    </p:spTree>
    <p:extLst>
      <p:ext uri="{BB962C8B-B14F-4D97-AF65-F5344CB8AC3E}">
        <p14:creationId xmlns:p14="http://schemas.microsoft.com/office/powerpoint/2010/main" val="1010846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FD3C4-FF66-9143-A12F-11C01FC27343}"/>
              </a:ext>
            </a:extLst>
          </p:cNvPr>
          <p:cNvSpPr>
            <a:spLocks noGrp="1"/>
          </p:cNvSpPr>
          <p:nvPr>
            <p:ph type="title"/>
          </p:nvPr>
        </p:nvSpPr>
        <p:spPr>
          <a:xfrm>
            <a:off x="-81776" y="271112"/>
            <a:ext cx="12355551" cy="1325563"/>
          </a:xfrm>
        </p:spPr>
        <p:txBody>
          <a:bodyPr/>
          <a:lstStyle/>
          <a:p>
            <a:r>
              <a:rPr lang="ja-JP" altLang="en-US">
                <a:solidFill>
                  <a:srgbClr val="000000"/>
                </a:solidFill>
                <a:latin typeface="Helvetica" pitchFamily="2" charset="0"/>
              </a:rPr>
              <a:t>　</a:t>
            </a:r>
            <a:r>
              <a:rPr lang="en-US" altLang="ja-JP" b="0" i="0" u="none" strike="noStrike" dirty="0">
                <a:solidFill>
                  <a:srgbClr val="000000"/>
                </a:solidFill>
                <a:effectLst/>
                <a:latin typeface="Helvetica" pitchFamily="2" charset="0"/>
              </a:rPr>
              <a:t>SVOM</a:t>
            </a:r>
            <a:r>
              <a:rPr lang="ja-JP" altLang="en-US" b="0" i="0" u="none" strike="noStrike">
                <a:solidFill>
                  <a:srgbClr val="000000"/>
                </a:solidFill>
                <a:effectLst/>
                <a:latin typeface="Helvetica" pitchFamily="2" charset="0"/>
              </a:rPr>
              <a:t>との比較</a:t>
            </a:r>
            <a:endParaRPr kumimoji="1" lang="ja-JP" altLang="en-US"/>
          </a:p>
        </p:txBody>
      </p:sp>
      <p:sp>
        <p:nvSpPr>
          <p:cNvPr id="54" name="コンテンツ プレースホルダー 2">
            <a:extLst>
              <a:ext uri="{FF2B5EF4-FFF2-40B4-BE49-F238E27FC236}">
                <a16:creationId xmlns:a16="http://schemas.microsoft.com/office/drawing/2014/main" id="{5C068DBC-7FD5-25B9-C52C-5372D24267C5}"/>
              </a:ext>
            </a:extLst>
          </p:cNvPr>
          <p:cNvSpPr txBox="1">
            <a:spLocks/>
          </p:cNvSpPr>
          <p:nvPr/>
        </p:nvSpPr>
        <p:spPr>
          <a:xfrm>
            <a:off x="191967" y="1735133"/>
            <a:ext cx="11551269" cy="4409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a:t>中国・フランス</a:t>
            </a:r>
            <a:r>
              <a:rPr lang="en-US" altLang="ja-JP" sz="2000" dirty="0"/>
              <a:t>(+α)</a:t>
            </a:r>
            <a:r>
              <a:rPr lang="ja-JP" altLang="en-US" sz="2000"/>
              <a:t>の</a:t>
            </a:r>
            <a:r>
              <a:rPr lang="en-US" altLang="ja-JP" sz="2000" dirty="0"/>
              <a:t>SVOM</a:t>
            </a:r>
            <a:r>
              <a:rPr kumimoji="1" lang="ja-JP" altLang="en-US" sz="2000"/>
              <a:t>が</a:t>
            </a:r>
            <a:r>
              <a:rPr kumimoji="1" lang="en-US" altLang="ja-JP" sz="2000" dirty="0"/>
              <a:t>2024</a:t>
            </a:r>
            <a:r>
              <a:rPr kumimoji="1" lang="ja-JP" altLang="en-US" sz="2000"/>
              <a:t>年</a:t>
            </a:r>
            <a:r>
              <a:rPr lang="en-US" altLang="ja-JP" sz="2000" dirty="0"/>
              <a:t>6</a:t>
            </a:r>
            <a:r>
              <a:rPr kumimoji="1" lang="ja-JP" altLang="en-US" sz="2000"/>
              <a:t>月に打ち上げ成功、観測開始</a:t>
            </a:r>
            <a:endParaRPr lang="en-US" altLang="ja-JP" sz="2000" dirty="0"/>
          </a:p>
          <a:p>
            <a:pPr marL="0" indent="0">
              <a:buFont typeface="Arial" panose="020B0604020202020204" pitchFamily="34" charset="0"/>
              <a:buNone/>
            </a:pPr>
            <a:r>
              <a:rPr lang="en-US" altLang="ja-JP" sz="2000" u="sng" dirty="0"/>
              <a:t>4</a:t>
            </a:r>
            <a:r>
              <a:rPr lang="ja-JP" altLang="en-US" sz="2000" u="sng"/>
              <a:t>つの観測装置</a:t>
            </a:r>
            <a:endParaRPr lang="en-US" altLang="ja-JP" sz="2000" u="sng" dirty="0"/>
          </a:p>
          <a:p>
            <a:pPr marL="0" indent="0">
              <a:buNone/>
            </a:pPr>
            <a:r>
              <a:rPr lang="en-US" altLang="ja-JP" sz="2000" dirty="0"/>
              <a:t> </a:t>
            </a:r>
            <a:r>
              <a:rPr lang="ja-JP" altLang="en-US" sz="2000"/>
              <a:t>・</a:t>
            </a:r>
            <a:r>
              <a:rPr lang="en-US" altLang="ja-JP" sz="2000" dirty="0"/>
              <a:t> ECLAIRs telescope: coded-mask</a:t>
            </a:r>
            <a:r>
              <a:rPr lang="ja-JP" altLang="en-US" sz="2000"/>
              <a:t>による</a:t>
            </a:r>
            <a:r>
              <a:rPr lang="en-US" altLang="ja-JP" sz="2000" dirty="0"/>
              <a:t>GRB</a:t>
            </a:r>
            <a:r>
              <a:rPr lang="ja-JP" altLang="en-US" sz="2000"/>
              <a:t>の探査</a:t>
            </a:r>
            <a:r>
              <a:rPr lang="en-US" altLang="ja-JP" sz="2000" dirty="0"/>
              <a:t> (</a:t>
            </a:r>
            <a:r>
              <a:rPr lang="ja-JP" altLang="en-US" sz="2000"/>
              <a:t>感度は従来と同程度</a:t>
            </a:r>
            <a:r>
              <a:rPr lang="en-US" altLang="ja-JP" sz="2000" dirty="0"/>
              <a:t>)</a:t>
            </a:r>
          </a:p>
          <a:p>
            <a:pPr marL="0" indent="0">
              <a:buNone/>
            </a:pPr>
            <a:r>
              <a:rPr lang="ja-JP" altLang="en-US" sz="2000"/>
              <a:t> ・ </a:t>
            </a:r>
            <a:r>
              <a:rPr lang="en-US" altLang="ja-JP" sz="2000" dirty="0"/>
              <a:t>Gamma ray monitor (GRM): </a:t>
            </a:r>
            <a:r>
              <a:rPr lang="ja-JP" altLang="en-US" sz="2000"/>
              <a:t>ガンマ線検出による</a:t>
            </a:r>
            <a:r>
              <a:rPr lang="en-US" altLang="ja-JP" sz="2000" dirty="0"/>
              <a:t>GRB</a:t>
            </a:r>
            <a:r>
              <a:rPr lang="ja-JP" altLang="en-US" sz="2000"/>
              <a:t>の探査</a:t>
            </a:r>
            <a:endParaRPr lang="en-US" altLang="ja-JP" sz="2000" dirty="0"/>
          </a:p>
          <a:p>
            <a:pPr marL="0" indent="0">
              <a:buNone/>
            </a:pPr>
            <a:r>
              <a:rPr lang="ja-JP" altLang="en-US" sz="2000"/>
              <a:t> ・</a:t>
            </a:r>
            <a:r>
              <a:rPr lang="en-US" altLang="ja-JP" sz="2000" dirty="0"/>
              <a:t> Microchannel X-ray Telescope (MXT)</a:t>
            </a:r>
            <a:r>
              <a:rPr lang="ja-JP" altLang="en-US" sz="2000"/>
              <a:t>：</a:t>
            </a:r>
            <a:r>
              <a:rPr lang="en-US" altLang="ja-JP" sz="2000" dirty="0"/>
              <a:t>X</a:t>
            </a:r>
            <a:r>
              <a:rPr lang="ja-JP" altLang="en-US" sz="2000"/>
              <a:t>線での追観測</a:t>
            </a:r>
            <a:endParaRPr lang="en-US" altLang="ja-JP" sz="2000" dirty="0"/>
          </a:p>
          <a:p>
            <a:pPr marL="0" indent="0">
              <a:buNone/>
            </a:pPr>
            <a:r>
              <a:rPr lang="ja-JP" altLang="en-US" sz="2000"/>
              <a:t> ・</a:t>
            </a:r>
            <a:r>
              <a:rPr lang="en-US" altLang="ja-JP" sz="2000" dirty="0"/>
              <a:t> Visible Telescope (VT)</a:t>
            </a:r>
            <a:r>
              <a:rPr lang="ja-JP" altLang="en-US" sz="2000"/>
              <a:t>：可視光での追観測</a:t>
            </a:r>
            <a:endParaRPr lang="en-US" altLang="ja-JP" sz="2000" dirty="0"/>
          </a:p>
          <a:p>
            <a:pPr marL="0" indent="0">
              <a:buNone/>
            </a:pPr>
            <a:endParaRPr lang="en-US" altLang="ja-JP" sz="300" dirty="0"/>
          </a:p>
          <a:p>
            <a:pPr marL="0" indent="0">
              <a:buNone/>
            </a:pPr>
            <a:r>
              <a:rPr lang="en-US" altLang="ja-JP" sz="2000" dirty="0">
                <a:sym typeface="Wingdings" pitchFamily="2" charset="2"/>
              </a:rPr>
              <a:t>GRB</a:t>
            </a:r>
            <a:r>
              <a:rPr lang="ja-JP" altLang="en-US" sz="2000">
                <a:sym typeface="Wingdings" pitchFamily="2" charset="2"/>
              </a:rPr>
              <a:t>の探査は集光光学系</a:t>
            </a:r>
            <a:r>
              <a:rPr lang="en-US" altLang="ja-JP" sz="2000" dirty="0">
                <a:sym typeface="Wingdings" pitchFamily="2" charset="2"/>
              </a:rPr>
              <a:t>(LEO)</a:t>
            </a:r>
            <a:r>
              <a:rPr lang="ja-JP" altLang="en-US" sz="2000">
                <a:sym typeface="Wingdings" pitchFamily="2" charset="2"/>
              </a:rPr>
              <a:t>を持たないので、感度は従来と同程度</a:t>
            </a:r>
            <a:br>
              <a:rPr lang="en-US" altLang="ja-JP" sz="2000" dirty="0">
                <a:sym typeface="Wingdings" pitchFamily="2" charset="2"/>
              </a:rPr>
            </a:br>
            <a:r>
              <a:rPr lang="en-US" altLang="ja-JP" sz="2000" dirty="0">
                <a:sym typeface="Wingdings" pitchFamily="2" charset="2"/>
              </a:rPr>
              <a:t>(Einstein Probe, </a:t>
            </a:r>
            <a:r>
              <a:rPr lang="en-US" altLang="ja-JP" sz="2000" dirty="0" err="1">
                <a:sym typeface="Wingdings" pitchFamily="2" charset="2"/>
              </a:rPr>
              <a:t>HiZ</a:t>
            </a:r>
            <a:r>
              <a:rPr lang="en-US" altLang="ja-JP" sz="2000" dirty="0">
                <a:sym typeface="Wingdings" pitchFamily="2" charset="2"/>
              </a:rPr>
              <a:t>-GUNDAM</a:t>
            </a:r>
            <a:r>
              <a:rPr lang="ja-JP" altLang="en-US" sz="2000">
                <a:sym typeface="Wingdings" pitchFamily="2" charset="2"/>
              </a:rPr>
              <a:t>より感度は</a:t>
            </a:r>
            <a:r>
              <a:rPr lang="en-US" altLang="ja-JP" sz="2000" dirty="0">
                <a:sym typeface="Wingdings" pitchFamily="2" charset="2"/>
              </a:rPr>
              <a:t>1</a:t>
            </a:r>
            <a:r>
              <a:rPr lang="ja-JP" altLang="en-US" sz="2000">
                <a:sym typeface="Wingdings" pitchFamily="2" charset="2"/>
              </a:rPr>
              <a:t>桁悪い</a:t>
            </a:r>
            <a:r>
              <a:rPr lang="en-US" altLang="ja-JP" sz="2000" dirty="0">
                <a:sym typeface="Wingdings" pitchFamily="2" charset="2"/>
              </a:rPr>
              <a:t>)</a:t>
            </a:r>
          </a:p>
          <a:p>
            <a:pPr marL="0" indent="0">
              <a:buNone/>
            </a:pPr>
            <a:r>
              <a:rPr lang="ja-JP" altLang="en-US" sz="2000">
                <a:sym typeface="Wingdings" pitchFamily="2" charset="2"/>
              </a:rPr>
              <a:t>即時追観測は可視光および</a:t>
            </a:r>
            <a:r>
              <a:rPr lang="en-US" altLang="ja-JP" sz="2000" dirty="0">
                <a:sym typeface="Wingdings" pitchFamily="2" charset="2"/>
              </a:rPr>
              <a:t>X</a:t>
            </a:r>
            <a:r>
              <a:rPr lang="ja-JP" altLang="en-US" sz="2000">
                <a:sym typeface="Wingdings" pitchFamily="2" charset="2"/>
              </a:rPr>
              <a:t>線のみ</a:t>
            </a:r>
            <a:r>
              <a:rPr lang="en-US" altLang="ja-JP" sz="2000" dirty="0">
                <a:sym typeface="Wingdings" pitchFamily="2" charset="2"/>
              </a:rPr>
              <a:t> (</a:t>
            </a:r>
            <a:r>
              <a:rPr lang="ja-JP" altLang="en-US" sz="2000">
                <a:sym typeface="Wingdings" pitchFamily="2" charset="2"/>
              </a:rPr>
              <a:t>遠方天体を選別できない</a:t>
            </a:r>
            <a:r>
              <a:rPr lang="en-US" altLang="ja-JP" sz="2000" dirty="0">
                <a:sym typeface="Wingdings" pitchFamily="2" charset="2"/>
              </a:rPr>
              <a:t>)</a:t>
            </a:r>
          </a:p>
          <a:p>
            <a:pPr marL="0" indent="0">
              <a:buNone/>
            </a:pPr>
            <a:br>
              <a:rPr lang="en-US" altLang="ja-JP" sz="2000" dirty="0">
                <a:sym typeface="Wingdings" pitchFamily="2" charset="2"/>
              </a:rPr>
            </a:br>
            <a:r>
              <a:rPr lang="en-US" altLang="ja-JP" sz="2000" dirty="0">
                <a:sym typeface="Wingdings" pitchFamily="2" charset="2"/>
              </a:rPr>
              <a:t>      </a:t>
            </a:r>
            <a:r>
              <a:rPr lang="en-US" altLang="ja-JP" sz="2000" b="1" dirty="0">
                <a:solidFill>
                  <a:srgbClr val="FF0000"/>
                </a:solidFill>
                <a:sym typeface="Wingdings" pitchFamily="2" charset="2"/>
              </a:rPr>
              <a:t>HZG</a:t>
            </a:r>
            <a:r>
              <a:rPr lang="ja-JP" altLang="en-US" sz="2000" b="1">
                <a:solidFill>
                  <a:srgbClr val="FF0000"/>
                </a:solidFill>
                <a:sym typeface="Wingdings" pitchFamily="2" charset="2"/>
              </a:rPr>
              <a:t>の本質である近赤外線での即時追観測は</a:t>
            </a:r>
            <a:r>
              <a:rPr lang="en-US" altLang="ja-JP" sz="2000" b="1" dirty="0" err="1">
                <a:solidFill>
                  <a:srgbClr val="FF0000"/>
                </a:solidFill>
                <a:sym typeface="Wingdings" pitchFamily="2" charset="2"/>
              </a:rPr>
              <a:t>HiZ</a:t>
            </a:r>
            <a:r>
              <a:rPr lang="en-US" altLang="ja-JP" sz="2000" b="1" dirty="0">
                <a:solidFill>
                  <a:srgbClr val="FF0000"/>
                </a:solidFill>
                <a:sym typeface="Wingdings" pitchFamily="2" charset="2"/>
              </a:rPr>
              <a:t>-GUNDAM</a:t>
            </a:r>
            <a:r>
              <a:rPr lang="ja-JP" altLang="en-US" sz="2000" b="1">
                <a:solidFill>
                  <a:srgbClr val="FF0000"/>
                </a:solidFill>
                <a:sym typeface="Wingdings" pitchFamily="2" charset="2"/>
              </a:rPr>
              <a:t>まで実現される予定はない</a:t>
            </a:r>
            <a:endParaRPr lang="en-US" altLang="ja-JP" sz="2000" b="1" dirty="0">
              <a:solidFill>
                <a:srgbClr val="FF0000"/>
              </a:solidFill>
              <a:sym typeface="Wingdings" pitchFamily="2" charset="2"/>
            </a:endParaRPr>
          </a:p>
        </p:txBody>
      </p:sp>
      <p:sp>
        <p:nvSpPr>
          <p:cNvPr id="55" name="テキスト ボックス 54">
            <a:extLst>
              <a:ext uri="{FF2B5EF4-FFF2-40B4-BE49-F238E27FC236}">
                <a16:creationId xmlns:a16="http://schemas.microsoft.com/office/drawing/2014/main" id="{05F6B7B4-2E49-61F0-B1DD-8CBBE4BE36BC}"/>
              </a:ext>
            </a:extLst>
          </p:cNvPr>
          <p:cNvSpPr txBox="1"/>
          <p:nvPr/>
        </p:nvSpPr>
        <p:spPr>
          <a:xfrm>
            <a:off x="11024805" y="5075247"/>
            <a:ext cx="857927" cy="369332"/>
          </a:xfrm>
          <a:prstGeom prst="rect">
            <a:avLst/>
          </a:prstGeom>
          <a:noFill/>
        </p:spPr>
        <p:txBody>
          <a:bodyPr wrap="none" rtlCol="0">
            <a:spAutoFit/>
          </a:bodyPr>
          <a:lstStyle/>
          <a:p>
            <a:r>
              <a:rPr lang="en-US" altLang="ja-JP" dirty="0"/>
              <a:t>SVOM</a:t>
            </a:r>
            <a:endParaRPr kumimoji="1" lang="ja-JP" altLang="en-US"/>
          </a:p>
        </p:txBody>
      </p:sp>
      <p:pic>
        <p:nvPicPr>
          <p:cNvPr id="2050" name="Picture 2" descr="The SVOM instruments (Space and Ground)">
            <a:extLst>
              <a:ext uri="{FF2B5EF4-FFF2-40B4-BE49-F238E27FC236}">
                <a16:creationId xmlns:a16="http://schemas.microsoft.com/office/drawing/2014/main" id="{7F86E33C-9940-BA4F-86F8-01077AF5F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853" y="3198053"/>
            <a:ext cx="3639015" cy="18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98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EBB7881-37C1-82A7-6FD8-C56EC7327783}"/>
              </a:ext>
            </a:extLst>
          </p:cNvPr>
          <p:cNvPicPr>
            <a:picLocks noChangeAspect="1"/>
          </p:cNvPicPr>
          <p:nvPr/>
        </p:nvPicPr>
        <p:blipFill>
          <a:blip r:embed="rId3">
            <a:alphaModFix amt="68000"/>
          </a:blip>
          <a:srcRect t="1769" r="25079" b="13825"/>
          <a:stretch/>
        </p:blipFill>
        <p:spPr>
          <a:xfrm>
            <a:off x="0" y="-7227"/>
            <a:ext cx="12192000" cy="6865227"/>
          </a:xfrm>
          <a:prstGeom prst="rect">
            <a:avLst/>
          </a:prstGeom>
        </p:spPr>
      </p:pic>
      <p:sp>
        <p:nvSpPr>
          <p:cNvPr id="24" name="正方形/長方形 23">
            <a:extLst>
              <a:ext uri="{FF2B5EF4-FFF2-40B4-BE49-F238E27FC236}">
                <a16:creationId xmlns:a16="http://schemas.microsoft.com/office/drawing/2014/main" id="{8E37B1E8-AFE7-1EA8-F450-BBCC36F9E7E0}"/>
              </a:ext>
            </a:extLst>
          </p:cNvPr>
          <p:cNvSpPr/>
          <p:nvPr/>
        </p:nvSpPr>
        <p:spPr>
          <a:xfrm>
            <a:off x="685800" y="845800"/>
            <a:ext cx="10756900" cy="6010338"/>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タイトル 1">
            <a:extLst>
              <a:ext uri="{FF2B5EF4-FFF2-40B4-BE49-F238E27FC236}">
                <a16:creationId xmlns:a16="http://schemas.microsoft.com/office/drawing/2014/main" id="{441908ED-C8BF-AC51-3164-A78869486522}"/>
              </a:ext>
            </a:extLst>
          </p:cNvPr>
          <p:cNvSpPr txBox="1">
            <a:spLocks/>
          </p:cNvSpPr>
          <p:nvPr/>
        </p:nvSpPr>
        <p:spPr>
          <a:xfrm>
            <a:off x="1981200" y="1862"/>
            <a:ext cx="8229600" cy="8348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dirty="0" err="1">
                <a:solidFill>
                  <a:schemeClr val="bg1"/>
                </a:solidFill>
                <a:effectLst>
                  <a:glow rad="101600">
                    <a:srgbClr val="2961AE">
                      <a:alpha val="76000"/>
                    </a:srgbClr>
                  </a:glow>
                </a:effectLst>
                <a:latin typeface="+mn-ea"/>
                <a:ea typeface="+mn-ea"/>
              </a:rPr>
              <a:t>HiZ</a:t>
            </a:r>
            <a:r>
              <a:rPr lang="en-US" altLang="ja-JP" sz="4000" dirty="0">
                <a:solidFill>
                  <a:schemeClr val="bg1"/>
                </a:solidFill>
                <a:effectLst>
                  <a:glow rad="101600">
                    <a:srgbClr val="2961AE">
                      <a:alpha val="76000"/>
                    </a:srgbClr>
                  </a:glow>
                </a:effectLst>
                <a:latin typeface="+mn-ea"/>
                <a:ea typeface="+mn-ea"/>
              </a:rPr>
              <a:t>-GUNDAM satellite</a:t>
            </a:r>
            <a:endParaRPr lang="ja-JP" altLang="en-US" sz="4000" dirty="0">
              <a:solidFill>
                <a:schemeClr val="bg1"/>
              </a:solidFill>
              <a:effectLst>
                <a:glow rad="101600">
                  <a:srgbClr val="2961AE">
                    <a:alpha val="76000"/>
                  </a:srgbClr>
                </a:glow>
              </a:effectLst>
              <a:latin typeface="+mn-ea"/>
              <a:ea typeface="+mn-ea"/>
            </a:endParaRPr>
          </a:p>
        </p:txBody>
      </p:sp>
      <p:pic>
        <p:nvPicPr>
          <p:cNvPr id="20" name="図 19" descr="暗い, 座る, 記号, 明かり が含まれている画像&#10;&#10;自動的に生成された説明">
            <a:extLst>
              <a:ext uri="{FF2B5EF4-FFF2-40B4-BE49-F238E27FC236}">
                <a16:creationId xmlns:a16="http://schemas.microsoft.com/office/drawing/2014/main" id="{9BBE55A9-86E0-9E25-1DFB-F1886304C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993071"/>
            <a:ext cx="7630324" cy="4133092"/>
          </a:xfrm>
          <a:prstGeom prst="rect">
            <a:avLst/>
          </a:prstGeom>
        </p:spPr>
      </p:pic>
      <p:grpSp>
        <p:nvGrpSpPr>
          <p:cNvPr id="21" name="グループ化 20">
            <a:extLst>
              <a:ext uri="{FF2B5EF4-FFF2-40B4-BE49-F238E27FC236}">
                <a16:creationId xmlns:a16="http://schemas.microsoft.com/office/drawing/2014/main" id="{C038DE25-C624-F8C1-82A4-D46ED5A81F86}"/>
              </a:ext>
            </a:extLst>
          </p:cNvPr>
          <p:cNvGrpSpPr/>
          <p:nvPr/>
        </p:nvGrpSpPr>
        <p:grpSpPr>
          <a:xfrm>
            <a:off x="2444848" y="1170500"/>
            <a:ext cx="7399783" cy="2784929"/>
            <a:chOff x="5820975" y="619231"/>
            <a:chExt cx="4808467" cy="1006640"/>
          </a:xfrm>
        </p:grpSpPr>
        <p:sp>
          <p:nvSpPr>
            <p:cNvPr id="26" name="テキスト ボックス 25">
              <a:extLst>
                <a:ext uri="{FF2B5EF4-FFF2-40B4-BE49-F238E27FC236}">
                  <a16:creationId xmlns:a16="http://schemas.microsoft.com/office/drawing/2014/main" id="{F449EBFE-5D78-6B35-5170-A6FBFFD8F880}"/>
                </a:ext>
              </a:extLst>
            </p:cNvPr>
            <p:cNvSpPr txBox="1"/>
            <p:nvPr/>
          </p:nvSpPr>
          <p:spPr>
            <a:xfrm>
              <a:off x="5820975" y="619231"/>
              <a:ext cx="4808467" cy="478370"/>
            </a:xfrm>
            <a:prstGeom prst="rect">
              <a:avLst/>
            </a:prstGeom>
            <a:noFill/>
            <a:ln>
              <a:noFill/>
            </a:ln>
          </p:spPr>
          <p:txBody>
            <a:bodyPr wrap="none" rtlCol="0">
              <a:spAutoFit/>
            </a:bodyPr>
            <a:lstStyle/>
            <a:p>
              <a:r>
                <a:rPr lang="en-US" altLang="ja-JP" sz="3200" b="1" dirty="0">
                  <a:solidFill>
                    <a:srgbClr val="2961AE"/>
                  </a:solidFill>
                </a:rPr>
                <a:t>Wide field X-ray Monitor </a:t>
              </a:r>
            </a:p>
            <a:p>
              <a:r>
                <a:rPr lang="en-US" altLang="ja-JP" sz="3200" b="1" dirty="0">
                  <a:solidFill>
                    <a:srgbClr val="2961AE"/>
                  </a:solidFill>
                </a:rPr>
                <a:t>EAGLE </a:t>
              </a:r>
              <a:r>
                <a:rPr lang="en-US" altLang="ja-JP" sz="2000" b="1" dirty="0">
                  <a:solidFill>
                    <a:srgbClr val="0000FF"/>
                  </a:solidFill>
                </a:rPr>
                <a:t>Exploration of Ancient GRBs with Lobster Eye</a:t>
              </a:r>
              <a:endParaRPr lang="ja-JP" altLang="en-US" sz="2000" b="1" dirty="0">
                <a:solidFill>
                  <a:srgbClr val="0000FF"/>
                </a:solidFill>
              </a:endParaRPr>
            </a:p>
            <a:p>
              <a:endParaRPr lang="ja-JP" altLang="en-US" sz="1600" b="1" dirty="0">
                <a:solidFill>
                  <a:srgbClr val="2961AE"/>
                </a:solidFill>
              </a:endParaRPr>
            </a:p>
          </p:txBody>
        </p:sp>
        <p:grpSp>
          <p:nvGrpSpPr>
            <p:cNvPr id="27" name="グループ化 26">
              <a:extLst>
                <a:ext uri="{FF2B5EF4-FFF2-40B4-BE49-F238E27FC236}">
                  <a16:creationId xmlns:a16="http://schemas.microsoft.com/office/drawing/2014/main" id="{221818F2-CF3C-C048-024E-E7F63C4AE79C}"/>
                </a:ext>
              </a:extLst>
            </p:cNvPr>
            <p:cNvGrpSpPr/>
            <p:nvPr/>
          </p:nvGrpSpPr>
          <p:grpSpPr>
            <a:xfrm>
              <a:off x="5853958" y="988938"/>
              <a:ext cx="4714028" cy="636933"/>
              <a:chOff x="5853958" y="988938"/>
              <a:chExt cx="4714028" cy="636933"/>
            </a:xfrm>
          </p:grpSpPr>
          <p:cxnSp>
            <p:nvCxnSpPr>
              <p:cNvPr id="29" name="直線コネクタ 28">
                <a:extLst>
                  <a:ext uri="{FF2B5EF4-FFF2-40B4-BE49-F238E27FC236}">
                    <a16:creationId xmlns:a16="http://schemas.microsoft.com/office/drawing/2014/main" id="{078906E9-EF9C-F853-1EA0-559543551527}"/>
                  </a:ext>
                </a:extLst>
              </p:cNvPr>
              <p:cNvCxnSpPr>
                <a:cxnSpLocks/>
              </p:cNvCxnSpPr>
              <p:nvPr/>
            </p:nvCxnSpPr>
            <p:spPr>
              <a:xfrm flipH="1" flipV="1">
                <a:off x="5853958" y="988938"/>
                <a:ext cx="1216582" cy="636933"/>
              </a:xfrm>
              <a:prstGeom prst="line">
                <a:avLst/>
              </a:prstGeom>
              <a:ln w="12700">
                <a:solidFill>
                  <a:srgbClr val="EE7F15"/>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5E4BACD-1013-BD82-DF6A-943FF2D144EA}"/>
                  </a:ext>
                </a:extLst>
              </p:cNvPr>
              <p:cNvCxnSpPr>
                <a:cxnSpLocks/>
              </p:cNvCxnSpPr>
              <p:nvPr/>
            </p:nvCxnSpPr>
            <p:spPr>
              <a:xfrm>
                <a:off x="5853958" y="988938"/>
                <a:ext cx="4714028" cy="0"/>
              </a:xfrm>
              <a:prstGeom prst="line">
                <a:avLst/>
              </a:prstGeom>
              <a:ln w="38100">
                <a:solidFill>
                  <a:srgbClr val="EE7F15"/>
                </a:solidFill>
              </a:ln>
            </p:spPr>
            <p:style>
              <a:lnRef idx="1">
                <a:schemeClr val="accent1"/>
              </a:lnRef>
              <a:fillRef idx="0">
                <a:schemeClr val="accent1"/>
              </a:fillRef>
              <a:effectRef idx="0">
                <a:schemeClr val="accent1"/>
              </a:effectRef>
              <a:fontRef idx="minor">
                <a:schemeClr val="tx1"/>
              </a:fontRef>
            </p:style>
          </p:cxnSp>
        </p:grpSp>
      </p:grpSp>
      <p:grpSp>
        <p:nvGrpSpPr>
          <p:cNvPr id="31" name="グループ化 30">
            <a:extLst>
              <a:ext uri="{FF2B5EF4-FFF2-40B4-BE49-F238E27FC236}">
                <a16:creationId xmlns:a16="http://schemas.microsoft.com/office/drawing/2014/main" id="{797B1A1A-3A0B-2035-1A1A-A94742DF1A2A}"/>
              </a:ext>
            </a:extLst>
          </p:cNvPr>
          <p:cNvGrpSpPr/>
          <p:nvPr/>
        </p:nvGrpSpPr>
        <p:grpSpPr>
          <a:xfrm>
            <a:off x="3987209" y="3736399"/>
            <a:ext cx="6782547" cy="3038337"/>
            <a:chOff x="5405458" y="2878776"/>
            <a:chExt cx="6184351" cy="2930920"/>
          </a:xfrm>
        </p:grpSpPr>
        <p:sp>
          <p:nvSpPr>
            <p:cNvPr id="36" name="テキスト ボックス 35">
              <a:extLst>
                <a:ext uri="{FF2B5EF4-FFF2-40B4-BE49-F238E27FC236}">
                  <a16:creationId xmlns:a16="http://schemas.microsoft.com/office/drawing/2014/main" id="{5FADCC8A-013F-CC5C-A84C-863DEB27492B}"/>
                </a:ext>
              </a:extLst>
            </p:cNvPr>
            <p:cNvSpPr txBox="1"/>
            <p:nvPr/>
          </p:nvSpPr>
          <p:spPr>
            <a:xfrm>
              <a:off x="6019053" y="4578590"/>
              <a:ext cx="5570756" cy="1231106"/>
            </a:xfrm>
            <a:prstGeom prst="rect">
              <a:avLst/>
            </a:prstGeom>
            <a:noFill/>
            <a:ln>
              <a:noFill/>
            </a:ln>
          </p:spPr>
          <p:txBody>
            <a:bodyPr wrap="none" rtlCol="0">
              <a:spAutoFit/>
            </a:bodyPr>
            <a:lstStyle/>
            <a:p>
              <a:r>
                <a:rPr lang="en-US" altLang="ja-JP" sz="2800" b="1" dirty="0">
                  <a:solidFill>
                    <a:schemeClr val="accent2">
                      <a:lumMod val="75000"/>
                    </a:schemeClr>
                  </a:solidFill>
                </a:rPr>
                <a:t>Visible and near-IR telescope</a:t>
              </a:r>
            </a:p>
            <a:p>
              <a:r>
                <a:rPr lang="en-US" altLang="ja-JP" sz="2800" b="1" dirty="0">
                  <a:solidFill>
                    <a:schemeClr val="accent2">
                      <a:lumMod val="75000"/>
                    </a:schemeClr>
                  </a:solidFill>
                </a:rPr>
                <a:t>MONSTER </a:t>
              </a:r>
              <a:r>
                <a:rPr lang="en-US" altLang="ja-JP" b="1" dirty="0">
                  <a:solidFill>
                    <a:srgbClr val="C00000"/>
                  </a:solidFill>
                </a:rPr>
                <a:t>Multiband Optical and Near-IR</a:t>
              </a:r>
            </a:p>
            <a:p>
              <a:r>
                <a:rPr lang="ja-JP" altLang="en-US" b="1" dirty="0">
                  <a:solidFill>
                    <a:srgbClr val="C00000"/>
                  </a:solidFill>
                </a:rPr>
                <a:t> </a:t>
              </a:r>
              <a:r>
                <a:rPr lang="en-US" altLang="ja-JP" b="1" dirty="0">
                  <a:solidFill>
                    <a:srgbClr val="C00000"/>
                  </a:solidFill>
                </a:rPr>
                <a:t>Simultaneous Telescope for Efficient Response</a:t>
              </a:r>
              <a:endParaRPr lang="ja-JP" altLang="en-US" sz="2800" b="1" dirty="0">
                <a:solidFill>
                  <a:schemeClr val="accent2">
                    <a:lumMod val="75000"/>
                  </a:schemeClr>
                </a:solidFill>
              </a:endParaRPr>
            </a:p>
          </p:txBody>
        </p:sp>
        <p:cxnSp>
          <p:nvCxnSpPr>
            <p:cNvPr id="37" name="直線コネクタ 36">
              <a:extLst>
                <a:ext uri="{FF2B5EF4-FFF2-40B4-BE49-F238E27FC236}">
                  <a16:creationId xmlns:a16="http://schemas.microsoft.com/office/drawing/2014/main" id="{CA84A6D6-6285-9030-2D63-6BBCA3302D45}"/>
                </a:ext>
              </a:extLst>
            </p:cNvPr>
            <p:cNvCxnSpPr>
              <a:cxnSpLocks/>
            </p:cNvCxnSpPr>
            <p:nvPr/>
          </p:nvCxnSpPr>
          <p:spPr>
            <a:xfrm flipH="1">
              <a:off x="5405458" y="2878776"/>
              <a:ext cx="613595" cy="2896183"/>
            </a:xfrm>
            <a:prstGeom prst="line">
              <a:avLst/>
            </a:prstGeom>
            <a:ln w="12700">
              <a:solidFill>
                <a:srgbClr val="EE7F15"/>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61D1F160-3166-BF95-A267-729B96C81B95}"/>
                </a:ext>
              </a:extLst>
            </p:cNvPr>
            <p:cNvCxnSpPr>
              <a:cxnSpLocks/>
            </p:cNvCxnSpPr>
            <p:nvPr/>
          </p:nvCxnSpPr>
          <p:spPr>
            <a:xfrm flipV="1">
              <a:off x="5405458" y="5764954"/>
              <a:ext cx="5570756" cy="10005"/>
            </a:xfrm>
            <a:prstGeom prst="line">
              <a:avLst/>
            </a:prstGeom>
            <a:ln w="38100">
              <a:solidFill>
                <a:srgbClr val="EE7F15"/>
              </a:solidFill>
            </a:ln>
          </p:spPr>
          <p:style>
            <a:lnRef idx="1">
              <a:schemeClr val="accent1"/>
            </a:lnRef>
            <a:fillRef idx="0">
              <a:schemeClr val="accent1"/>
            </a:fillRef>
            <a:effectRef idx="0">
              <a:schemeClr val="accent1"/>
            </a:effectRef>
            <a:fontRef idx="minor">
              <a:schemeClr val="tx1"/>
            </a:fontRef>
          </p:style>
        </p:cxnSp>
      </p:grpSp>
      <p:sp>
        <p:nvSpPr>
          <p:cNvPr id="39" name="テキスト ボックス 38">
            <a:extLst>
              <a:ext uri="{FF2B5EF4-FFF2-40B4-BE49-F238E27FC236}">
                <a16:creationId xmlns:a16="http://schemas.microsoft.com/office/drawing/2014/main" id="{5E723373-5C37-2303-3F90-F16569FD553E}"/>
              </a:ext>
            </a:extLst>
          </p:cNvPr>
          <p:cNvSpPr txBox="1"/>
          <p:nvPr/>
        </p:nvSpPr>
        <p:spPr>
          <a:xfrm>
            <a:off x="7096291" y="2422284"/>
            <a:ext cx="4188391" cy="707886"/>
          </a:xfrm>
          <a:prstGeom prst="rect">
            <a:avLst/>
          </a:prstGeom>
          <a:noFill/>
        </p:spPr>
        <p:txBody>
          <a:bodyPr wrap="square" rtlCol="0">
            <a:spAutoFit/>
          </a:bodyPr>
          <a:lstStyle/>
          <a:p>
            <a:r>
              <a:rPr lang="en-US" altLang="ja-JP" sz="2000" b="1" dirty="0">
                <a:solidFill>
                  <a:schemeClr val="tx1">
                    <a:lumMod val="75000"/>
                    <a:lumOff val="25000"/>
                  </a:schemeClr>
                </a:solidFill>
              </a:rPr>
              <a:t>Satellite Bus (Attitude control. Data Handling, telecom. etc.)</a:t>
            </a:r>
            <a:endParaRPr lang="ja-JP" altLang="en-US" b="1" dirty="0">
              <a:solidFill>
                <a:schemeClr val="tx1">
                  <a:lumMod val="75000"/>
                  <a:lumOff val="25000"/>
                </a:schemeClr>
              </a:solidFill>
            </a:endParaRPr>
          </a:p>
        </p:txBody>
      </p:sp>
      <p:cxnSp>
        <p:nvCxnSpPr>
          <p:cNvPr id="40" name="直線矢印コネクタ 39">
            <a:extLst>
              <a:ext uri="{FF2B5EF4-FFF2-40B4-BE49-F238E27FC236}">
                <a16:creationId xmlns:a16="http://schemas.microsoft.com/office/drawing/2014/main" id="{09765B43-BCC9-3DD4-0366-AE891EC58A1F}"/>
              </a:ext>
            </a:extLst>
          </p:cNvPr>
          <p:cNvCxnSpPr>
            <a:cxnSpLocks/>
          </p:cNvCxnSpPr>
          <p:nvPr/>
        </p:nvCxnSpPr>
        <p:spPr>
          <a:xfrm flipV="1">
            <a:off x="5916889" y="3087017"/>
            <a:ext cx="1049908" cy="868411"/>
          </a:xfrm>
          <a:prstGeom prst="straightConnector1">
            <a:avLst/>
          </a:prstGeom>
          <a:ln w="22225">
            <a:solidFill>
              <a:schemeClr val="tx1">
                <a:lumMod val="75000"/>
                <a:lumOff val="25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3450A69-E541-BFAC-3D01-2B5A6897943D}"/>
              </a:ext>
            </a:extLst>
          </p:cNvPr>
          <p:cNvCxnSpPr>
            <a:cxnSpLocks/>
          </p:cNvCxnSpPr>
          <p:nvPr/>
        </p:nvCxnSpPr>
        <p:spPr>
          <a:xfrm flipH="1" flipV="1">
            <a:off x="2495606" y="2193316"/>
            <a:ext cx="1872206" cy="1155940"/>
          </a:xfrm>
          <a:prstGeom prst="line">
            <a:avLst/>
          </a:prstGeom>
          <a:ln w="12700">
            <a:solidFill>
              <a:srgbClr val="EE7F15"/>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777CE06-3D11-8268-4118-026AC355E071}"/>
              </a:ext>
            </a:extLst>
          </p:cNvPr>
          <p:cNvCxnSpPr>
            <a:cxnSpLocks/>
          </p:cNvCxnSpPr>
          <p:nvPr/>
        </p:nvCxnSpPr>
        <p:spPr>
          <a:xfrm flipH="1" flipV="1">
            <a:off x="2444848" y="2193316"/>
            <a:ext cx="2650862" cy="936854"/>
          </a:xfrm>
          <a:prstGeom prst="line">
            <a:avLst/>
          </a:prstGeom>
          <a:ln w="12700">
            <a:solidFill>
              <a:srgbClr val="EE7F15"/>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003A6FD-7B16-2B0D-A1D8-E5BE473BDBE3}"/>
              </a:ext>
            </a:extLst>
          </p:cNvPr>
          <p:cNvCxnSpPr>
            <a:cxnSpLocks/>
          </p:cNvCxnSpPr>
          <p:nvPr/>
        </p:nvCxnSpPr>
        <p:spPr>
          <a:xfrm flipH="1" flipV="1">
            <a:off x="2495606" y="2193316"/>
            <a:ext cx="2650862" cy="1866301"/>
          </a:xfrm>
          <a:prstGeom prst="line">
            <a:avLst/>
          </a:prstGeom>
          <a:ln w="12700">
            <a:solidFill>
              <a:srgbClr val="EE7F15"/>
            </a:solidFill>
          </a:ln>
        </p:spPr>
        <p:style>
          <a:lnRef idx="1">
            <a:schemeClr val="accent1"/>
          </a:lnRef>
          <a:fillRef idx="0">
            <a:schemeClr val="accent1"/>
          </a:fillRef>
          <a:effectRef idx="0">
            <a:schemeClr val="accent1"/>
          </a:effectRef>
          <a:fontRef idx="minor">
            <a:schemeClr val="tx1"/>
          </a:fontRef>
        </p:style>
      </p:cxnSp>
      <p:sp>
        <p:nvSpPr>
          <p:cNvPr id="33" name="スライド番号プレースホルダー 32">
            <a:extLst>
              <a:ext uri="{FF2B5EF4-FFF2-40B4-BE49-F238E27FC236}">
                <a16:creationId xmlns:a16="http://schemas.microsoft.com/office/drawing/2014/main" id="{092C5F2B-3644-EC1B-3502-47A22A07FBD1}"/>
              </a:ext>
            </a:extLst>
          </p:cNvPr>
          <p:cNvSpPr>
            <a:spLocks noGrp="1"/>
          </p:cNvSpPr>
          <p:nvPr>
            <p:ph type="sldNum" sz="quarter" idx="12"/>
          </p:nvPr>
        </p:nvSpPr>
        <p:spPr/>
        <p:txBody>
          <a:bodyPr/>
          <a:lstStyle/>
          <a:p>
            <a:fld id="{0FD8E0F6-AFC1-7845-A533-47DB7ECDB8F2}" type="slidenum">
              <a:rPr kumimoji="1" lang="ja-JP" altLang="en-US" smtClean="0"/>
              <a:t>3</a:t>
            </a:fld>
            <a:endParaRPr kumimoji="1" lang="ja-JP" altLang="en-US"/>
          </a:p>
        </p:txBody>
      </p:sp>
    </p:spTree>
    <p:extLst>
      <p:ext uri="{BB962C8B-B14F-4D97-AF65-F5344CB8AC3E}">
        <p14:creationId xmlns:p14="http://schemas.microsoft.com/office/powerpoint/2010/main" val="1034741583"/>
      </p:ext>
    </p:extLst>
  </p:cSld>
  <p:clrMapOvr>
    <a:masterClrMapping/>
  </p:clrMapOvr>
  <mc:AlternateContent xmlns:mc="http://schemas.openxmlformats.org/markup-compatibility/2006" xmlns:p14="http://schemas.microsoft.com/office/powerpoint/2010/main">
    <mc:Choice Requires="p14">
      <p:transition spd="slow" p14:dur="2000" advTm="27142"/>
    </mc:Choice>
    <mc:Fallback xmlns="">
      <p:transition spd="slow" advTm="27142"/>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CE45D76-ED8E-F573-8D83-D469CECF58F6}"/>
              </a:ext>
            </a:extLst>
          </p:cNvPr>
          <p:cNvSpPr txBox="1"/>
          <p:nvPr/>
        </p:nvSpPr>
        <p:spPr>
          <a:xfrm>
            <a:off x="1799344" y="2873499"/>
            <a:ext cx="8866530" cy="646331"/>
          </a:xfrm>
          <a:prstGeom prst="rect">
            <a:avLst/>
          </a:prstGeom>
          <a:noFill/>
        </p:spPr>
        <p:txBody>
          <a:bodyPr wrap="none" rtlCol="0">
            <a:spAutoFit/>
          </a:bodyPr>
          <a:lstStyle/>
          <a:p>
            <a:pPr lvl="0" algn="l"/>
            <a:r>
              <a:rPr lang="en-US" altLang="ja-JP" kern="0" dirty="0">
                <a:latin typeface="+mn-ea"/>
                <a:cs typeface="Times New Roman" panose="02020603050405020304" pitchFamily="18" charset="0"/>
              </a:rPr>
              <a:t>[</a:t>
            </a:r>
            <a:r>
              <a:rPr lang="ja-JP" altLang="en-US" kern="0">
                <a:latin typeface="+mn-ea"/>
                <a:cs typeface="Times New Roman" panose="02020603050405020304" pitchFamily="18" charset="0"/>
              </a:rPr>
              <a:t>技術要素</a:t>
            </a:r>
            <a:r>
              <a:rPr lang="en-US" altLang="ja-JP" kern="0" dirty="0">
                <a:latin typeface="+mn-ea"/>
                <a:cs typeface="Times New Roman" panose="02020603050405020304" pitchFamily="18" charset="0"/>
              </a:rPr>
              <a:t>1] </a:t>
            </a:r>
            <a:r>
              <a:rPr lang="ja-JP" altLang="ja-JP" kern="0">
                <a:latin typeface="+mn-ea"/>
                <a:cs typeface="Times New Roman" panose="02020603050405020304" pitchFamily="18" charset="0"/>
              </a:rPr>
              <a:t>非励振型高速姿勢変更制御技術（</a:t>
            </a:r>
            <a:r>
              <a:rPr lang="en-US" altLang="ja-JP" kern="0" dirty="0">
                <a:latin typeface="+mn-ea"/>
                <a:cs typeface="Times New Roman" panose="02020603050405020304" pitchFamily="18" charset="0"/>
              </a:rPr>
              <a:t>Agility, </a:t>
            </a:r>
            <a:r>
              <a:rPr lang="ja-JP" altLang="ja-JP" kern="0">
                <a:latin typeface="+mn-ea"/>
                <a:cs typeface="Times New Roman" panose="02020603050405020304" pitchFamily="18" charset="0"/>
              </a:rPr>
              <a:t>機動性）</a:t>
            </a:r>
            <a:r>
              <a:rPr lang="en-US" altLang="ja-JP" kern="0" dirty="0">
                <a:latin typeface="+mn-ea"/>
                <a:cs typeface="Times New Roman" panose="02020603050405020304" pitchFamily="18" charset="0"/>
              </a:rPr>
              <a:t>…  NEC</a:t>
            </a:r>
            <a:r>
              <a:rPr lang="ja-JP" altLang="en-US" kern="0">
                <a:latin typeface="+mn-ea"/>
                <a:cs typeface="Times New Roman" panose="02020603050405020304" pitchFamily="18" charset="0"/>
              </a:rPr>
              <a:t>社の既存技術</a:t>
            </a:r>
            <a:endParaRPr lang="ja-JP" altLang="ja-JP" kern="100">
              <a:latin typeface="+mn-ea"/>
              <a:cs typeface="Times New Roman" panose="02020603050405020304" pitchFamily="18" charset="0"/>
            </a:endParaRPr>
          </a:p>
          <a:p>
            <a:r>
              <a:rPr lang="en-US" altLang="ja-JP" kern="0" dirty="0">
                <a:latin typeface="+mn-ea"/>
                <a:cs typeface="Times New Roman" panose="02020603050405020304" pitchFamily="18" charset="0"/>
              </a:rPr>
              <a:t>[</a:t>
            </a:r>
            <a:r>
              <a:rPr lang="ja-JP" altLang="en-US" kern="0">
                <a:latin typeface="+mn-ea"/>
                <a:cs typeface="Times New Roman" panose="02020603050405020304" pitchFamily="18" charset="0"/>
              </a:rPr>
              <a:t>技術要素</a:t>
            </a:r>
            <a:r>
              <a:rPr lang="en-US" altLang="ja-JP" kern="0" dirty="0">
                <a:latin typeface="+mn-ea"/>
                <a:cs typeface="Times New Roman" panose="02020603050405020304" pitchFamily="18" charset="0"/>
              </a:rPr>
              <a:t>2] </a:t>
            </a:r>
            <a:r>
              <a:rPr lang="ja-JP" altLang="ja-JP" kern="0">
                <a:latin typeface="+mn-ea"/>
                <a:cs typeface="Times New Roman" panose="02020603050405020304" pitchFamily="18" charset="0"/>
              </a:rPr>
              <a:t>高精度指向安定化技術（ポインティング安定性</a:t>
            </a:r>
            <a:r>
              <a:rPr lang="ja-JP" altLang="en-US" kern="0">
                <a:latin typeface="+mn-ea"/>
                <a:cs typeface="Times New Roman" panose="02020603050405020304" pitchFamily="18" charset="0"/>
              </a:rPr>
              <a:t>）</a:t>
            </a:r>
            <a:r>
              <a:rPr lang="en-US" altLang="ja-JP" kern="0" dirty="0">
                <a:latin typeface="+mn-ea"/>
                <a:cs typeface="Times New Roman" panose="02020603050405020304" pitchFamily="18" charset="0"/>
              </a:rPr>
              <a:t> … </a:t>
            </a:r>
            <a:r>
              <a:rPr lang="ja-JP" altLang="en-US">
                <a:latin typeface="+mn-ea"/>
              </a:rPr>
              <a:t>新規要素</a:t>
            </a:r>
          </a:p>
        </p:txBody>
      </p:sp>
      <p:pic>
        <p:nvPicPr>
          <p:cNvPr id="7" name="図 6" descr="グラフ&#10;&#10;自動的に生成された説明">
            <a:extLst>
              <a:ext uri="{FF2B5EF4-FFF2-40B4-BE49-F238E27FC236}">
                <a16:creationId xmlns:a16="http://schemas.microsoft.com/office/drawing/2014/main" id="{3750E745-A6C8-71FE-5676-5A0924991482}"/>
              </a:ext>
            </a:extLst>
          </p:cNvPr>
          <p:cNvPicPr>
            <a:picLocks noChangeAspect="1"/>
          </p:cNvPicPr>
          <p:nvPr/>
        </p:nvPicPr>
        <p:blipFill>
          <a:blip r:embed="rId2"/>
          <a:stretch>
            <a:fillRect/>
          </a:stretch>
        </p:blipFill>
        <p:spPr>
          <a:xfrm>
            <a:off x="6048264" y="3608746"/>
            <a:ext cx="3426162" cy="1836479"/>
          </a:xfrm>
          <a:prstGeom prst="rect">
            <a:avLst/>
          </a:prstGeom>
        </p:spPr>
      </p:pic>
      <p:pic>
        <p:nvPicPr>
          <p:cNvPr id="6" name="図 5">
            <a:extLst>
              <a:ext uri="{FF2B5EF4-FFF2-40B4-BE49-F238E27FC236}">
                <a16:creationId xmlns:a16="http://schemas.microsoft.com/office/drawing/2014/main" id="{C20E3507-B616-4822-6355-07F9BDCAE622}"/>
              </a:ext>
            </a:extLst>
          </p:cNvPr>
          <p:cNvPicPr>
            <a:picLocks noChangeAspect="1"/>
          </p:cNvPicPr>
          <p:nvPr/>
        </p:nvPicPr>
        <p:blipFill>
          <a:blip r:embed="rId3"/>
          <a:stretch>
            <a:fillRect/>
          </a:stretch>
        </p:blipFill>
        <p:spPr>
          <a:xfrm>
            <a:off x="2089336" y="3669658"/>
            <a:ext cx="3035421" cy="2157882"/>
          </a:xfrm>
          <a:prstGeom prst="rect">
            <a:avLst/>
          </a:prstGeom>
        </p:spPr>
      </p:pic>
      <p:sp>
        <p:nvSpPr>
          <p:cNvPr id="11" name="テキスト ボックス 10">
            <a:extLst>
              <a:ext uri="{FF2B5EF4-FFF2-40B4-BE49-F238E27FC236}">
                <a16:creationId xmlns:a16="http://schemas.microsoft.com/office/drawing/2014/main" id="{284B9BCE-E06B-6F8C-4D6D-D14D53C6BAE2}"/>
              </a:ext>
            </a:extLst>
          </p:cNvPr>
          <p:cNvSpPr txBox="1"/>
          <p:nvPr/>
        </p:nvSpPr>
        <p:spPr>
          <a:xfrm>
            <a:off x="6026225" y="5373217"/>
            <a:ext cx="4345623" cy="584775"/>
          </a:xfrm>
          <a:prstGeom prst="rect">
            <a:avLst/>
          </a:prstGeom>
          <a:noFill/>
        </p:spPr>
        <p:txBody>
          <a:bodyPr wrap="square">
            <a:spAutoFit/>
          </a:bodyPr>
          <a:lstStyle/>
          <a:p>
            <a:r>
              <a:rPr lang="en-US" altLang="ja-JP" sz="1600" kern="0" dirty="0">
                <a:latin typeface="+mj-ea"/>
                <a:ea typeface="+mj-ea"/>
              </a:rPr>
              <a:t>peak-to-peak</a:t>
            </a:r>
            <a:r>
              <a:rPr lang="ja-JP" altLang="ja-JP" sz="1600" kern="0">
                <a:latin typeface="+mj-ea"/>
                <a:ea typeface="+mj-ea"/>
                <a:cs typeface="Times New Roman" panose="02020603050405020304" pitchFamily="18" charset="0"/>
              </a:rPr>
              <a:t>で</a:t>
            </a:r>
            <a:r>
              <a:rPr lang="en-US" altLang="ja-JP" sz="1600" kern="0" dirty="0">
                <a:latin typeface="+mj-ea"/>
                <a:ea typeface="+mj-ea"/>
              </a:rPr>
              <a:t>3.2</a:t>
            </a:r>
            <a:r>
              <a:rPr lang="ja-JP" altLang="ja-JP" sz="1600" kern="0">
                <a:latin typeface="+mj-ea"/>
                <a:ea typeface="+mj-ea"/>
                <a:cs typeface="Times New Roman" panose="02020603050405020304" pitchFamily="18" charset="0"/>
              </a:rPr>
              <a:t>秒角</a:t>
            </a:r>
            <a:r>
              <a:rPr lang="en-US" altLang="ja-JP" sz="1600" kern="0" dirty="0">
                <a:latin typeface="+mj-ea"/>
                <a:ea typeface="+mj-ea"/>
              </a:rPr>
              <a:t>/(120</a:t>
            </a:r>
            <a:r>
              <a:rPr lang="ja-JP" altLang="ja-JP" sz="1600" kern="0">
                <a:latin typeface="+mj-ea"/>
                <a:ea typeface="+mj-ea"/>
                <a:cs typeface="Times New Roman" panose="02020603050405020304" pitchFamily="18" charset="0"/>
              </a:rPr>
              <a:t>秒</a:t>
            </a:r>
            <a:r>
              <a:rPr lang="en-US" altLang="ja-JP" sz="1600" kern="0" dirty="0">
                <a:latin typeface="+mj-ea"/>
                <a:ea typeface="+mj-ea"/>
              </a:rPr>
              <a:t>) </a:t>
            </a:r>
            <a:r>
              <a:rPr lang="ja-JP" altLang="en-US" sz="1600" kern="0">
                <a:latin typeface="+mj-ea"/>
                <a:ea typeface="+mj-ea"/>
              </a:rPr>
              <a:t>となり、</a:t>
            </a:r>
            <a:endParaRPr lang="en-US" altLang="ja-JP" sz="1600" kern="0" dirty="0">
              <a:latin typeface="+mj-ea"/>
              <a:ea typeface="+mj-ea"/>
            </a:endParaRPr>
          </a:p>
          <a:p>
            <a:r>
              <a:rPr lang="ja-JP" altLang="en-US" sz="1600">
                <a:solidFill>
                  <a:srgbClr val="FF0000"/>
                </a:solidFill>
                <a:latin typeface="+mj-ea"/>
                <a:ea typeface="+mj-ea"/>
              </a:rPr>
              <a:t>要求</a:t>
            </a:r>
            <a:r>
              <a:rPr lang="en-US" altLang="ja-JP" sz="1600" dirty="0">
                <a:solidFill>
                  <a:srgbClr val="FF0000"/>
                </a:solidFill>
                <a:latin typeface="+mj-ea"/>
                <a:ea typeface="+mj-ea"/>
              </a:rPr>
              <a:t> 6</a:t>
            </a:r>
            <a:r>
              <a:rPr lang="ja-JP" altLang="en-US" sz="1600">
                <a:solidFill>
                  <a:srgbClr val="FF0000"/>
                </a:solidFill>
                <a:latin typeface="+mj-ea"/>
                <a:ea typeface="+mj-ea"/>
              </a:rPr>
              <a:t>秒角</a:t>
            </a:r>
            <a:r>
              <a:rPr lang="en-US" altLang="ja-JP" sz="1600" dirty="0">
                <a:solidFill>
                  <a:srgbClr val="FF0000"/>
                </a:solidFill>
                <a:latin typeface="+mj-ea"/>
                <a:ea typeface="+mj-ea"/>
              </a:rPr>
              <a:t>/(120</a:t>
            </a:r>
            <a:r>
              <a:rPr lang="ja-JP" altLang="en-US" sz="1600">
                <a:solidFill>
                  <a:srgbClr val="FF0000"/>
                </a:solidFill>
                <a:latin typeface="+mj-ea"/>
                <a:ea typeface="+mj-ea"/>
              </a:rPr>
              <a:t>秒</a:t>
            </a:r>
            <a:r>
              <a:rPr lang="en-US" altLang="ja-JP" sz="1600" dirty="0">
                <a:solidFill>
                  <a:srgbClr val="FF0000"/>
                </a:solidFill>
                <a:latin typeface="+mj-ea"/>
                <a:ea typeface="+mj-ea"/>
              </a:rPr>
              <a:t>) </a:t>
            </a:r>
            <a:r>
              <a:rPr lang="ja-JP" altLang="en-US" sz="1600">
                <a:solidFill>
                  <a:srgbClr val="FF0000"/>
                </a:solidFill>
                <a:latin typeface="+mj-ea"/>
                <a:ea typeface="+mj-ea"/>
              </a:rPr>
              <a:t>を満たすことを確認</a:t>
            </a:r>
          </a:p>
        </p:txBody>
      </p:sp>
      <p:sp>
        <p:nvSpPr>
          <p:cNvPr id="14" name="テキスト ボックス 13">
            <a:extLst>
              <a:ext uri="{FF2B5EF4-FFF2-40B4-BE49-F238E27FC236}">
                <a16:creationId xmlns:a16="http://schemas.microsoft.com/office/drawing/2014/main" id="{7C63A878-675D-0778-2824-6348EC6CF3E7}"/>
              </a:ext>
            </a:extLst>
          </p:cNvPr>
          <p:cNvSpPr txBox="1"/>
          <p:nvPr/>
        </p:nvSpPr>
        <p:spPr>
          <a:xfrm>
            <a:off x="1971842" y="6033184"/>
            <a:ext cx="8108765" cy="646331"/>
          </a:xfrm>
          <a:prstGeom prst="rect">
            <a:avLst/>
          </a:prstGeom>
          <a:solidFill>
            <a:schemeClr val="accent6">
              <a:lumMod val="20000"/>
              <a:lumOff val="80000"/>
            </a:schemeClr>
          </a:solidFill>
        </p:spPr>
        <p:txBody>
          <a:bodyPr wrap="square">
            <a:spAutoFit/>
          </a:bodyPr>
          <a:lstStyle/>
          <a:p>
            <a:r>
              <a:rPr lang="ja-JP" altLang="ja-JP" kern="0">
                <a:latin typeface="+mn-ea"/>
                <a:cs typeface="Times New Roman" panose="02020603050405020304" pitchFamily="18" charset="0"/>
              </a:rPr>
              <a:t>高周波微振動外乱、熱環境変化による構造歪み、姿勢による劣化など、</a:t>
            </a:r>
            <a:endParaRPr lang="en-US" altLang="ja-JP" kern="0" dirty="0">
              <a:latin typeface="+mn-ea"/>
              <a:cs typeface="Times New Roman" panose="02020603050405020304" pitchFamily="18" charset="0"/>
            </a:endParaRPr>
          </a:p>
          <a:p>
            <a:r>
              <a:rPr lang="ja-JP" altLang="ja-JP" kern="0">
                <a:latin typeface="+mn-ea"/>
                <a:cs typeface="Times New Roman" panose="02020603050405020304" pitchFamily="18" charset="0"/>
              </a:rPr>
              <a:t>他の要因が指向安定性に及ぼす影響やそれらの配分を評価する</a:t>
            </a:r>
            <a:r>
              <a:rPr lang="ja-JP" altLang="en-US" kern="0">
                <a:latin typeface="+mn-ea"/>
                <a:cs typeface="Times New Roman" panose="02020603050405020304" pitchFamily="18" charset="0"/>
              </a:rPr>
              <a:t>ことが課題</a:t>
            </a:r>
            <a:endParaRPr lang="ja-JP" altLang="en-US">
              <a:latin typeface="+mn-ea"/>
            </a:endParaRPr>
          </a:p>
        </p:txBody>
      </p:sp>
      <p:sp>
        <p:nvSpPr>
          <p:cNvPr id="10" name="スライド番号プレースホルダー 9">
            <a:extLst>
              <a:ext uri="{FF2B5EF4-FFF2-40B4-BE49-F238E27FC236}">
                <a16:creationId xmlns:a16="http://schemas.microsoft.com/office/drawing/2014/main" id="{9BDB22D0-F3F6-A6A3-8DFB-7CA9C72ADA37}"/>
              </a:ext>
            </a:extLst>
          </p:cNvPr>
          <p:cNvSpPr>
            <a:spLocks noGrp="1"/>
          </p:cNvSpPr>
          <p:nvPr>
            <p:ph type="sldNum" sz="quarter" idx="12"/>
          </p:nvPr>
        </p:nvSpPr>
        <p:spPr/>
        <p:txBody>
          <a:bodyPr/>
          <a:lstStyle/>
          <a:p>
            <a:fld id="{37795D70-7FA7-4606-9050-0258564817C4}" type="slidenum">
              <a:rPr lang="ja-JP" altLang="en-US" smtClean="0"/>
              <a:pPr/>
              <a:t>30</a:t>
            </a:fld>
            <a:endParaRPr lang="ja-JP" altLang="en-US"/>
          </a:p>
        </p:txBody>
      </p:sp>
      <p:sp>
        <p:nvSpPr>
          <p:cNvPr id="2" name="テキスト ボックス 1">
            <a:extLst>
              <a:ext uri="{FF2B5EF4-FFF2-40B4-BE49-F238E27FC236}">
                <a16:creationId xmlns:a16="http://schemas.microsoft.com/office/drawing/2014/main" id="{D4D62DD7-E7E8-716D-9BB3-66F238C869AD}"/>
              </a:ext>
            </a:extLst>
          </p:cNvPr>
          <p:cNvSpPr txBox="1"/>
          <p:nvPr/>
        </p:nvSpPr>
        <p:spPr>
          <a:xfrm>
            <a:off x="298253" y="246219"/>
            <a:ext cx="10956846" cy="400110"/>
          </a:xfrm>
          <a:prstGeom prst="rect">
            <a:avLst/>
          </a:prstGeom>
          <a:solidFill>
            <a:schemeClr val="accent5">
              <a:lumMod val="20000"/>
              <a:lumOff val="80000"/>
            </a:schemeClr>
          </a:solidFill>
        </p:spPr>
        <p:txBody>
          <a:bodyPr wrap="none" rtlCol="0">
            <a:spAutoFit/>
          </a:bodyPr>
          <a:lstStyle/>
          <a:p>
            <a:r>
              <a:rPr lang="ja-JP" altLang="en-US" sz="2000">
                <a:latin typeface="Times"/>
              </a:rPr>
              <a:t>標準小型バスで実現できない機能：高アジリティ、指向精度と安定性の要求値と、その実現性</a:t>
            </a:r>
          </a:p>
        </p:txBody>
      </p:sp>
      <p:sp>
        <p:nvSpPr>
          <p:cNvPr id="16" name="テキスト ボックス 15">
            <a:extLst>
              <a:ext uri="{FF2B5EF4-FFF2-40B4-BE49-F238E27FC236}">
                <a16:creationId xmlns:a16="http://schemas.microsoft.com/office/drawing/2014/main" id="{34F65DDC-8338-FAB9-2FE3-248FE40DB281}"/>
              </a:ext>
            </a:extLst>
          </p:cNvPr>
          <p:cNvSpPr txBox="1"/>
          <p:nvPr/>
        </p:nvSpPr>
        <p:spPr>
          <a:xfrm>
            <a:off x="1207052" y="804578"/>
            <a:ext cx="10261047" cy="2031325"/>
          </a:xfrm>
          <a:prstGeom prst="rect">
            <a:avLst/>
          </a:prstGeom>
          <a:noFill/>
        </p:spPr>
        <p:txBody>
          <a:bodyPr wrap="square">
            <a:spAutoFit/>
          </a:bodyPr>
          <a:lstStyle/>
          <a:p>
            <a:r>
              <a:rPr lang="en-US" altLang="ja-JP" dirty="0">
                <a:latin typeface="Times"/>
              </a:rPr>
              <a:t>(1) </a:t>
            </a:r>
            <a:r>
              <a:rPr lang="ja-JP" altLang="en-US">
                <a:latin typeface="Times"/>
              </a:rPr>
              <a:t>高アジリティ要求： </a:t>
            </a:r>
          </a:p>
          <a:p>
            <a:r>
              <a:rPr lang="ja-JP" altLang="en-US">
                <a:latin typeface="Times"/>
              </a:rPr>
              <a:t>　現在の姿勢から </a:t>
            </a:r>
            <a:r>
              <a:rPr lang="en-US" altLang="ja-JP" dirty="0">
                <a:latin typeface="Times"/>
              </a:rPr>
              <a:t>+/- 30</a:t>
            </a:r>
            <a:r>
              <a:rPr lang="ja-JP" altLang="en-US">
                <a:latin typeface="Times"/>
              </a:rPr>
              <a:t>度の範囲に対して </a:t>
            </a:r>
            <a:r>
              <a:rPr lang="en-US" altLang="ja-JP" dirty="0">
                <a:latin typeface="Times"/>
              </a:rPr>
              <a:t>300 </a:t>
            </a:r>
            <a:r>
              <a:rPr lang="ja-JP" altLang="en-US">
                <a:latin typeface="Times"/>
              </a:rPr>
              <a:t>秒で姿勢を変更し、静定すること</a:t>
            </a:r>
          </a:p>
          <a:p>
            <a:r>
              <a:rPr lang="en-US" altLang="ja-JP" dirty="0">
                <a:latin typeface="Times"/>
              </a:rPr>
              <a:t>(2) </a:t>
            </a:r>
            <a:r>
              <a:rPr lang="ja-JP" altLang="en-US">
                <a:latin typeface="Times"/>
              </a:rPr>
              <a:t>指向精度要求：</a:t>
            </a:r>
          </a:p>
          <a:p>
            <a:r>
              <a:rPr lang="ja-JP" altLang="en-US">
                <a:latin typeface="Times"/>
              </a:rPr>
              <a:t>　絶対指向精度 </a:t>
            </a:r>
            <a:r>
              <a:rPr lang="en-US" altLang="ja-JP" dirty="0">
                <a:latin typeface="Times"/>
              </a:rPr>
              <a:t>2 </a:t>
            </a:r>
            <a:r>
              <a:rPr lang="ja-JP" altLang="en-US">
                <a:latin typeface="Times"/>
              </a:rPr>
              <a:t>分角（</a:t>
            </a:r>
            <a:r>
              <a:rPr lang="en-US" altLang="ja-JP" dirty="0">
                <a:latin typeface="Times"/>
              </a:rPr>
              <a:t>X</a:t>
            </a:r>
            <a:r>
              <a:rPr lang="ja-JP" altLang="en-US">
                <a:latin typeface="Times"/>
              </a:rPr>
              <a:t>線で発見した天体を近赤外線望遠鏡の視野に捉える）</a:t>
            </a:r>
          </a:p>
          <a:p>
            <a:r>
              <a:rPr lang="en-US" altLang="ja-JP" dirty="0">
                <a:latin typeface="Times"/>
              </a:rPr>
              <a:t>(3) </a:t>
            </a:r>
            <a:r>
              <a:rPr lang="ja-JP" altLang="en-US">
                <a:latin typeface="Times"/>
              </a:rPr>
              <a:t>安定性要求：</a:t>
            </a:r>
          </a:p>
          <a:p>
            <a:r>
              <a:rPr lang="ja-JP" altLang="en-US">
                <a:latin typeface="Times"/>
              </a:rPr>
              <a:t>　並進 </a:t>
            </a:r>
            <a:r>
              <a:rPr lang="en-US" altLang="ja-JP" dirty="0">
                <a:latin typeface="Times"/>
              </a:rPr>
              <a:t>6</a:t>
            </a:r>
            <a:r>
              <a:rPr lang="ja-JP" altLang="en-US">
                <a:latin typeface="Times"/>
              </a:rPr>
              <a:t>秒角</a:t>
            </a:r>
            <a:r>
              <a:rPr lang="en-US" altLang="ja-JP" dirty="0">
                <a:latin typeface="Times"/>
              </a:rPr>
              <a:t>/(120</a:t>
            </a:r>
            <a:r>
              <a:rPr lang="ja-JP" altLang="en-US">
                <a:latin typeface="Times"/>
              </a:rPr>
              <a:t>秒</a:t>
            </a:r>
            <a:r>
              <a:rPr lang="en-US" altLang="ja-JP" dirty="0">
                <a:latin typeface="Times"/>
              </a:rPr>
              <a:t>) p-p… </a:t>
            </a:r>
            <a:r>
              <a:rPr lang="ja-JP" altLang="en-US">
                <a:latin typeface="Times"/>
              </a:rPr>
              <a:t>露光時間</a:t>
            </a:r>
            <a:r>
              <a:rPr lang="en-US" altLang="ja-JP" dirty="0">
                <a:latin typeface="Times"/>
              </a:rPr>
              <a:t>120</a:t>
            </a:r>
            <a:r>
              <a:rPr lang="ja-JP" altLang="en-US">
                <a:latin typeface="Times"/>
              </a:rPr>
              <a:t>秒における並進誤差が焦点面検出器の </a:t>
            </a:r>
            <a:r>
              <a:rPr lang="en-US" altLang="ja-JP" dirty="0">
                <a:latin typeface="Times"/>
              </a:rPr>
              <a:t>1 </a:t>
            </a:r>
            <a:r>
              <a:rPr lang="ja-JP" altLang="en-US">
                <a:latin typeface="Times"/>
              </a:rPr>
              <a:t>ピクセル以内</a:t>
            </a:r>
          </a:p>
          <a:p>
            <a:r>
              <a:rPr lang="ja-JP" altLang="en-US">
                <a:latin typeface="Times"/>
              </a:rPr>
              <a:t>　回転 </a:t>
            </a:r>
            <a:r>
              <a:rPr lang="en-US" altLang="ja-JP" dirty="0">
                <a:latin typeface="Times"/>
              </a:rPr>
              <a:t>6.7</a:t>
            </a:r>
            <a:r>
              <a:rPr lang="ja-JP" altLang="en-US">
                <a:latin typeface="Times"/>
              </a:rPr>
              <a:t>分角</a:t>
            </a:r>
            <a:r>
              <a:rPr lang="en-US" altLang="ja-JP" dirty="0">
                <a:latin typeface="Times"/>
              </a:rPr>
              <a:t>/(600</a:t>
            </a:r>
            <a:r>
              <a:rPr lang="ja-JP" altLang="en-US">
                <a:latin typeface="Times"/>
              </a:rPr>
              <a:t>秒</a:t>
            </a:r>
            <a:r>
              <a:rPr lang="en-US" altLang="ja-JP" dirty="0">
                <a:latin typeface="Times"/>
              </a:rPr>
              <a:t>) p-p… </a:t>
            </a:r>
            <a:r>
              <a:rPr lang="ja-JP" altLang="en-US">
                <a:latin typeface="Times"/>
              </a:rPr>
              <a:t>追観測 </a:t>
            </a:r>
            <a:r>
              <a:rPr lang="en-US" altLang="ja-JP" dirty="0">
                <a:latin typeface="Times"/>
              </a:rPr>
              <a:t>600 </a:t>
            </a:r>
            <a:r>
              <a:rPr lang="ja-JP" altLang="en-US">
                <a:latin typeface="Times"/>
              </a:rPr>
              <a:t>秒における回転誤差が焦点面検出器の端で１ピクセル以内</a:t>
            </a:r>
          </a:p>
        </p:txBody>
      </p:sp>
    </p:spTree>
    <p:extLst>
      <p:ext uri="{BB962C8B-B14F-4D97-AF65-F5344CB8AC3E}">
        <p14:creationId xmlns:p14="http://schemas.microsoft.com/office/powerpoint/2010/main" val="921336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3501DE-53C2-E0A8-6F83-90963A117FA7}"/>
              </a:ext>
            </a:extLst>
          </p:cNvPr>
          <p:cNvSpPr>
            <a:spLocks noGrp="1"/>
          </p:cNvSpPr>
          <p:nvPr>
            <p:ph type="sldNum" sz="quarter" idx="12"/>
          </p:nvPr>
        </p:nvSpPr>
        <p:spPr/>
        <p:txBody>
          <a:bodyPr/>
          <a:lstStyle/>
          <a:p>
            <a:fld id="{37795D70-7FA7-4606-9050-0258564817C4}" type="slidenum">
              <a:rPr lang="ja-JP" altLang="en-US" smtClean="0"/>
              <a:pPr/>
              <a:t>31</a:t>
            </a:fld>
            <a:endParaRPr lang="ja-JP" altLang="en-US"/>
          </a:p>
        </p:txBody>
      </p:sp>
      <p:sp>
        <p:nvSpPr>
          <p:cNvPr id="6" name="テキスト ボックス 5">
            <a:extLst>
              <a:ext uri="{FF2B5EF4-FFF2-40B4-BE49-F238E27FC236}">
                <a16:creationId xmlns:a16="http://schemas.microsoft.com/office/drawing/2014/main" id="{1D52555A-5D33-F154-FB3B-7F3C6AB6BDE4}"/>
              </a:ext>
            </a:extLst>
          </p:cNvPr>
          <p:cNvSpPr txBox="1"/>
          <p:nvPr/>
        </p:nvSpPr>
        <p:spPr>
          <a:xfrm>
            <a:off x="1610522" y="188078"/>
            <a:ext cx="6060278" cy="523220"/>
          </a:xfrm>
          <a:prstGeom prst="rect">
            <a:avLst/>
          </a:prstGeom>
          <a:solidFill>
            <a:schemeClr val="accent5">
              <a:lumMod val="20000"/>
              <a:lumOff val="80000"/>
            </a:schemeClr>
          </a:solidFill>
        </p:spPr>
        <p:txBody>
          <a:bodyPr wrap="square">
            <a:spAutoFit/>
          </a:bodyPr>
          <a:lstStyle/>
          <a:p>
            <a:r>
              <a:rPr lang="ja-JP" altLang="en-US" sz="2800">
                <a:latin typeface="Times"/>
              </a:rPr>
              <a:t>金属鏡の可視光帯での鏡面精度要求</a:t>
            </a:r>
            <a:endParaRPr lang="en-US" altLang="ja-JP" sz="2800" dirty="0">
              <a:latin typeface="Times"/>
            </a:endParaRPr>
          </a:p>
        </p:txBody>
      </p:sp>
      <p:sp>
        <p:nvSpPr>
          <p:cNvPr id="7" name="テキスト ボックス 6">
            <a:extLst>
              <a:ext uri="{FF2B5EF4-FFF2-40B4-BE49-F238E27FC236}">
                <a16:creationId xmlns:a16="http://schemas.microsoft.com/office/drawing/2014/main" id="{67A21067-D368-0B8F-666B-22DAEC33D19C}"/>
              </a:ext>
            </a:extLst>
          </p:cNvPr>
          <p:cNvSpPr txBox="1"/>
          <p:nvPr/>
        </p:nvSpPr>
        <p:spPr>
          <a:xfrm>
            <a:off x="1927082" y="1127107"/>
            <a:ext cx="8629285" cy="1200329"/>
          </a:xfrm>
          <a:prstGeom prst="rect">
            <a:avLst/>
          </a:prstGeom>
          <a:noFill/>
        </p:spPr>
        <p:txBody>
          <a:bodyPr wrap="none" rtlCol="0">
            <a:spAutoFit/>
          </a:bodyPr>
          <a:lstStyle/>
          <a:p>
            <a:r>
              <a:rPr lang="ja-JP" altLang="en-US">
                <a:latin typeface="Times"/>
              </a:rPr>
              <a:t>望遠鏡・主構造とも</a:t>
            </a:r>
            <a:r>
              <a:rPr lang="ja-JP" altLang="en-US">
                <a:solidFill>
                  <a:srgbClr val="FF0000"/>
                </a:solidFill>
                <a:latin typeface="Times"/>
              </a:rPr>
              <a:t>オールアルミのアサーマル設計を想定</a:t>
            </a:r>
            <a:endParaRPr lang="en-US" altLang="ja-JP" dirty="0">
              <a:solidFill>
                <a:srgbClr val="FF0000"/>
              </a:solidFill>
              <a:latin typeface="Times"/>
            </a:endParaRPr>
          </a:p>
          <a:p>
            <a:r>
              <a:rPr lang="en-US" altLang="ja-JP" dirty="0">
                <a:latin typeface="Times"/>
              </a:rPr>
              <a:t>- </a:t>
            </a:r>
            <a:r>
              <a:rPr lang="ja-JP" altLang="en-US">
                <a:latin typeface="Times"/>
              </a:rPr>
              <a:t>球面鏡の試作を行い表面粗さとして </a:t>
            </a:r>
            <a:r>
              <a:rPr lang="en-US" altLang="ja-JP" dirty="0">
                <a:latin typeface="Times"/>
              </a:rPr>
              <a:t>peak-to-valley </a:t>
            </a:r>
            <a:r>
              <a:rPr lang="ja-JP" altLang="en-US">
                <a:latin typeface="Times"/>
              </a:rPr>
              <a:t>で約</a:t>
            </a:r>
            <a:r>
              <a:rPr lang="en-US" altLang="ja-JP" dirty="0">
                <a:latin typeface="Times"/>
              </a:rPr>
              <a:t> 11nm </a:t>
            </a:r>
            <a:r>
              <a:rPr lang="ja-JP" altLang="en-US">
                <a:latin typeface="Times"/>
              </a:rPr>
              <a:t>を実現</a:t>
            </a:r>
          </a:p>
          <a:p>
            <a:r>
              <a:rPr lang="en-US" altLang="ja-JP" dirty="0">
                <a:latin typeface="Times"/>
              </a:rPr>
              <a:t>- </a:t>
            </a:r>
            <a:r>
              <a:rPr lang="ja-JP" altLang="en-US">
                <a:latin typeface="Times"/>
              </a:rPr>
              <a:t>加工者の経験から非球面鏡であっても同精度を達成することができることを確認</a:t>
            </a:r>
          </a:p>
          <a:p>
            <a:r>
              <a:rPr lang="ja-JP" altLang="en-US">
                <a:latin typeface="Times"/>
              </a:rPr>
              <a:t>最短波長 </a:t>
            </a:r>
            <a:r>
              <a:rPr lang="en-US" altLang="ja-JP" dirty="0">
                <a:latin typeface="Times"/>
              </a:rPr>
              <a:t>500 nm </a:t>
            </a:r>
            <a:r>
              <a:rPr lang="ja-JP" altLang="en-US">
                <a:latin typeface="Times"/>
              </a:rPr>
              <a:t>に対して </a:t>
            </a:r>
            <a:r>
              <a:rPr lang="en-US" altLang="ja-JP" dirty="0">
                <a:latin typeface="Times"/>
              </a:rPr>
              <a:t>1/40 </a:t>
            </a:r>
            <a:r>
              <a:rPr lang="ja-JP" altLang="en-US">
                <a:latin typeface="Times"/>
              </a:rPr>
              <a:t>以下となり、</a:t>
            </a:r>
            <a:r>
              <a:rPr lang="ja-JP" altLang="en-US">
                <a:solidFill>
                  <a:srgbClr val="FF0000"/>
                </a:solidFill>
                <a:latin typeface="Times"/>
              </a:rPr>
              <a:t>鏡面精度要求は十分に満たしている</a:t>
            </a:r>
          </a:p>
        </p:txBody>
      </p:sp>
      <p:pic>
        <p:nvPicPr>
          <p:cNvPr id="8" name="図 7">
            <a:extLst>
              <a:ext uri="{FF2B5EF4-FFF2-40B4-BE49-F238E27FC236}">
                <a16:creationId xmlns:a16="http://schemas.microsoft.com/office/drawing/2014/main" id="{9D08C448-110D-C5AA-A6D7-99CE809DB91C}"/>
              </a:ext>
            </a:extLst>
          </p:cNvPr>
          <p:cNvPicPr>
            <a:picLocks noChangeAspect="1"/>
          </p:cNvPicPr>
          <p:nvPr/>
        </p:nvPicPr>
        <p:blipFill>
          <a:blip r:embed="rId2"/>
          <a:stretch>
            <a:fillRect/>
          </a:stretch>
        </p:blipFill>
        <p:spPr>
          <a:xfrm>
            <a:off x="1959862" y="2687655"/>
            <a:ext cx="3360373" cy="2520280"/>
          </a:xfrm>
          <a:prstGeom prst="rect">
            <a:avLst/>
          </a:prstGeom>
        </p:spPr>
      </p:pic>
      <p:pic>
        <p:nvPicPr>
          <p:cNvPr id="18" name="図 17">
            <a:extLst>
              <a:ext uri="{FF2B5EF4-FFF2-40B4-BE49-F238E27FC236}">
                <a16:creationId xmlns:a16="http://schemas.microsoft.com/office/drawing/2014/main" id="{B08171D0-1035-E15E-6219-8251C6DBC6E2}"/>
              </a:ext>
            </a:extLst>
          </p:cNvPr>
          <p:cNvPicPr>
            <a:picLocks noChangeAspect="1"/>
          </p:cNvPicPr>
          <p:nvPr/>
        </p:nvPicPr>
        <p:blipFill>
          <a:blip r:embed="rId3"/>
          <a:stretch>
            <a:fillRect/>
          </a:stretch>
        </p:blipFill>
        <p:spPr>
          <a:xfrm>
            <a:off x="7972045" y="2691023"/>
            <a:ext cx="2254127" cy="1821215"/>
          </a:xfrm>
          <a:prstGeom prst="rect">
            <a:avLst/>
          </a:prstGeom>
        </p:spPr>
      </p:pic>
      <p:sp>
        <p:nvSpPr>
          <p:cNvPr id="20" name="テキスト ボックス 19">
            <a:extLst>
              <a:ext uri="{FF2B5EF4-FFF2-40B4-BE49-F238E27FC236}">
                <a16:creationId xmlns:a16="http://schemas.microsoft.com/office/drawing/2014/main" id="{EB027E9D-25F4-5864-05AF-60D4C9E4BDF1}"/>
              </a:ext>
            </a:extLst>
          </p:cNvPr>
          <p:cNvSpPr txBox="1"/>
          <p:nvPr/>
        </p:nvSpPr>
        <p:spPr>
          <a:xfrm>
            <a:off x="8304124" y="4536272"/>
            <a:ext cx="1790700" cy="646331"/>
          </a:xfrm>
          <a:prstGeom prst="rect">
            <a:avLst/>
          </a:prstGeom>
          <a:noFill/>
        </p:spPr>
        <p:txBody>
          <a:bodyPr wrap="square">
            <a:spAutoFit/>
          </a:bodyPr>
          <a:lstStyle/>
          <a:p>
            <a:r>
              <a:rPr lang="ja-JP" altLang="en-US">
                <a:latin typeface="Helvetica" pitchFamily="2" charset="0"/>
              </a:rPr>
              <a:t>倍率：</a:t>
            </a:r>
            <a:r>
              <a:rPr lang="en-US" altLang="ja-JP" dirty="0">
                <a:latin typeface="Helvetica" pitchFamily="2" charset="0"/>
              </a:rPr>
              <a:t>1.3</a:t>
            </a:r>
            <a:r>
              <a:rPr lang="ja-JP" altLang="en-US">
                <a:latin typeface="Helvetica" pitchFamily="2" charset="0"/>
              </a:rPr>
              <a:t>倍</a:t>
            </a:r>
          </a:p>
          <a:p>
            <a:r>
              <a:rPr lang="en-US" altLang="ja-JP" dirty="0">
                <a:latin typeface="Helvetica" pitchFamily="2" charset="0"/>
              </a:rPr>
              <a:t>Sa :10.964 nm</a:t>
            </a:r>
          </a:p>
        </p:txBody>
      </p:sp>
      <p:pic>
        <p:nvPicPr>
          <p:cNvPr id="21" name="図 20">
            <a:extLst>
              <a:ext uri="{FF2B5EF4-FFF2-40B4-BE49-F238E27FC236}">
                <a16:creationId xmlns:a16="http://schemas.microsoft.com/office/drawing/2014/main" id="{AE77C78B-E2C3-AC45-FBC1-7D20D0AFF5B6}"/>
              </a:ext>
            </a:extLst>
          </p:cNvPr>
          <p:cNvPicPr>
            <a:picLocks noChangeAspect="1"/>
          </p:cNvPicPr>
          <p:nvPr/>
        </p:nvPicPr>
        <p:blipFill>
          <a:blip r:embed="rId4"/>
          <a:stretch>
            <a:fillRect/>
          </a:stretch>
        </p:blipFill>
        <p:spPr>
          <a:xfrm>
            <a:off x="5572737" y="2670274"/>
            <a:ext cx="2298911" cy="1865999"/>
          </a:xfrm>
          <a:prstGeom prst="rect">
            <a:avLst/>
          </a:prstGeom>
        </p:spPr>
      </p:pic>
      <p:sp>
        <p:nvSpPr>
          <p:cNvPr id="23" name="テキスト ボックス 22">
            <a:extLst>
              <a:ext uri="{FF2B5EF4-FFF2-40B4-BE49-F238E27FC236}">
                <a16:creationId xmlns:a16="http://schemas.microsoft.com/office/drawing/2014/main" id="{0030A924-73D1-DDFD-D546-3061ECB99850}"/>
              </a:ext>
            </a:extLst>
          </p:cNvPr>
          <p:cNvSpPr txBox="1"/>
          <p:nvPr/>
        </p:nvSpPr>
        <p:spPr>
          <a:xfrm>
            <a:off x="5945168" y="4536272"/>
            <a:ext cx="1853952" cy="646331"/>
          </a:xfrm>
          <a:prstGeom prst="rect">
            <a:avLst/>
          </a:prstGeom>
          <a:noFill/>
        </p:spPr>
        <p:txBody>
          <a:bodyPr wrap="square">
            <a:spAutoFit/>
          </a:bodyPr>
          <a:lstStyle/>
          <a:p>
            <a:r>
              <a:rPr lang="ja-JP" altLang="en-US">
                <a:latin typeface="Helvetica" pitchFamily="2" charset="0"/>
              </a:rPr>
              <a:t>倍率：</a:t>
            </a:r>
            <a:r>
              <a:rPr lang="en-US" altLang="ja-JP" dirty="0">
                <a:latin typeface="Helvetica" pitchFamily="2" charset="0"/>
              </a:rPr>
              <a:t>10</a:t>
            </a:r>
            <a:r>
              <a:rPr lang="ja-JP" altLang="en-US">
                <a:latin typeface="Helvetica" pitchFamily="2" charset="0"/>
              </a:rPr>
              <a:t>倍</a:t>
            </a:r>
          </a:p>
          <a:p>
            <a:r>
              <a:rPr lang="en-US" altLang="ja-JP" dirty="0">
                <a:latin typeface="Helvetica" pitchFamily="2" charset="0"/>
              </a:rPr>
              <a:t>Sa </a:t>
            </a:r>
            <a:r>
              <a:rPr lang="ja-JP" altLang="en-US">
                <a:latin typeface="Helvetica" pitchFamily="2" charset="0"/>
              </a:rPr>
              <a:t>：</a:t>
            </a:r>
            <a:r>
              <a:rPr lang="en-US" altLang="ja-JP" dirty="0">
                <a:latin typeface="Helvetica" pitchFamily="2" charset="0"/>
              </a:rPr>
              <a:t>8.669 nm</a:t>
            </a:r>
          </a:p>
        </p:txBody>
      </p:sp>
      <p:sp>
        <p:nvSpPr>
          <p:cNvPr id="25" name="テキスト ボックス 24">
            <a:extLst>
              <a:ext uri="{FF2B5EF4-FFF2-40B4-BE49-F238E27FC236}">
                <a16:creationId xmlns:a16="http://schemas.microsoft.com/office/drawing/2014/main" id="{127C81BE-6C57-1942-B668-CE5A14DFB5F2}"/>
              </a:ext>
            </a:extLst>
          </p:cNvPr>
          <p:cNvSpPr txBox="1"/>
          <p:nvPr/>
        </p:nvSpPr>
        <p:spPr>
          <a:xfrm>
            <a:off x="2027269" y="5469555"/>
            <a:ext cx="8504251" cy="923330"/>
          </a:xfrm>
          <a:prstGeom prst="rect">
            <a:avLst/>
          </a:prstGeom>
          <a:noFill/>
        </p:spPr>
        <p:txBody>
          <a:bodyPr wrap="none" rtlCol="0">
            <a:spAutoFit/>
          </a:bodyPr>
          <a:lstStyle/>
          <a:p>
            <a:r>
              <a:rPr lang="ja-JP" altLang="en-US"/>
              <a:t>「締結時の鏡面湾曲の低減」と「取り付けの再現性」</a:t>
            </a:r>
            <a:r>
              <a:rPr lang="en-US" altLang="ja-JP" dirty="0"/>
              <a:t> </a:t>
            </a:r>
            <a:r>
              <a:rPr lang="ja-JP" altLang="en-US"/>
              <a:t>をさらに検討する。</a:t>
            </a:r>
            <a:endParaRPr lang="en-US" altLang="ja-JP" dirty="0"/>
          </a:p>
          <a:p>
            <a:r>
              <a:rPr lang="en-US" altLang="ja-JP" dirty="0"/>
              <a:t>FY2025 </a:t>
            </a:r>
            <a:r>
              <a:rPr lang="ja-JP" altLang="en-US"/>
              <a:t>に主構造を含む実機モデル（</a:t>
            </a:r>
            <a:r>
              <a:rPr lang="en-US" altLang="ja-JP" dirty="0"/>
              <a:t>BBM</a:t>
            </a:r>
            <a:r>
              <a:rPr lang="ja-JP" altLang="en-US"/>
              <a:t>）を製造して自由曲面鏡の鏡面精度を</a:t>
            </a:r>
            <a:endParaRPr lang="en-US" altLang="ja-JP" dirty="0"/>
          </a:p>
          <a:p>
            <a:r>
              <a:rPr lang="ja-JP" altLang="en-US"/>
              <a:t>評価するとともに、低温環境化での結像性能について評価する予定。</a:t>
            </a:r>
          </a:p>
        </p:txBody>
      </p:sp>
    </p:spTree>
    <p:extLst>
      <p:ext uri="{BB962C8B-B14F-4D97-AF65-F5344CB8AC3E}">
        <p14:creationId xmlns:p14="http://schemas.microsoft.com/office/powerpoint/2010/main" val="1858682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D09AF5D-39AD-8968-E32E-87F27C27C3DC}"/>
              </a:ext>
            </a:extLst>
          </p:cNvPr>
          <p:cNvSpPr>
            <a:spLocks noGrp="1"/>
          </p:cNvSpPr>
          <p:nvPr>
            <p:ph type="sldNum" sz="quarter" idx="12"/>
          </p:nvPr>
        </p:nvSpPr>
        <p:spPr/>
        <p:txBody>
          <a:bodyPr/>
          <a:lstStyle/>
          <a:p>
            <a:fld id="{37795D70-7FA7-4606-9050-0258564817C4}" type="slidenum">
              <a:rPr lang="ja-JP" altLang="en-US" smtClean="0"/>
              <a:pPr/>
              <a:t>32</a:t>
            </a:fld>
            <a:endParaRPr lang="ja-JP" altLang="en-US"/>
          </a:p>
        </p:txBody>
      </p:sp>
      <p:graphicFrame>
        <p:nvGraphicFramePr>
          <p:cNvPr id="6" name="表 5">
            <a:extLst>
              <a:ext uri="{FF2B5EF4-FFF2-40B4-BE49-F238E27FC236}">
                <a16:creationId xmlns:a16="http://schemas.microsoft.com/office/drawing/2014/main" id="{7001BFB0-08EE-958D-4A1B-03F4F8D43C3C}"/>
              </a:ext>
            </a:extLst>
          </p:cNvPr>
          <p:cNvGraphicFramePr>
            <a:graphicFrameLocks noGrp="1"/>
          </p:cNvGraphicFramePr>
          <p:nvPr/>
        </p:nvGraphicFramePr>
        <p:xfrm>
          <a:off x="403829" y="1457869"/>
          <a:ext cx="10949968" cy="2758440"/>
        </p:xfrm>
        <a:graphic>
          <a:graphicData uri="http://schemas.openxmlformats.org/drawingml/2006/table">
            <a:tbl>
              <a:tblPr firstRow="1" bandRow="1">
                <a:tableStyleId>{F5AB1C69-6EDB-4FF4-983F-18BD219EF322}</a:tableStyleId>
              </a:tblPr>
              <a:tblGrid>
                <a:gridCol w="3063564">
                  <a:extLst>
                    <a:ext uri="{9D8B030D-6E8A-4147-A177-3AD203B41FA5}">
                      <a16:colId xmlns:a16="http://schemas.microsoft.com/office/drawing/2014/main" val="1790029373"/>
                    </a:ext>
                  </a:extLst>
                </a:gridCol>
                <a:gridCol w="2538360">
                  <a:extLst>
                    <a:ext uri="{9D8B030D-6E8A-4147-A177-3AD203B41FA5}">
                      <a16:colId xmlns:a16="http://schemas.microsoft.com/office/drawing/2014/main" val="2567191681"/>
                    </a:ext>
                  </a:extLst>
                </a:gridCol>
                <a:gridCol w="2674022">
                  <a:extLst>
                    <a:ext uri="{9D8B030D-6E8A-4147-A177-3AD203B41FA5}">
                      <a16:colId xmlns:a16="http://schemas.microsoft.com/office/drawing/2014/main" val="1321580838"/>
                    </a:ext>
                  </a:extLst>
                </a:gridCol>
                <a:gridCol w="2674022">
                  <a:extLst>
                    <a:ext uri="{9D8B030D-6E8A-4147-A177-3AD203B41FA5}">
                      <a16:colId xmlns:a16="http://schemas.microsoft.com/office/drawing/2014/main" val="86158116"/>
                    </a:ext>
                  </a:extLst>
                </a:gridCol>
              </a:tblGrid>
              <a:tr h="347055">
                <a:tc>
                  <a:txBody>
                    <a:bodyPr/>
                    <a:lstStyle/>
                    <a:p>
                      <a:pPr algn="ctr"/>
                      <a:r>
                        <a:rPr kumimoji="1" lang="ja-JP" altLang="en-US" sz="1800"/>
                        <a:t>フェーズ</a:t>
                      </a:r>
                    </a:p>
                  </a:txBody>
                  <a:tcPr/>
                </a:tc>
                <a:tc>
                  <a:txBody>
                    <a:bodyPr/>
                    <a:lstStyle/>
                    <a:p>
                      <a:pPr algn="ctr"/>
                      <a:r>
                        <a:rPr kumimoji="1" lang="ja-JP" altLang="en-US" sz="1800"/>
                        <a:t>スタッフ</a:t>
                      </a:r>
                    </a:p>
                  </a:txBody>
                  <a:tcPr/>
                </a:tc>
                <a:tc>
                  <a:txBody>
                    <a:bodyPr/>
                    <a:lstStyle/>
                    <a:p>
                      <a:pPr algn="ctr"/>
                      <a:r>
                        <a:rPr kumimoji="1" lang="ja-JP" altLang="en-US" sz="1800"/>
                        <a:t>大学院生</a:t>
                      </a:r>
                    </a:p>
                  </a:txBody>
                  <a:tcPr/>
                </a:tc>
                <a:tc>
                  <a:txBody>
                    <a:bodyPr/>
                    <a:lstStyle/>
                    <a:p>
                      <a:pPr algn="ctr"/>
                      <a:r>
                        <a:rPr kumimoji="1" lang="ja-JP" altLang="en-US" sz="1800"/>
                        <a:t>企業</a:t>
                      </a:r>
                    </a:p>
                  </a:txBody>
                  <a:tcPr/>
                </a:tc>
                <a:extLst>
                  <a:ext uri="{0D108BD9-81ED-4DB2-BD59-A6C34878D82A}">
                    <a16:rowId xmlns:a16="http://schemas.microsoft.com/office/drawing/2014/main" val="3330315174"/>
                  </a:ext>
                </a:extLst>
              </a:tr>
              <a:tr h="370840">
                <a:tc>
                  <a:txBody>
                    <a:bodyPr/>
                    <a:lstStyle/>
                    <a:p>
                      <a:r>
                        <a:rPr lang="en-US" altLang="ja-JP" sz="1800" dirty="0">
                          <a:effectLst/>
                        </a:rPr>
                        <a:t>2012</a:t>
                      </a:r>
                      <a:r>
                        <a:rPr lang="ja-JP" altLang="en-US" sz="1800">
                          <a:effectLst/>
                        </a:rPr>
                        <a:t>年</a:t>
                      </a:r>
                      <a:r>
                        <a:rPr lang="en-US" altLang="ja-JP" sz="1800" dirty="0">
                          <a:effectLst/>
                        </a:rPr>
                        <a:t>〜2018</a:t>
                      </a:r>
                      <a:r>
                        <a:rPr lang="ja-JP" altLang="en-US" sz="1800">
                          <a:effectLst/>
                        </a:rPr>
                        <a:t>年</a:t>
                      </a:r>
                      <a:endParaRPr lang="en-US" altLang="ja-JP" sz="1800" dirty="0">
                        <a:effectLst/>
                      </a:endParaRPr>
                    </a:p>
                    <a:p>
                      <a:r>
                        <a:rPr lang="ja-JP" altLang="en-US" sz="1800">
                          <a:effectLst/>
                        </a:rPr>
                        <a:t>（</a:t>
                      </a:r>
                      <a:r>
                        <a:rPr lang="en-US" altLang="ja-JP" sz="1800" dirty="0">
                          <a:effectLst/>
                        </a:rPr>
                        <a:t>WG </a:t>
                      </a:r>
                      <a:r>
                        <a:rPr lang="ja-JP" altLang="en-US" sz="1800">
                          <a:effectLst/>
                        </a:rPr>
                        <a:t>設立から提案まで）</a:t>
                      </a:r>
                      <a:endParaRPr kumimoji="1" lang="ja-JP" altLang="en-US"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rPr>
                        <a:t>14 FTE</a:t>
                      </a:r>
                      <a:r>
                        <a:rPr kumimoji="1" lang="en-US" altLang="ja-JP" sz="1800" dirty="0">
                          <a:effectLst/>
                        </a:rPr>
                        <a:t> </a:t>
                      </a:r>
                      <a:r>
                        <a:rPr lang="en-US" altLang="ja-JP" sz="1800" dirty="0">
                          <a:effectLst/>
                        </a:rPr>
                        <a:t>(2</a:t>
                      </a:r>
                      <a:r>
                        <a:rPr lang="ja-JP" altLang="en-US" sz="1800">
                          <a:effectLst/>
                        </a:rPr>
                        <a:t>人 </a:t>
                      </a:r>
                      <a:r>
                        <a:rPr lang="en-US" altLang="ja-JP" sz="1800" dirty="0">
                          <a:effectLst/>
                        </a:rPr>
                        <a:t>x 7</a:t>
                      </a:r>
                      <a:r>
                        <a:rPr lang="ja-JP" altLang="en-US" sz="1800">
                          <a:effectLst/>
                        </a:rPr>
                        <a:t>年</a:t>
                      </a:r>
                      <a:r>
                        <a:rPr lang="en-US" altLang="ja-JP" sz="1800" dirty="0">
                          <a:effectLst/>
                        </a:rPr>
                        <a:t>) </a:t>
                      </a:r>
                      <a:endParaRPr lang="en-US" altLang="ja-JP" sz="1800" dirty="0">
                        <a:effectLst/>
                        <a:latin typeface="Times"/>
                      </a:endParaRPr>
                    </a:p>
                  </a:txBody>
                  <a:tcPr/>
                </a:tc>
                <a:tc>
                  <a:txBody>
                    <a:bodyPr/>
                    <a:lstStyle/>
                    <a:p>
                      <a:r>
                        <a:rPr lang="en-US" altLang="ja-JP" sz="1800" dirty="0">
                          <a:effectLst/>
                        </a:rPr>
                        <a:t>35 FTE (5 </a:t>
                      </a:r>
                      <a:r>
                        <a:rPr lang="ja-JP" altLang="en-US" sz="1800">
                          <a:effectLst/>
                        </a:rPr>
                        <a:t>人 </a:t>
                      </a:r>
                      <a:r>
                        <a:rPr lang="en-US" altLang="ja-JP" sz="1800" dirty="0">
                          <a:effectLst/>
                        </a:rPr>
                        <a:t>x 7</a:t>
                      </a:r>
                      <a:r>
                        <a:rPr lang="ja-JP" altLang="en-US" sz="1800">
                          <a:effectLst/>
                        </a:rPr>
                        <a:t>年</a:t>
                      </a:r>
                      <a:r>
                        <a:rPr lang="en-US" altLang="ja-JP" sz="1800" dirty="0">
                          <a:effectLst/>
                        </a:rPr>
                        <a:t>)</a:t>
                      </a:r>
                      <a:endParaRPr kumimoji="1" lang="ja-JP" altLang="en-US" sz="1800"/>
                    </a:p>
                  </a:txBody>
                  <a:tcPr/>
                </a:tc>
                <a:tc>
                  <a:txBody>
                    <a:bodyPr/>
                    <a:lstStyle/>
                    <a:p>
                      <a:r>
                        <a:rPr kumimoji="1" lang="en-US" altLang="ja-JP" sz="1800" dirty="0"/>
                        <a:t>-</a:t>
                      </a:r>
                      <a:endParaRPr kumimoji="1" lang="ja-JP" altLang="en-US" sz="1800"/>
                    </a:p>
                  </a:txBody>
                  <a:tcPr/>
                </a:tc>
                <a:extLst>
                  <a:ext uri="{0D108BD9-81ED-4DB2-BD59-A6C34878D82A}">
                    <a16:rowId xmlns:a16="http://schemas.microsoft.com/office/drawing/2014/main" val="2702281117"/>
                  </a:ext>
                </a:extLst>
              </a:tr>
              <a:tr h="370840">
                <a:tc>
                  <a:txBody>
                    <a:bodyPr/>
                    <a:lstStyle/>
                    <a:p>
                      <a:r>
                        <a:rPr lang="en-US" altLang="ja-JP" sz="1800" dirty="0">
                          <a:effectLst/>
                        </a:rPr>
                        <a:t>2019</a:t>
                      </a:r>
                      <a:r>
                        <a:rPr lang="ja-JP" altLang="en-US" sz="1800">
                          <a:effectLst/>
                        </a:rPr>
                        <a:t>年</a:t>
                      </a:r>
                      <a:r>
                        <a:rPr lang="en-US" altLang="ja-JP" sz="1800" dirty="0">
                          <a:effectLst/>
                        </a:rPr>
                        <a:t>〜2025</a:t>
                      </a:r>
                      <a:r>
                        <a:rPr lang="ja-JP" altLang="en-US" sz="1800">
                          <a:effectLst/>
                        </a:rPr>
                        <a:t>年</a:t>
                      </a:r>
                      <a:endParaRPr lang="en-US" altLang="ja-JP" sz="1800" dirty="0">
                        <a:effectLst/>
                      </a:endParaRPr>
                    </a:p>
                    <a:p>
                      <a:r>
                        <a:rPr lang="ja-JP" altLang="en-US" sz="1800">
                          <a:effectLst/>
                        </a:rPr>
                        <a:t>（提案から現在まで）</a:t>
                      </a:r>
                      <a:endParaRPr kumimoji="1" lang="ja-JP" altLang="en-US" sz="1800"/>
                    </a:p>
                  </a:txBody>
                  <a:tcPr/>
                </a:tc>
                <a:tc>
                  <a:txBody>
                    <a:bodyPr/>
                    <a:lstStyle/>
                    <a:p>
                      <a:r>
                        <a:rPr lang="en-US" altLang="ja-JP" sz="1800" dirty="0">
                          <a:effectLst/>
                        </a:rPr>
                        <a:t>30 FTE </a:t>
                      </a:r>
                      <a:r>
                        <a:rPr kumimoji="1" lang="en-US" altLang="ja-JP" sz="1800" dirty="0">
                          <a:effectLst/>
                        </a:rPr>
                        <a:t>(</a:t>
                      </a:r>
                      <a:r>
                        <a:rPr lang="en-US" altLang="ja-JP" sz="1800" dirty="0">
                          <a:effectLst/>
                        </a:rPr>
                        <a:t>5 </a:t>
                      </a:r>
                      <a:r>
                        <a:rPr lang="ja-JP" altLang="en-US" sz="1800">
                          <a:effectLst/>
                        </a:rPr>
                        <a:t>人 </a:t>
                      </a:r>
                      <a:r>
                        <a:rPr lang="en-US" altLang="ja-JP" sz="1800" dirty="0">
                          <a:effectLst/>
                        </a:rPr>
                        <a:t>x 6</a:t>
                      </a:r>
                      <a:r>
                        <a:rPr lang="ja-JP" altLang="en-US" sz="1800">
                          <a:effectLst/>
                        </a:rPr>
                        <a:t>年</a:t>
                      </a:r>
                      <a:r>
                        <a:rPr kumimoji="1" lang="en-US" altLang="ja-JP" sz="1800" dirty="0">
                          <a:effectLst/>
                        </a:rPr>
                        <a:t>)</a:t>
                      </a:r>
                      <a:endParaRPr kumimoji="1" lang="ja-JP" altLang="en-US" sz="1800"/>
                    </a:p>
                  </a:txBody>
                  <a:tcPr/>
                </a:tc>
                <a:tc>
                  <a:txBody>
                    <a:bodyPr/>
                    <a:lstStyle/>
                    <a:p>
                      <a:r>
                        <a:rPr lang="en-US" altLang="ja-JP" sz="1800" dirty="0">
                          <a:effectLst/>
                        </a:rPr>
                        <a:t>48 FTE (8 </a:t>
                      </a:r>
                      <a:r>
                        <a:rPr lang="ja-JP" altLang="en-US" sz="1800">
                          <a:effectLst/>
                        </a:rPr>
                        <a:t>人 </a:t>
                      </a:r>
                      <a:r>
                        <a:rPr lang="en-US" altLang="ja-JP" sz="1800" dirty="0">
                          <a:effectLst/>
                        </a:rPr>
                        <a:t>x 6</a:t>
                      </a:r>
                      <a:r>
                        <a:rPr lang="ja-JP" altLang="en-US" sz="1800">
                          <a:effectLst/>
                        </a:rPr>
                        <a:t>年</a:t>
                      </a:r>
                      <a:r>
                        <a:rPr lang="en-US" altLang="ja-JP" sz="1800" dirty="0">
                          <a:effectLst/>
                        </a:rPr>
                        <a:t>)</a:t>
                      </a:r>
                      <a:endParaRPr kumimoji="1" lang="ja-JP" altLang="en-US" sz="1800"/>
                    </a:p>
                  </a:txBody>
                  <a:tcPr/>
                </a:tc>
                <a:tc>
                  <a:txBody>
                    <a:bodyPr/>
                    <a:lstStyle/>
                    <a:p>
                      <a:r>
                        <a:rPr kumimoji="1" lang="en-US" altLang="ja-JP" sz="1800" dirty="0"/>
                        <a:t>-</a:t>
                      </a:r>
                      <a:endParaRPr kumimoji="1" lang="ja-JP" altLang="en-US" sz="1800"/>
                    </a:p>
                  </a:txBody>
                  <a:tcPr/>
                </a:tc>
                <a:extLst>
                  <a:ext uri="{0D108BD9-81ED-4DB2-BD59-A6C34878D82A}">
                    <a16:rowId xmlns:a16="http://schemas.microsoft.com/office/drawing/2014/main" val="319354666"/>
                  </a:ext>
                </a:extLst>
              </a:tr>
              <a:tr h="370840">
                <a:tc>
                  <a:txBody>
                    <a:bodyPr/>
                    <a:lstStyle/>
                    <a:p>
                      <a:r>
                        <a:rPr lang="ja-JP" altLang="en-US" sz="1800">
                          <a:effectLst/>
                        </a:rPr>
                        <a:t>今後の検討期間</a:t>
                      </a:r>
                      <a:endParaRPr kumimoji="1" lang="ja-JP" altLang="en-US" sz="1800"/>
                    </a:p>
                  </a:txBody>
                  <a:tcPr/>
                </a:tc>
                <a:tc>
                  <a:txBody>
                    <a:bodyPr/>
                    <a:lstStyle/>
                    <a:p>
                      <a:r>
                        <a:rPr lang="en-US" altLang="ja-JP" sz="1800" dirty="0">
                          <a:effectLst/>
                        </a:rPr>
                        <a:t>32 FTE (8 </a:t>
                      </a:r>
                      <a:r>
                        <a:rPr lang="ja-JP" altLang="en-US" sz="1800">
                          <a:effectLst/>
                        </a:rPr>
                        <a:t>人 </a:t>
                      </a:r>
                      <a:r>
                        <a:rPr lang="en-US" altLang="ja-JP" sz="1800" dirty="0">
                          <a:effectLst/>
                        </a:rPr>
                        <a:t>x 4 </a:t>
                      </a:r>
                      <a:r>
                        <a:rPr lang="ja-JP" altLang="en-US" sz="1800">
                          <a:effectLst/>
                        </a:rPr>
                        <a:t>年</a:t>
                      </a:r>
                      <a:r>
                        <a:rPr lang="en-US" altLang="ja-JP" sz="1800" dirty="0">
                          <a:effectLst/>
                        </a:rPr>
                        <a:t>)</a:t>
                      </a:r>
                      <a:endParaRPr kumimoji="1" lang="ja-JP" altLang="en-US" sz="1800"/>
                    </a:p>
                  </a:txBody>
                  <a:tcPr/>
                </a:tc>
                <a:tc>
                  <a:txBody>
                    <a:bodyPr/>
                    <a:lstStyle/>
                    <a:p>
                      <a:r>
                        <a:rPr lang="en-US" altLang="ja-JP" sz="1800" dirty="0">
                          <a:effectLst/>
                        </a:rPr>
                        <a:t>40 FTE </a:t>
                      </a:r>
                      <a:r>
                        <a:rPr kumimoji="1" lang="en-US" altLang="ja-JP" sz="1800" dirty="0">
                          <a:effectLst/>
                        </a:rPr>
                        <a:t>(</a:t>
                      </a:r>
                      <a:r>
                        <a:rPr lang="en-US" altLang="ja-JP" sz="1800" dirty="0">
                          <a:effectLst/>
                        </a:rPr>
                        <a:t>10 </a:t>
                      </a:r>
                      <a:r>
                        <a:rPr lang="ja-JP" altLang="en-US" sz="1800">
                          <a:effectLst/>
                        </a:rPr>
                        <a:t>人 </a:t>
                      </a:r>
                      <a:r>
                        <a:rPr lang="en-US" altLang="ja-JP" sz="1800" dirty="0">
                          <a:effectLst/>
                        </a:rPr>
                        <a:t>x 4 </a:t>
                      </a:r>
                      <a:r>
                        <a:rPr lang="ja-JP" altLang="en-US" sz="1800">
                          <a:effectLst/>
                        </a:rPr>
                        <a:t>年</a:t>
                      </a:r>
                      <a:r>
                        <a:rPr kumimoji="1" lang="en-US" altLang="ja-JP" sz="1800" dirty="0">
                          <a:effectLst/>
                        </a:rPr>
                        <a:t>)</a:t>
                      </a:r>
                      <a:endParaRPr kumimoji="1" lang="ja-JP" altLang="en-US" sz="1800"/>
                    </a:p>
                  </a:txBody>
                  <a:tcPr/>
                </a:tc>
                <a:tc>
                  <a:txBody>
                    <a:bodyPr/>
                    <a:lstStyle/>
                    <a:p>
                      <a:r>
                        <a:rPr kumimoji="1" lang="en-US" altLang="ja-JP" sz="1800" dirty="0"/>
                        <a:t>-</a:t>
                      </a:r>
                      <a:endParaRPr kumimoji="1" lang="ja-JP" altLang="en-US" sz="1800"/>
                    </a:p>
                  </a:txBody>
                  <a:tcPr/>
                </a:tc>
                <a:extLst>
                  <a:ext uri="{0D108BD9-81ED-4DB2-BD59-A6C34878D82A}">
                    <a16:rowId xmlns:a16="http://schemas.microsoft.com/office/drawing/2014/main" val="1133734614"/>
                  </a:ext>
                </a:extLst>
              </a:tr>
              <a:tr h="370840">
                <a:tc>
                  <a:txBody>
                    <a:bodyPr/>
                    <a:lstStyle/>
                    <a:p>
                      <a:r>
                        <a:rPr lang="ja-JP" altLang="en-US" sz="1800">
                          <a:effectLst/>
                        </a:rPr>
                        <a:t>プロジェクト建設期</a:t>
                      </a:r>
                      <a:endParaRPr kumimoji="1" lang="ja-JP" altLang="en-US" sz="1800"/>
                    </a:p>
                  </a:txBody>
                  <a:tcPr/>
                </a:tc>
                <a:tc>
                  <a:txBody>
                    <a:bodyPr/>
                    <a:lstStyle/>
                    <a:p>
                      <a:r>
                        <a:rPr lang="en-US" altLang="ja-JP" sz="1800" dirty="0">
                          <a:effectLst/>
                        </a:rPr>
                        <a:t>75 FTE (15 </a:t>
                      </a:r>
                      <a:r>
                        <a:rPr lang="ja-JP" altLang="en-US" sz="1800">
                          <a:effectLst/>
                        </a:rPr>
                        <a:t>人 </a:t>
                      </a:r>
                      <a:r>
                        <a:rPr lang="en-US" altLang="ja-JP" sz="1800" dirty="0">
                          <a:effectLst/>
                        </a:rPr>
                        <a:t>x 5 </a:t>
                      </a:r>
                      <a:r>
                        <a:rPr lang="ja-JP" altLang="en-US" sz="1800">
                          <a:effectLst/>
                        </a:rPr>
                        <a:t>年</a:t>
                      </a:r>
                      <a:r>
                        <a:rPr lang="en-US" altLang="ja-JP" sz="1800" dirty="0">
                          <a:effectLst/>
                        </a:rPr>
                        <a:t>)</a:t>
                      </a:r>
                      <a:endParaRPr kumimoji="1" lang="ja-JP" altLang="en-US" sz="1800"/>
                    </a:p>
                  </a:txBody>
                  <a:tcPr/>
                </a:tc>
                <a:tc>
                  <a:txBody>
                    <a:bodyPr/>
                    <a:lstStyle/>
                    <a:p>
                      <a:r>
                        <a:rPr lang="en-US" altLang="ja-JP" sz="1800" dirty="0">
                          <a:effectLst/>
                        </a:rPr>
                        <a:t>100 FTE (20 </a:t>
                      </a:r>
                      <a:r>
                        <a:rPr lang="ja-JP" altLang="en-US" sz="1800">
                          <a:effectLst/>
                        </a:rPr>
                        <a:t>人 </a:t>
                      </a:r>
                      <a:r>
                        <a:rPr lang="en-US" altLang="ja-JP" sz="1800" dirty="0">
                          <a:effectLst/>
                        </a:rPr>
                        <a:t>x 5 </a:t>
                      </a:r>
                      <a:r>
                        <a:rPr lang="ja-JP" altLang="en-US" sz="1800">
                          <a:effectLst/>
                        </a:rPr>
                        <a:t>年</a:t>
                      </a:r>
                      <a:r>
                        <a:rPr lang="en-US" altLang="ja-JP" sz="1800" dirty="0">
                          <a:effectLst/>
                        </a:rPr>
                        <a:t>)</a:t>
                      </a:r>
                      <a:endParaRPr kumimoji="1" lang="ja-JP" altLang="en-US" sz="1800"/>
                    </a:p>
                  </a:txBody>
                  <a:tcPr/>
                </a:tc>
                <a:tc>
                  <a:txBody>
                    <a:bodyPr/>
                    <a:lstStyle/>
                    <a:p>
                      <a:r>
                        <a:rPr lang="en-US" altLang="ja-JP" sz="1800" dirty="0">
                          <a:effectLst/>
                        </a:rPr>
                        <a:t>200 FTE (40 </a:t>
                      </a:r>
                      <a:r>
                        <a:rPr lang="ja-JP" altLang="en-US" sz="1800">
                          <a:effectLst/>
                        </a:rPr>
                        <a:t>人 </a:t>
                      </a:r>
                      <a:r>
                        <a:rPr lang="en-US" altLang="ja-JP" sz="1800" dirty="0">
                          <a:effectLst/>
                        </a:rPr>
                        <a:t>x 5 </a:t>
                      </a:r>
                      <a:r>
                        <a:rPr lang="ja-JP" altLang="en-US" sz="1800">
                          <a:effectLst/>
                        </a:rPr>
                        <a:t>年</a:t>
                      </a:r>
                      <a:r>
                        <a:rPr lang="en-US" altLang="ja-JP" sz="1800" dirty="0">
                          <a:effectLst/>
                        </a:rPr>
                        <a:t>)</a:t>
                      </a:r>
                      <a:endParaRPr kumimoji="1" lang="ja-JP" altLang="en-US" sz="1800"/>
                    </a:p>
                  </a:txBody>
                  <a:tcPr/>
                </a:tc>
                <a:extLst>
                  <a:ext uri="{0D108BD9-81ED-4DB2-BD59-A6C34878D82A}">
                    <a16:rowId xmlns:a16="http://schemas.microsoft.com/office/drawing/2014/main" val="204622442"/>
                  </a:ext>
                </a:extLst>
              </a:tr>
              <a:tr h="370840">
                <a:tc>
                  <a:txBody>
                    <a:bodyPr/>
                    <a:lstStyle/>
                    <a:p>
                      <a:r>
                        <a:rPr lang="ja-JP" altLang="en-US" sz="1800">
                          <a:effectLst/>
                        </a:rPr>
                        <a:t>観測期</a:t>
                      </a:r>
                      <a:endParaRPr kumimoji="1" lang="ja-JP" altLang="en-US" sz="1800"/>
                    </a:p>
                  </a:txBody>
                  <a:tcPr/>
                </a:tc>
                <a:tc>
                  <a:txBody>
                    <a:bodyPr/>
                    <a:lstStyle/>
                    <a:p>
                      <a:r>
                        <a:rPr lang="en-US" altLang="ja-JP" sz="1800" dirty="0">
                          <a:effectLst/>
                        </a:rPr>
                        <a:t>15 FTE (5 </a:t>
                      </a:r>
                      <a:r>
                        <a:rPr lang="ja-JP" altLang="en-US" sz="1800">
                          <a:effectLst/>
                        </a:rPr>
                        <a:t>人 </a:t>
                      </a:r>
                      <a:r>
                        <a:rPr lang="en-US" altLang="ja-JP" sz="1800" dirty="0">
                          <a:effectLst/>
                        </a:rPr>
                        <a:t>x 3 </a:t>
                      </a:r>
                      <a:r>
                        <a:rPr lang="ja-JP" altLang="en-US" sz="1800">
                          <a:effectLst/>
                        </a:rPr>
                        <a:t>年</a:t>
                      </a:r>
                      <a:r>
                        <a:rPr lang="en-US" altLang="ja-JP" sz="1800" dirty="0">
                          <a:effectLst/>
                        </a:rPr>
                        <a:t>)</a:t>
                      </a:r>
                      <a:endParaRPr kumimoji="1" lang="ja-JP" altLang="en-US" sz="1800"/>
                    </a:p>
                  </a:txBody>
                  <a:tcPr/>
                </a:tc>
                <a:tc>
                  <a:txBody>
                    <a:bodyPr/>
                    <a:lstStyle/>
                    <a:p>
                      <a:r>
                        <a:rPr lang="en-US" altLang="ja-JP" sz="1800" dirty="0">
                          <a:effectLst/>
                        </a:rPr>
                        <a:t>30 FTE </a:t>
                      </a:r>
                      <a:r>
                        <a:rPr kumimoji="1" lang="en-US" altLang="ja-JP" sz="1800" dirty="0">
                          <a:effectLst/>
                        </a:rPr>
                        <a:t>(</a:t>
                      </a:r>
                      <a:r>
                        <a:rPr lang="en-US" altLang="ja-JP" sz="1800" dirty="0">
                          <a:effectLst/>
                        </a:rPr>
                        <a:t>10 </a:t>
                      </a:r>
                      <a:r>
                        <a:rPr lang="ja-JP" altLang="en-US" sz="1800">
                          <a:effectLst/>
                        </a:rPr>
                        <a:t>人 </a:t>
                      </a:r>
                      <a:r>
                        <a:rPr lang="en-US" altLang="ja-JP" sz="1800" dirty="0">
                          <a:effectLst/>
                        </a:rPr>
                        <a:t>x 3 </a:t>
                      </a:r>
                      <a:r>
                        <a:rPr lang="ja-JP" altLang="en-US" sz="1800">
                          <a:effectLst/>
                        </a:rPr>
                        <a:t>年</a:t>
                      </a:r>
                      <a:r>
                        <a:rPr lang="en-US" altLang="ja-JP" sz="1800" dirty="0">
                          <a:effectLst/>
                        </a:rPr>
                        <a:t>)</a:t>
                      </a:r>
                      <a:endParaRPr kumimoji="1" lang="ja-JP" altLang="en-US" sz="1800"/>
                    </a:p>
                  </a:txBody>
                  <a:tcPr/>
                </a:tc>
                <a:tc>
                  <a:txBody>
                    <a:bodyPr/>
                    <a:lstStyle/>
                    <a:p>
                      <a:r>
                        <a:rPr kumimoji="1" lang="en-US" altLang="ja-JP" sz="1800" dirty="0"/>
                        <a:t>-</a:t>
                      </a:r>
                      <a:endParaRPr kumimoji="1" lang="ja-JP" altLang="en-US" sz="1800"/>
                    </a:p>
                  </a:txBody>
                  <a:tcPr/>
                </a:tc>
                <a:extLst>
                  <a:ext uri="{0D108BD9-81ED-4DB2-BD59-A6C34878D82A}">
                    <a16:rowId xmlns:a16="http://schemas.microsoft.com/office/drawing/2014/main" val="3733076742"/>
                  </a:ext>
                </a:extLst>
              </a:tr>
            </a:tbl>
          </a:graphicData>
        </a:graphic>
      </p:graphicFrame>
      <p:sp>
        <p:nvSpPr>
          <p:cNvPr id="7" name="テキスト ボックス 6">
            <a:extLst>
              <a:ext uri="{FF2B5EF4-FFF2-40B4-BE49-F238E27FC236}">
                <a16:creationId xmlns:a16="http://schemas.microsoft.com/office/drawing/2014/main" id="{843A8250-7BE9-7C5D-A1B8-E6C2A1CD9A00}"/>
              </a:ext>
            </a:extLst>
          </p:cNvPr>
          <p:cNvSpPr txBox="1"/>
          <p:nvPr/>
        </p:nvSpPr>
        <p:spPr>
          <a:xfrm>
            <a:off x="6501881" y="1020223"/>
            <a:ext cx="3929281" cy="338554"/>
          </a:xfrm>
          <a:prstGeom prst="rect">
            <a:avLst/>
          </a:prstGeom>
          <a:noFill/>
        </p:spPr>
        <p:txBody>
          <a:bodyPr wrap="none" rtlCol="0">
            <a:spAutoFit/>
          </a:bodyPr>
          <a:lstStyle/>
          <a:p>
            <a:r>
              <a:rPr lang="en-US" altLang="ja-JP" sz="1600" dirty="0">
                <a:latin typeface="Times"/>
              </a:rPr>
              <a:t>※ </a:t>
            </a:r>
            <a:r>
              <a:rPr lang="ja-JP" altLang="en-US" sz="1600">
                <a:latin typeface="Times"/>
              </a:rPr>
              <a:t>人数はエフォート率を掛けた後の人数</a:t>
            </a:r>
            <a:endParaRPr lang="ja-JP" altLang="en-US" sz="1600"/>
          </a:p>
        </p:txBody>
      </p:sp>
      <p:sp>
        <p:nvSpPr>
          <p:cNvPr id="8" name="テキスト ボックス 7">
            <a:extLst>
              <a:ext uri="{FF2B5EF4-FFF2-40B4-BE49-F238E27FC236}">
                <a16:creationId xmlns:a16="http://schemas.microsoft.com/office/drawing/2014/main" id="{F5263CE6-86D5-7045-8592-60029A002352}"/>
              </a:ext>
            </a:extLst>
          </p:cNvPr>
          <p:cNvSpPr txBox="1"/>
          <p:nvPr/>
        </p:nvSpPr>
        <p:spPr>
          <a:xfrm>
            <a:off x="403829" y="323153"/>
            <a:ext cx="11380038" cy="400110"/>
          </a:xfrm>
          <a:prstGeom prst="rect">
            <a:avLst/>
          </a:prstGeom>
          <a:noFill/>
        </p:spPr>
        <p:txBody>
          <a:bodyPr wrap="none" rtlCol="0">
            <a:spAutoFit/>
          </a:bodyPr>
          <a:lstStyle/>
          <a:p>
            <a:pPr algn="l"/>
            <a:r>
              <a:rPr lang="ja-JP" altLang="ja-JP" sz="2000" u="sng" kern="0">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rPr>
              <a:t>プロジェクト実現に必要な総</a:t>
            </a:r>
            <a:r>
              <a:rPr lang="en-US" altLang="ja-JP" sz="2000" u="sng" kern="0" dirty="0">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rPr>
              <a:t>FTE(</a:t>
            </a:r>
            <a:r>
              <a:rPr lang="ja-JP" altLang="ja-JP" sz="2000" u="sng" kern="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人年</a:t>
            </a:r>
            <a:r>
              <a:rPr lang="en-US" altLang="ja-JP" sz="2000" u="sng" kern="0" dirty="0">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ja-JP" altLang="ja-JP" sz="2000" u="sng" kern="0">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rPr>
              <a:t>の見積り</a:t>
            </a:r>
            <a:r>
              <a:rPr lang="en-US" altLang="ja-JP" sz="2000" u="sng"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0">
                <a:solidFill>
                  <a:srgbClr val="017000"/>
                </a:solidFill>
                <a:latin typeface="Times New Roman" panose="02020603050405020304" pitchFamily="18" charset="0"/>
                <a:ea typeface="ＭＳ Ｐゴシック" panose="020B0600070205080204" pitchFamily="34" charset="-128"/>
                <a:cs typeface="Times New Roman" panose="02020603050405020304" pitchFamily="18" charset="0"/>
              </a:rPr>
              <a:t>総</a:t>
            </a:r>
            <a:r>
              <a:rPr lang="en-US" altLang="ja-JP" sz="2000" kern="0" dirty="0">
                <a:solidFill>
                  <a:srgbClr val="017000"/>
                </a:solidFill>
                <a:latin typeface="Times New Roman" panose="02020603050405020304" pitchFamily="18" charset="0"/>
                <a:ea typeface="ＭＳ Ｐゴシック" panose="020B0600070205080204" pitchFamily="34" charset="-128"/>
                <a:cs typeface="Times New Roman" panose="02020603050405020304" pitchFamily="18" charset="0"/>
              </a:rPr>
              <a:t>FTE</a:t>
            </a:r>
            <a:r>
              <a:rPr lang="ja-JP" altLang="ja-JP" sz="2000" kern="0">
                <a:solidFill>
                  <a:srgbClr val="017000"/>
                </a:solidFill>
                <a:latin typeface="Times New Roman" panose="02020603050405020304" pitchFamily="18" charset="0"/>
                <a:ea typeface="ＭＳ Ｐゴシック" panose="020B0600070205080204" pitchFamily="34" charset="-128"/>
                <a:cs typeface="Times New Roman" panose="02020603050405020304" pitchFamily="18" charset="0"/>
              </a:rPr>
              <a:t>には開発・サイエンス検討・運用の全てを含む</a:t>
            </a:r>
            <a:endParaRPr lang="ja-JP" altLang="ja-JP" sz="20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BF5E8CC5-0864-568F-8E55-FD5C15AB0B74}"/>
              </a:ext>
            </a:extLst>
          </p:cNvPr>
          <p:cNvSpPr txBox="1"/>
          <p:nvPr/>
        </p:nvSpPr>
        <p:spPr>
          <a:xfrm>
            <a:off x="1328530" y="4730842"/>
            <a:ext cx="8036174" cy="1938992"/>
          </a:xfrm>
          <a:prstGeom prst="rect">
            <a:avLst/>
          </a:prstGeom>
          <a:noFill/>
        </p:spPr>
        <p:txBody>
          <a:bodyPr wrap="none" rtlCol="0">
            <a:spAutoFit/>
          </a:bodyPr>
          <a:lstStyle/>
          <a:p>
            <a:r>
              <a:rPr lang="ja-JP" altLang="en-US" sz="2000">
                <a:latin typeface="Times"/>
              </a:rPr>
              <a:t>プロジェクト建設期で想定する </a:t>
            </a:r>
            <a:r>
              <a:rPr lang="en-US" altLang="ja-JP" sz="2000" dirty="0">
                <a:latin typeface="Times"/>
              </a:rPr>
              <a:t>FTE </a:t>
            </a:r>
            <a:r>
              <a:rPr lang="ja-JP" altLang="en-US" sz="2000">
                <a:latin typeface="Times"/>
              </a:rPr>
              <a:t>数</a:t>
            </a:r>
          </a:p>
          <a:p>
            <a:r>
              <a:rPr lang="ja-JP" altLang="en-US" sz="2000">
                <a:latin typeface="Times"/>
              </a:rPr>
              <a:t>　　</a:t>
            </a:r>
            <a:r>
              <a:rPr lang="en-US" altLang="ja-JP" sz="2000" dirty="0">
                <a:latin typeface="Times"/>
              </a:rPr>
              <a:t>JAXA</a:t>
            </a:r>
            <a:r>
              <a:rPr lang="ja-JP" altLang="en-US" sz="2000">
                <a:latin typeface="Times"/>
              </a:rPr>
              <a:t>メンバーの数：</a:t>
            </a:r>
            <a:r>
              <a:rPr lang="en-US" altLang="ja-JP" sz="2000" dirty="0">
                <a:latin typeface="Times"/>
              </a:rPr>
              <a:t>7 FTE/</a:t>
            </a:r>
            <a:r>
              <a:rPr lang="ja-JP" altLang="en-US" sz="2000">
                <a:latin typeface="Times"/>
              </a:rPr>
              <a:t>年</a:t>
            </a:r>
          </a:p>
          <a:p>
            <a:r>
              <a:rPr lang="ja-JP" altLang="en-US" sz="2000">
                <a:latin typeface="Times"/>
              </a:rPr>
              <a:t>　　大学等のメンバーの数：スタッフ</a:t>
            </a:r>
            <a:r>
              <a:rPr lang="en-US" altLang="ja-JP" sz="2000" dirty="0">
                <a:latin typeface="Times"/>
              </a:rPr>
              <a:t> 8 FTE/</a:t>
            </a:r>
            <a:r>
              <a:rPr lang="ja-JP" altLang="en-US" sz="2000">
                <a:latin typeface="Times"/>
              </a:rPr>
              <a:t>年、大学院生 </a:t>
            </a:r>
            <a:r>
              <a:rPr lang="en-US" altLang="ja-JP" sz="2000" dirty="0">
                <a:latin typeface="Times"/>
              </a:rPr>
              <a:t>20 FTE/</a:t>
            </a:r>
            <a:r>
              <a:rPr lang="ja-JP" altLang="en-US" sz="2000">
                <a:latin typeface="Times"/>
              </a:rPr>
              <a:t>年</a:t>
            </a:r>
          </a:p>
          <a:p>
            <a:r>
              <a:rPr lang="ja-JP" altLang="en-US" sz="2000">
                <a:latin typeface="Times"/>
              </a:rPr>
              <a:t>光赤外線分野：</a:t>
            </a:r>
          </a:p>
          <a:p>
            <a:r>
              <a:rPr lang="ja-JP" altLang="en-US" sz="2000">
                <a:latin typeface="Times"/>
              </a:rPr>
              <a:t>　　</a:t>
            </a:r>
            <a:r>
              <a:rPr lang="en-US" altLang="ja-JP" sz="2000" dirty="0">
                <a:latin typeface="Times"/>
              </a:rPr>
              <a:t>JAXA</a:t>
            </a:r>
            <a:r>
              <a:rPr lang="ja-JP" altLang="en-US" sz="2000">
                <a:latin typeface="Times"/>
              </a:rPr>
              <a:t>メンバーの数：</a:t>
            </a:r>
            <a:r>
              <a:rPr lang="en-US" altLang="ja-JP" sz="2000" dirty="0">
                <a:latin typeface="Times"/>
              </a:rPr>
              <a:t>1.5 FTE</a:t>
            </a:r>
          </a:p>
          <a:p>
            <a:r>
              <a:rPr lang="ja-JP" altLang="en-US" sz="2000">
                <a:latin typeface="Times"/>
              </a:rPr>
              <a:t>　　大学等のメンバーの数：</a:t>
            </a:r>
            <a:r>
              <a:rPr lang="en-US" altLang="ja-JP" sz="2000" dirty="0">
                <a:latin typeface="Times"/>
              </a:rPr>
              <a:t>3 FTE</a:t>
            </a:r>
          </a:p>
        </p:txBody>
      </p:sp>
      <p:sp>
        <p:nvSpPr>
          <p:cNvPr id="10" name="テキスト ボックス 9">
            <a:extLst>
              <a:ext uri="{FF2B5EF4-FFF2-40B4-BE49-F238E27FC236}">
                <a16:creationId xmlns:a16="http://schemas.microsoft.com/office/drawing/2014/main" id="{01DFC4DC-9F07-DFE1-46F3-A58DB9B9B98D}"/>
              </a:ext>
            </a:extLst>
          </p:cNvPr>
          <p:cNvSpPr txBox="1"/>
          <p:nvPr/>
        </p:nvSpPr>
        <p:spPr>
          <a:xfrm>
            <a:off x="9070732" y="4330732"/>
            <a:ext cx="2042547" cy="400110"/>
          </a:xfrm>
          <a:prstGeom prst="rect">
            <a:avLst/>
          </a:prstGeom>
          <a:noFill/>
        </p:spPr>
        <p:txBody>
          <a:bodyPr wrap="none" rtlCol="0">
            <a:spAutoFit/>
          </a:bodyPr>
          <a:lstStyle/>
          <a:p>
            <a:r>
              <a:rPr lang="ja-JP" altLang="en-US" sz="2000" b="1">
                <a:solidFill>
                  <a:srgbClr val="FF0000"/>
                </a:solidFill>
              </a:rPr>
              <a:t>合計</a:t>
            </a:r>
            <a:r>
              <a:rPr lang="en-US" altLang="ja-JP" sz="2000" b="1" dirty="0">
                <a:solidFill>
                  <a:srgbClr val="FF0000"/>
                </a:solidFill>
              </a:rPr>
              <a:t> </a:t>
            </a:r>
            <a:r>
              <a:rPr lang="ja-JP" altLang="en-US" sz="2000" b="1">
                <a:solidFill>
                  <a:srgbClr val="FF0000"/>
                </a:solidFill>
              </a:rPr>
              <a:t>約</a:t>
            </a:r>
            <a:r>
              <a:rPr lang="en-US" altLang="ja-JP" sz="2000" b="1" dirty="0">
                <a:solidFill>
                  <a:srgbClr val="FF0000"/>
                </a:solidFill>
              </a:rPr>
              <a:t>600 FTE</a:t>
            </a:r>
            <a:endParaRPr lang="ja-JP" altLang="en-US" sz="2000" b="1">
              <a:solidFill>
                <a:srgbClr val="FF0000"/>
              </a:solidFill>
            </a:endParaRPr>
          </a:p>
        </p:txBody>
      </p:sp>
    </p:spTree>
    <p:extLst>
      <p:ext uri="{BB962C8B-B14F-4D97-AF65-F5344CB8AC3E}">
        <p14:creationId xmlns:p14="http://schemas.microsoft.com/office/powerpoint/2010/main" val="1237725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BBBCF98-56AF-5303-E5F7-576DFFECA931}"/>
              </a:ext>
            </a:extLst>
          </p:cNvPr>
          <p:cNvSpPr>
            <a:spLocks noGrp="1"/>
          </p:cNvSpPr>
          <p:nvPr>
            <p:ph type="sldNum" sz="quarter" idx="12"/>
          </p:nvPr>
        </p:nvSpPr>
        <p:spPr/>
        <p:txBody>
          <a:bodyPr/>
          <a:lstStyle/>
          <a:p>
            <a:fld id="{37795D70-7FA7-4606-9050-0258564817C4}" type="slidenum">
              <a:rPr lang="ja-JP" altLang="en-US" smtClean="0"/>
              <a:pPr/>
              <a:t>33</a:t>
            </a:fld>
            <a:endParaRPr lang="ja-JP" altLang="en-US"/>
          </a:p>
        </p:txBody>
      </p:sp>
      <p:sp>
        <p:nvSpPr>
          <p:cNvPr id="3" name="テキスト ボックス 2">
            <a:extLst>
              <a:ext uri="{FF2B5EF4-FFF2-40B4-BE49-F238E27FC236}">
                <a16:creationId xmlns:a16="http://schemas.microsoft.com/office/drawing/2014/main" id="{0DC57FC0-9A52-508D-4175-D7A56FEFF9A0}"/>
              </a:ext>
            </a:extLst>
          </p:cNvPr>
          <p:cNvSpPr txBox="1"/>
          <p:nvPr/>
        </p:nvSpPr>
        <p:spPr>
          <a:xfrm>
            <a:off x="643203" y="267406"/>
            <a:ext cx="2954655" cy="461665"/>
          </a:xfrm>
          <a:prstGeom prst="rect">
            <a:avLst/>
          </a:prstGeom>
          <a:solidFill>
            <a:schemeClr val="accent5">
              <a:lumMod val="20000"/>
              <a:lumOff val="80000"/>
            </a:schemeClr>
          </a:solidFill>
        </p:spPr>
        <p:txBody>
          <a:bodyPr wrap="none" rtlCol="0">
            <a:spAutoFit/>
          </a:bodyPr>
          <a:lstStyle/>
          <a:p>
            <a:r>
              <a:rPr lang="ja-JP" altLang="en-US" sz="2400">
                <a:latin typeface="Times"/>
              </a:rPr>
              <a:t>宇宙研での審査状況</a:t>
            </a:r>
          </a:p>
        </p:txBody>
      </p:sp>
      <p:sp>
        <p:nvSpPr>
          <p:cNvPr id="4" name="テキスト ボックス 3">
            <a:extLst>
              <a:ext uri="{FF2B5EF4-FFF2-40B4-BE49-F238E27FC236}">
                <a16:creationId xmlns:a16="http://schemas.microsoft.com/office/drawing/2014/main" id="{DF3991CF-F20D-540A-5413-609F6364EE7F}"/>
              </a:ext>
            </a:extLst>
          </p:cNvPr>
          <p:cNvSpPr txBox="1"/>
          <p:nvPr/>
        </p:nvSpPr>
        <p:spPr>
          <a:xfrm>
            <a:off x="328167" y="912669"/>
            <a:ext cx="11724133" cy="2616101"/>
          </a:xfrm>
          <a:prstGeom prst="rect">
            <a:avLst/>
          </a:prstGeom>
          <a:noFill/>
        </p:spPr>
        <p:txBody>
          <a:bodyPr wrap="square" rtlCol="0">
            <a:spAutoFit/>
          </a:bodyPr>
          <a:lstStyle/>
          <a:p>
            <a:r>
              <a:rPr lang="en-US" altLang="ja-JP" sz="1600" dirty="0">
                <a:latin typeface="Times"/>
              </a:rPr>
              <a:t>2024</a:t>
            </a:r>
            <a:r>
              <a:rPr lang="ja-JP" altLang="en-US" sz="1600">
                <a:latin typeface="Times"/>
              </a:rPr>
              <a:t>年</a:t>
            </a:r>
            <a:r>
              <a:rPr lang="en-US" altLang="ja-JP" sz="1600" dirty="0">
                <a:latin typeface="Times"/>
              </a:rPr>
              <a:t>3</a:t>
            </a:r>
            <a:r>
              <a:rPr lang="ja-JP" altLang="en-US" sz="1600">
                <a:latin typeface="Times"/>
              </a:rPr>
              <a:t>月にダウンセレクション（再審査）</a:t>
            </a:r>
          </a:p>
          <a:p>
            <a:r>
              <a:rPr lang="en-US" altLang="ja-JP" sz="1600" dirty="0">
                <a:latin typeface="Times"/>
              </a:rPr>
              <a:t>- </a:t>
            </a:r>
            <a:r>
              <a:rPr lang="ja-JP" altLang="en-US" sz="1600">
                <a:latin typeface="Times"/>
              </a:rPr>
              <a:t>ミッションの意義・価値・要求設定、システム実現性、ミッション定義フェーズの活動</a:t>
            </a:r>
            <a:r>
              <a:rPr lang="en-US" altLang="ja-JP" sz="1600" dirty="0">
                <a:latin typeface="Times"/>
              </a:rPr>
              <a:t> </a:t>
            </a:r>
            <a:r>
              <a:rPr lang="ja-JP" altLang="en-US" sz="1600">
                <a:latin typeface="Times"/>
              </a:rPr>
              <a:t>に対しては妥当との評価。</a:t>
            </a:r>
          </a:p>
          <a:p>
            <a:r>
              <a:rPr lang="en-US" altLang="ja-JP" sz="1600" dirty="0">
                <a:latin typeface="Times"/>
              </a:rPr>
              <a:t>- </a:t>
            </a:r>
            <a:r>
              <a:rPr lang="ja-JP" altLang="en-US" sz="1600">
                <a:latin typeface="Times"/>
              </a:rPr>
              <a:t>プロジェクト計画に対しては概ね妥当と評価</a:t>
            </a:r>
            <a:br>
              <a:rPr lang="en-US" altLang="ja-JP" sz="1600" dirty="0">
                <a:latin typeface="Times"/>
              </a:rPr>
            </a:br>
            <a:r>
              <a:rPr lang="en-US" altLang="ja-JP" sz="1600" dirty="0">
                <a:latin typeface="Times"/>
              </a:rPr>
              <a:t>   JAXA </a:t>
            </a:r>
            <a:r>
              <a:rPr lang="ja-JP" altLang="en-US" sz="1600">
                <a:latin typeface="Times"/>
              </a:rPr>
              <a:t>のプロジェクトマネージャ、システムマネージャ等を定めていく必要がある</a:t>
            </a:r>
            <a:br>
              <a:rPr lang="en-US" altLang="ja-JP" sz="1600" dirty="0">
                <a:latin typeface="Times"/>
              </a:rPr>
            </a:br>
            <a:endParaRPr lang="ja-JP" altLang="en-US" sz="1000">
              <a:latin typeface="Times"/>
            </a:endParaRPr>
          </a:p>
          <a:p>
            <a:r>
              <a:rPr lang="ja-JP" altLang="en-US" sz="1600">
                <a:latin typeface="Times"/>
              </a:rPr>
              <a:t>しかしながら、</a:t>
            </a:r>
            <a:br>
              <a:rPr lang="en-US" altLang="ja-JP" sz="1600" dirty="0">
                <a:latin typeface="Times"/>
              </a:rPr>
            </a:br>
            <a:r>
              <a:rPr lang="en-US" altLang="ja-JP" sz="1600" dirty="0">
                <a:latin typeface="Times"/>
              </a:rPr>
              <a:t>- </a:t>
            </a:r>
            <a:r>
              <a:rPr lang="ja-JP" altLang="en-US" sz="1600">
                <a:latin typeface="Times"/>
              </a:rPr>
              <a:t>衛星システムメーカの人員不足</a:t>
            </a:r>
            <a:endParaRPr lang="en-US" altLang="ja-JP" sz="1600" dirty="0">
              <a:latin typeface="Times"/>
            </a:endParaRPr>
          </a:p>
          <a:p>
            <a:r>
              <a:rPr lang="en-US" altLang="ja-JP" sz="1600" dirty="0">
                <a:latin typeface="Times"/>
              </a:rPr>
              <a:t>- JAXA </a:t>
            </a:r>
            <a:r>
              <a:rPr lang="ja-JP" altLang="en-US" sz="1600">
                <a:latin typeface="Times"/>
              </a:rPr>
              <a:t>のプロジェクトマネージメント体制の人員不足により、</a:t>
            </a:r>
            <a:r>
              <a:rPr lang="ja-JP" altLang="en-US" sz="1600">
                <a:solidFill>
                  <a:srgbClr val="FF0000"/>
                </a:solidFill>
                <a:latin typeface="Times"/>
              </a:rPr>
              <a:t>宇宙研執行部の「経営判断」として選定は「保留」という状況</a:t>
            </a:r>
            <a:br>
              <a:rPr lang="en-US" altLang="ja-JP" sz="1600" dirty="0">
                <a:solidFill>
                  <a:srgbClr val="FF0000"/>
                </a:solidFill>
                <a:latin typeface="Times"/>
              </a:rPr>
            </a:br>
            <a:endParaRPr lang="ja-JP" altLang="en-US" sz="1000">
              <a:latin typeface="Times"/>
            </a:endParaRPr>
          </a:p>
          <a:p>
            <a:r>
              <a:rPr lang="en-US" altLang="ja-JP" sz="1600" dirty="0">
                <a:latin typeface="Times"/>
              </a:rPr>
              <a:t>2026</a:t>
            </a:r>
            <a:r>
              <a:rPr lang="ja-JP" altLang="en-US" sz="1600">
                <a:latin typeface="Times"/>
              </a:rPr>
              <a:t>年頃に、</a:t>
            </a:r>
            <a:r>
              <a:rPr lang="en-US" altLang="ja-JP" sz="1600" dirty="0" err="1">
                <a:latin typeface="Times"/>
              </a:rPr>
              <a:t>HiZ</a:t>
            </a:r>
            <a:r>
              <a:rPr lang="en-US" altLang="ja-JP" sz="1600" dirty="0">
                <a:latin typeface="Times"/>
              </a:rPr>
              <a:t>-GUNDAM / SILVIA / LAPYUTA </a:t>
            </a:r>
            <a:r>
              <a:rPr lang="ja-JP" altLang="en-US" sz="1600">
                <a:latin typeface="Times"/>
              </a:rPr>
              <a:t>の </a:t>
            </a:r>
            <a:r>
              <a:rPr lang="en-US" altLang="ja-JP" sz="1600" dirty="0">
                <a:latin typeface="Times"/>
              </a:rPr>
              <a:t>3 </a:t>
            </a:r>
            <a:r>
              <a:rPr lang="ja-JP" altLang="en-US" sz="1600">
                <a:latin typeface="Times"/>
              </a:rPr>
              <a:t>候補で改めてダウンセレクション</a:t>
            </a:r>
            <a:br>
              <a:rPr lang="en-US" altLang="ja-JP" sz="1600" dirty="0">
                <a:latin typeface="Times"/>
              </a:rPr>
            </a:br>
            <a:r>
              <a:rPr lang="ja-JP" altLang="en-US" sz="1600">
                <a:latin typeface="Times"/>
              </a:rPr>
              <a:t>選定されたミッションはプロジェクト化へ向けた活動を行い、残りの２つはワーキンググループへ立ち戻ることになる。</a:t>
            </a:r>
          </a:p>
        </p:txBody>
      </p:sp>
      <p:sp>
        <p:nvSpPr>
          <p:cNvPr id="5" name="テキスト ボックス 4">
            <a:extLst>
              <a:ext uri="{FF2B5EF4-FFF2-40B4-BE49-F238E27FC236}">
                <a16:creationId xmlns:a16="http://schemas.microsoft.com/office/drawing/2014/main" id="{B10083BE-3E38-E004-7637-4B68D30D3572}"/>
              </a:ext>
            </a:extLst>
          </p:cNvPr>
          <p:cNvSpPr txBox="1"/>
          <p:nvPr/>
        </p:nvSpPr>
        <p:spPr>
          <a:xfrm>
            <a:off x="8178996" y="3610064"/>
            <a:ext cx="3057247" cy="584775"/>
          </a:xfrm>
          <a:prstGeom prst="rect">
            <a:avLst/>
          </a:prstGeom>
          <a:noFill/>
        </p:spPr>
        <p:txBody>
          <a:bodyPr wrap="none" rtlCol="0">
            <a:spAutoFit/>
          </a:bodyPr>
          <a:lstStyle/>
          <a:p>
            <a:r>
              <a:rPr lang="en-US" altLang="ja-JP" sz="1600" dirty="0"/>
              <a:t>2024/05/08 </a:t>
            </a:r>
          </a:p>
          <a:p>
            <a:r>
              <a:rPr lang="ja-JP" altLang="en-US" sz="1600"/>
              <a:t>宇宙理工学合同委員会にて決定</a:t>
            </a:r>
          </a:p>
        </p:txBody>
      </p:sp>
      <p:pic>
        <p:nvPicPr>
          <p:cNvPr id="6" name="図 5">
            <a:extLst>
              <a:ext uri="{FF2B5EF4-FFF2-40B4-BE49-F238E27FC236}">
                <a16:creationId xmlns:a16="http://schemas.microsoft.com/office/drawing/2014/main" id="{5E8B5101-9C2F-E6D1-4EA4-4DD579093F83}"/>
              </a:ext>
            </a:extLst>
          </p:cNvPr>
          <p:cNvPicPr>
            <a:picLocks noChangeAspect="1"/>
          </p:cNvPicPr>
          <p:nvPr/>
        </p:nvPicPr>
        <p:blipFill rotWithShape="1">
          <a:blip r:embed="rId2"/>
          <a:srcRect b="14182"/>
          <a:stretch/>
        </p:blipFill>
        <p:spPr>
          <a:xfrm>
            <a:off x="467867" y="4168130"/>
            <a:ext cx="10650820" cy="2689870"/>
          </a:xfrm>
          <a:prstGeom prst="rect">
            <a:avLst/>
          </a:prstGeom>
        </p:spPr>
      </p:pic>
      <p:sp>
        <p:nvSpPr>
          <p:cNvPr id="7" name="テキスト ボックス 6">
            <a:extLst>
              <a:ext uri="{FF2B5EF4-FFF2-40B4-BE49-F238E27FC236}">
                <a16:creationId xmlns:a16="http://schemas.microsoft.com/office/drawing/2014/main" id="{C60ED14F-10C0-8324-6AF6-B9573B0CB1C4}"/>
              </a:ext>
            </a:extLst>
          </p:cNvPr>
          <p:cNvSpPr txBox="1"/>
          <p:nvPr/>
        </p:nvSpPr>
        <p:spPr>
          <a:xfrm>
            <a:off x="467867" y="3863142"/>
            <a:ext cx="2492990" cy="369332"/>
          </a:xfrm>
          <a:prstGeom prst="rect">
            <a:avLst/>
          </a:prstGeom>
          <a:noFill/>
        </p:spPr>
        <p:txBody>
          <a:bodyPr wrap="none" rtlCol="0">
            <a:spAutoFit/>
          </a:bodyPr>
          <a:lstStyle/>
          <a:p>
            <a:r>
              <a:rPr lang="ja-JP" altLang="en-US"/>
              <a:t>想定するスケジュール</a:t>
            </a:r>
          </a:p>
        </p:txBody>
      </p:sp>
    </p:spTree>
    <p:extLst>
      <p:ext uri="{BB962C8B-B14F-4D97-AF65-F5344CB8AC3E}">
        <p14:creationId xmlns:p14="http://schemas.microsoft.com/office/powerpoint/2010/main" val="406941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7446527-6824-E9D0-AB57-2AD101306DA4}"/>
              </a:ext>
            </a:extLst>
          </p:cNvPr>
          <p:cNvSpPr>
            <a:spLocks noGrp="1"/>
          </p:cNvSpPr>
          <p:nvPr>
            <p:ph type="sldNum" sz="quarter" idx="12"/>
          </p:nvPr>
        </p:nvSpPr>
        <p:spPr/>
        <p:txBody>
          <a:bodyPr/>
          <a:lstStyle/>
          <a:p>
            <a:fld id="{37795D70-7FA7-4606-9050-0258564817C4}" type="slidenum">
              <a:rPr lang="ja-JP" altLang="en-US" smtClean="0"/>
              <a:pPr/>
              <a:t>34</a:t>
            </a:fld>
            <a:endParaRPr lang="ja-JP" altLang="en-US"/>
          </a:p>
        </p:txBody>
      </p:sp>
      <p:pic>
        <p:nvPicPr>
          <p:cNvPr id="10" name="図 9">
            <a:extLst>
              <a:ext uri="{FF2B5EF4-FFF2-40B4-BE49-F238E27FC236}">
                <a16:creationId xmlns:a16="http://schemas.microsoft.com/office/drawing/2014/main" id="{206B8B09-1D13-821F-16E8-949BB5194408}"/>
              </a:ext>
            </a:extLst>
          </p:cNvPr>
          <p:cNvPicPr>
            <a:picLocks noChangeAspect="1"/>
          </p:cNvPicPr>
          <p:nvPr/>
        </p:nvPicPr>
        <p:blipFill>
          <a:blip r:embed="rId2"/>
          <a:stretch>
            <a:fillRect/>
          </a:stretch>
        </p:blipFill>
        <p:spPr>
          <a:xfrm>
            <a:off x="1981200" y="267364"/>
            <a:ext cx="8435280" cy="6481308"/>
          </a:xfrm>
          <a:prstGeom prst="rect">
            <a:avLst/>
          </a:prstGeom>
        </p:spPr>
      </p:pic>
      <p:sp>
        <p:nvSpPr>
          <p:cNvPr id="12" name="角丸四角形 11">
            <a:extLst>
              <a:ext uri="{FF2B5EF4-FFF2-40B4-BE49-F238E27FC236}">
                <a16:creationId xmlns:a16="http://schemas.microsoft.com/office/drawing/2014/main" id="{25A2B43A-760B-0BF1-CFFE-8F5BB60C287E}"/>
              </a:ext>
            </a:extLst>
          </p:cNvPr>
          <p:cNvSpPr/>
          <p:nvPr/>
        </p:nvSpPr>
        <p:spPr>
          <a:xfrm>
            <a:off x="8112224" y="188346"/>
            <a:ext cx="1392832" cy="6639344"/>
          </a:xfrm>
          <a:prstGeom prst="roundRect">
            <a:avLst>
              <a:gd name="adj" fmla="val 11719"/>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422328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4.07407E-6 L 0.09305 0.0007 " pathEditMode="relative" rAng="0" ptsTypes="AA">
                                      <p:cBhvr>
                                        <p:cTn id="6" dur="2000" fill="hold"/>
                                        <p:tgtEl>
                                          <p:spTgt spid="12"/>
                                        </p:tgtEl>
                                        <p:attrNameLst>
                                          <p:attrName>ppt_x</p:attrName>
                                          <p:attrName>ppt_y</p:attrName>
                                        </p:attrNameLst>
                                      </p:cBhvr>
                                      <p:rCtr x="46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571362A-A877-70FD-556D-FACDB6885CAF}"/>
              </a:ext>
            </a:extLst>
          </p:cNvPr>
          <p:cNvSpPr>
            <a:spLocks noGrp="1"/>
          </p:cNvSpPr>
          <p:nvPr>
            <p:ph type="sldNum" sz="quarter" idx="12"/>
          </p:nvPr>
        </p:nvSpPr>
        <p:spPr/>
        <p:txBody>
          <a:bodyPr/>
          <a:lstStyle/>
          <a:p>
            <a:fld id="{37795D70-7FA7-4606-9050-0258564817C4}" type="slidenum">
              <a:rPr lang="ja-JP" altLang="en-US" smtClean="0"/>
              <a:pPr/>
              <a:t>35</a:t>
            </a:fld>
            <a:endParaRPr lang="ja-JP" altLang="en-US"/>
          </a:p>
        </p:txBody>
      </p:sp>
      <p:pic>
        <p:nvPicPr>
          <p:cNvPr id="3" name="図 2">
            <a:extLst>
              <a:ext uri="{FF2B5EF4-FFF2-40B4-BE49-F238E27FC236}">
                <a16:creationId xmlns:a16="http://schemas.microsoft.com/office/drawing/2014/main" id="{F0FCFCF6-C501-7EAD-0E7E-2FB06A0D83B8}"/>
              </a:ext>
            </a:extLst>
          </p:cNvPr>
          <p:cNvPicPr>
            <a:picLocks noChangeAspect="1"/>
          </p:cNvPicPr>
          <p:nvPr/>
        </p:nvPicPr>
        <p:blipFill>
          <a:blip r:embed="rId2"/>
          <a:stretch>
            <a:fillRect/>
          </a:stretch>
        </p:blipFill>
        <p:spPr>
          <a:xfrm>
            <a:off x="1727293" y="620688"/>
            <a:ext cx="8737415" cy="5412854"/>
          </a:xfrm>
          <a:prstGeom prst="rect">
            <a:avLst/>
          </a:prstGeom>
        </p:spPr>
      </p:pic>
      <p:cxnSp>
        <p:nvCxnSpPr>
          <p:cNvPr id="5" name="直線コネクタ 4">
            <a:extLst>
              <a:ext uri="{FF2B5EF4-FFF2-40B4-BE49-F238E27FC236}">
                <a16:creationId xmlns:a16="http://schemas.microsoft.com/office/drawing/2014/main" id="{188E41F0-47BD-9404-9DD1-2FB1A65BCDF4}"/>
              </a:ext>
            </a:extLst>
          </p:cNvPr>
          <p:cNvCxnSpPr/>
          <p:nvPr/>
        </p:nvCxnSpPr>
        <p:spPr>
          <a:xfrm>
            <a:off x="4295800" y="2505253"/>
            <a:ext cx="56886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76AEB0E9-FA61-3509-F24D-59F2CEAEDDF3}"/>
              </a:ext>
            </a:extLst>
          </p:cNvPr>
          <p:cNvCxnSpPr>
            <a:cxnSpLocks/>
          </p:cNvCxnSpPr>
          <p:nvPr/>
        </p:nvCxnSpPr>
        <p:spPr>
          <a:xfrm>
            <a:off x="2279576" y="2815865"/>
            <a:ext cx="47525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771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C965611-2625-C4A8-6666-1778C42FD821}"/>
              </a:ext>
            </a:extLst>
          </p:cNvPr>
          <p:cNvSpPr>
            <a:spLocks noGrp="1"/>
          </p:cNvSpPr>
          <p:nvPr>
            <p:ph type="sldNum" sz="quarter" idx="12"/>
          </p:nvPr>
        </p:nvSpPr>
        <p:spPr/>
        <p:txBody>
          <a:bodyPr/>
          <a:lstStyle/>
          <a:p>
            <a:fld id="{37795D70-7FA7-4606-9050-0258564817C4}" type="slidenum">
              <a:rPr lang="ja-JP" altLang="en-US" smtClean="0"/>
              <a:pPr/>
              <a:t>36</a:t>
            </a:fld>
            <a:endParaRPr lang="ja-JP" altLang="en-US"/>
          </a:p>
        </p:txBody>
      </p:sp>
      <p:pic>
        <p:nvPicPr>
          <p:cNvPr id="3" name="図 2">
            <a:extLst>
              <a:ext uri="{FF2B5EF4-FFF2-40B4-BE49-F238E27FC236}">
                <a16:creationId xmlns:a16="http://schemas.microsoft.com/office/drawing/2014/main" id="{51BAE39E-69AA-58A0-61A8-C652B3CDD891}"/>
              </a:ext>
            </a:extLst>
          </p:cNvPr>
          <p:cNvPicPr>
            <a:picLocks noChangeAspect="1"/>
          </p:cNvPicPr>
          <p:nvPr/>
        </p:nvPicPr>
        <p:blipFill>
          <a:blip r:embed="rId2"/>
          <a:stretch>
            <a:fillRect/>
          </a:stretch>
        </p:blipFill>
        <p:spPr>
          <a:xfrm>
            <a:off x="2207569" y="379874"/>
            <a:ext cx="7777053" cy="6098400"/>
          </a:xfrm>
          <a:prstGeom prst="rect">
            <a:avLst/>
          </a:prstGeom>
        </p:spPr>
      </p:pic>
      <p:cxnSp>
        <p:nvCxnSpPr>
          <p:cNvPr id="8" name="直線コネクタ 7">
            <a:extLst>
              <a:ext uri="{FF2B5EF4-FFF2-40B4-BE49-F238E27FC236}">
                <a16:creationId xmlns:a16="http://schemas.microsoft.com/office/drawing/2014/main" id="{9ED71F49-1AB1-9195-3CCF-E07826D608EA}"/>
              </a:ext>
            </a:extLst>
          </p:cNvPr>
          <p:cNvCxnSpPr>
            <a:cxnSpLocks/>
          </p:cNvCxnSpPr>
          <p:nvPr/>
        </p:nvCxnSpPr>
        <p:spPr>
          <a:xfrm>
            <a:off x="6672064" y="3476294"/>
            <a:ext cx="30963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4D1A0AF-8F95-2827-6A9F-01FACCD9CC45}"/>
              </a:ext>
            </a:extLst>
          </p:cNvPr>
          <p:cNvCxnSpPr>
            <a:cxnSpLocks/>
          </p:cNvCxnSpPr>
          <p:nvPr/>
        </p:nvCxnSpPr>
        <p:spPr>
          <a:xfrm>
            <a:off x="2448306" y="3764326"/>
            <a:ext cx="73201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683FE43-D45A-C2E2-560F-8BDB8E7C0750}"/>
              </a:ext>
            </a:extLst>
          </p:cNvPr>
          <p:cNvCxnSpPr>
            <a:cxnSpLocks/>
          </p:cNvCxnSpPr>
          <p:nvPr/>
        </p:nvCxnSpPr>
        <p:spPr>
          <a:xfrm>
            <a:off x="2435950" y="4040001"/>
            <a:ext cx="66123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A965C040-6920-77F3-8A60-2A88D32744A8}"/>
              </a:ext>
            </a:extLst>
          </p:cNvPr>
          <p:cNvSpPr/>
          <p:nvPr/>
        </p:nvSpPr>
        <p:spPr>
          <a:xfrm>
            <a:off x="2351584" y="4869160"/>
            <a:ext cx="7488832" cy="13957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正方形/長方形 15">
            <a:extLst>
              <a:ext uri="{FF2B5EF4-FFF2-40B4-BE49-F238E27FC236}">
                <a16:creationId xmlns:a16="http://schemas.microsoft.com/office/drawing/2014/main" id="{85408578-6BDF-6E21-5902-43A129C58CAF}"/>
              </a:ext>
            </a:extLst>
          </p:cNvPr>
          <p:cNvSpPr/>
          <p:nvPr/>
        </p:nvSpPr>
        <p:spPr>
          <a:xfrm>
            <a:off x="7171039" y="777061"/>
            <a:ext cx="377479" cy="2856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039511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960814-0F85-A442-AD22-7BCCF7C9167A}"/>
              </a:ext>
            </a:extLst>
          </p:cNvPr>
          <p:cNvSpPr>
            <a:spLocks noGrp="1"/>
          </p:cNvSpPr>
          <p:nvPr>
            <p:ph type="title"/>
          </p:nvPr>
        </p:nvSpPr>
        <p:spPr>
          <a:xfrm>
            <a:off x="415582" y="-19474"/>
            <a:ext cx="10515600" cy="1146554"/>
          </a:xfrm>
        </p:spPr>
        <p:txBody>
          <a:bodyPr>
            <a:normAutofit/>
          </a:bodyPr>
          <a:lstStyle/>
          <a:p>
            <a:r>
              <a:rPr kumimoji="1" lang="en-US" altLang="ja-JP" sz="2800" dirty="0"/>
              <a:t>1. Introduction</a:t>
            </a:r>
            <a:br>
              <a:rPr kumimoji="1" lang="en-US" altLang="ja-JP" sz="3600" dirty="0"/>
            </a:br>
            <a:r>
              <a:rPr kumimoji="1" lang="en-US" altLang="ja-JP" sz="3200" dirty="0"/>
              <a:t>Quick follow-up is a Key to catch high-z GRB</a:t>
            </a:r>
            <a:endParaRPr kumimoji="1" lang="ja-JP" altLang="en-US" sz="3600" dirty="0"/>
          </a:p>
        </p:txBody>
      </p:sp>
      <p:sp>
        <p:nvSpPr>
          <p:cNvPr id="3" name="コンテンツ プレースホルダー 2">
            <a:extLst>
              <a:ext uri="{FF2B5EF4-FFF2-40B4-BE49-F238E27FC236}">
                <a16:creationId xmlns:a16="http://schemas.microsoft.com/office/drawing/2014/main" id="{FA96A2C8-69DD-5940-A644-BB6169A1A641}"/>
              </a:ext>
            </a:extLst>
          </p:cNvPr>
          <p:cNvSpPr>
            <a:spLocks noGrp="1"/>
          </p:cNvSpPr>
          <p:nvPr>
            <p:ph idx="1"/>
          </p:nvPr>
        </p:nvSpPr>
        <p:spPr>
          <a:xfrm>
            <a:off x="5705695" y="1086909"/>
            <a:ext cx="6304891" cy="1471083"/>
          </a:xfrm>
        </p:spPr>
        <p:txBody>
          <a:bodyPr>
            <a:normAutofit/>
          </a:bodyPr>
          <a:lstStyle/>
          <a:p>
            <a:pPr marL="0" indent="0">
              <a:buFont typeface="Arial" panose="020B0604020202020204" pitchFamily="34" charset="0"/>
              <a:buNone/>
            </a:pPr>
            <a:r>
              <a:rPr lang="en-US" altLang="ja-JP" sz="2800" dirty="0"/>
              <a:t>The afterglow is expected to be brighter than </a:t>
            </a:r>
            <a:r>
              <a:rPr lang="en-US" altLang="ja-JP" sz="2800" dirty="0">
                <a:solidFill>
                  <a:srgbClr val="FF0000"/>
                </a:solidFill>
              </a:rPr>
              <a:t>21</a:t>
            </a:r>
            <a:r>
              <a:rPr lang="en-US" altLang="ja-JP" dirty="0">
                <a:solidFill>
                  <a:srgbClr val="FF0000"/>
                </a:solidFill>
              </a:rPr>
              <a:t>mag</a:t>
            </a:r>
            <a:r>
              <a:rPr lang="ja-JP" altLang="en-US" dirty="0">
                <a:solidFill>
                  <a:srgbClr val="FF0000"/>
                </a:solidFill>
              </a:rPr>
              <a:t> </a:t>
            </a:r>
            <a:r>
              <a:rPr lang="en-US" altLang="ja-JP" dirty="0">
                <a:solidFill>
                  <a:srgbClr val="FF0000"/>
                </a:solidFill>
              </a:rPr>
              <a:t>at 1 hour </a:t>
            </a:r>
            <a:r>
              <a:rPr lang="en-US" altLang="ja-JP" dirty="0"/>
              <a:t>after the burst (in &gt;90% probability)</a:t>
            </a:r>
            <a:endParaRPr lang="en-US" altLang="ja-JP" sz="2800" dirty="0"/>
          </a:p>
        </p:txBody>
      </p:sp>
      <p:grpSp>
        <p:nvGrpSpPr>
          <p:cNvPr id="4" name="グループ化 95">
            <a:extLst>
              <a:ext uri="{FF2B5EF4-FFF2-40B4-BE49-F238E27FC236}">
                <a16:creationId xmlns:a16="http://schemas.microsoft.com/office/drawing/2014/main" id="{1F0277B5-A5D1-7346-9226-CA302E2C8ED8}"/>
              </a:ext>
            </a:extLst>
          </p:cNvPr>
          <p:cNvGrpSpPr/>
          <p:nvPr/>
        </p:nvGrpSpPr>
        <p:grpSpPr>
          <a:xfrm>
            <a:off x="6700048" y="2360518"/>
            <a:ext cx="5065342" cy="4505411"/>
            <a:chOff x="3971154" y="389562"/>
            <a:chExt cx="5065342" cy="4505411"/>
          </a:xfrm>
        </p:grpSpPr>
        <p:grpSp>
          <p:nvGrpSpPr>
            <p:cNvPr id="5" name="グループ化 51">
              <a:extLst>
                <a:ext uri="{FF2B5EF4-FFF2-40B4-BE49-F238E27FC236}">
                  <a16:creationId xmlns:a16="http://schemas.microsoft.com/office/drawing/2014/main" id="{1390C484-49F6-0142-9F75-9670FCA6ADAB}"/>
                </a:ext>
              </a:extLst>
            </p:cNvPr>
            <p:cNvGrpSpPr/>
            <p:nvPr/>
          </p:nvGrpSpPr>
          <p:grpSpPr>
            <a:xfrm>
              <a:off x="3971154" y="652220"/>
              <a:ext cx="5065342" cy="4242753"/>
              <a:chOff x="3971154" y="778352"/>
              <a:chExt cx="5065342" cy="4242753"/>
            </a:xfrm>
          </p:grpSpPr>
          <p:grpSp>
            <p:nvGrpSpPr>
              <p:cNvPr id="27" name="グループ化 47">
                <a:extLst>
                  <a:ext uri="{FF2B5EF4-FFF2-40B4-BE49-F238E27FC236}">
                    <a16:creationId xmlns:a16="http://schemas.microsoft.com/office/drawing/2014/main" id="{94809762-B3F4-954A-AED5-B3B6314283E5}"/>
                  </a:ext>
                </a:extLst>
              </p:cNvPr>
              <p:cNvGrpSpPr/>
              <p:nvPr/>
            </p:nvGrpSpPr>
            <p:grpSpPr>
              <a:xfrm>
                <a:off x="3971154" y="778352"/>
                <a:ext cx="5065342" cy="4242753"/>
                <a:chOff x="3971154" y="418312"/>
                <a:chExt cx="5065342" cy="4242753"/>
              </a:xfrm>
            </p:grpSpPr>
            <p:grpSp>
              <p:nvGrpSpPr>
                <p:cNvPr id="30" name="グループ化 39">
                  <a:extLst>
                    <a:ext uri="{FF2B5EF4-FFF2-40B4-BE49-F238E27FC236}">
                      <a16:creationId xmlns:a16="http://schemas.microsoft.com/office/drawing/2014/main" id="{B49AB859-967A-5344-BD06-C193300BAEF5}"/>
                    </a:ext>
                  </a:extLst>
                </p:cNvPr>
                <p:cNvGrpSpPr/>
                <p:nvPr/>
              </p:nvGrpSpPr>
              <p:grpSpPr>
                <a:xfrm>
                  <a:off x="3971154" y="836712"/>
                  <a:ext cx="5065342" cy="3824353"/>
                  <a:chOff x="3971154" y="836712"/>
                  <a:chExt cx="5065342" cy="3824353"/>
                </a:xfrm>
              </p:grpSpPr>
              <p:grpSp>
                <p:nvGrpSpPr>
                  <p:cNvPr id="35" name="グループ化 37">
                    <a:extLst>
                      <a:ext uri="{FF2B5EF4-FFF2-40B4-BE49-F238E27FC236}">
                        <a16:creationId xmlns:a16="http://schemas.microsoft.com/office/drawing/2014/main" id="{03249DBB-1C4C-7D4B-B64C-6A1B7AA92307}"/>
                      </a:ext>
                    </a:extLst>
                  </p:cNvPr>
                  <p:cNvGrpSpPr/>
                  <p:nvPr/>
                </p:nvGrpSpPr>
                <p:grpSpPr>
                  <a:xfrm>
                    <a:off x="3971154" y="836712"/>
                    <a:ext cx="5065342" cy="3824353"/>
                    <a:chOff x="3971154" y="836712"/>
                    <a:chExt cx="5065342" cy="3824353"/>
                  </a:xfrm>
                </p:grpSpPr>
                <p:sp>
                  <p:nvSpPr>
                    <p:cNvPr id="38" name="テキスト ボックス 37">
                      <a:extLst>
                        <a:ext uri="{FF2B5EF4-FFF2-40B4-BE49-F238E27FC236}">
                          <a16:creationId xmlns:a16="http://schemas.microsoft.com/office/drawing/2014/main" id="{A870C51E-FB90-0745-8857-40514B0DB7C1}"/>
                        </a:ext>
                      </a:extLst>
                    </p:cNvPr>
                    <p:cNvSpPr txBox="1"/>
                    <p:nvPr/>
                  </p:nvSpPr>
                  <p:spPr>
                    <a:xfrm>
                      <a:off x="4451734" y="836712"/>
                      <a:ext cx="341760" cy="276999"/>
                    </a:xfrm>
                    <a:prstGeom prst="rect">
                      <a:avLst/>
                    </a:prstGeom>
                    <a:solidFill>
                      <a:schemeClr val="bg1"/>
                    </a:solidFill>
                  </p:spPr>
                  <p:txBody>
                    <a:bodyPr wrap="none" rtlCol="0">
                      <a:spAutoFit/>
                    </a:bodyPr>
                    <a:lstStyle/>
                    <a:p>
                      <a:r>
                        <a:rPr kumimoji="1" lang="en-US" altLang="ja-JP" sz="1200" dirty="0"/>
                        <a:t>19</a:t>
                      </a:r>
                      <a:endParaRPr kumimoji="1" lang="ja-JP" altLang="en-US" sz="1200" dirty="0"/>
                    </a:p>
                  </p:txBody>
                </p:sp>
                <p:sp>
                  <p:nvSpPr>
                    <p:cNvPr id="39" name="テキスト ボックス 38">
                      <a:extLst>
                        <a:ext uri="{FF2B5EF4-FFF2-40B4-BE49-F238E27FC236}">
                          <a16:creationId xmlns:a16="http://schemas.microsoft.com/office/drawing/2014/main" id="{377D6FF8-F242-A94D-AD1F-C0C0A12E9A55}"/>
                        </a:ext>
                      </a:extLst>
                    </p:cNvPr>
                    <p:cNvSpPr txBox="1"/>
                    <p:nvPr/>
                  </p:nvSpPr>
                  <p:spPr>
                    <a:xfrm>
                      <a:off x="4434212" y="1279793"/>
                      <a:ext cx="341760" cy="276999"/>
                    </a:xfrm>
                    <a:prstGeom prst="rect">
                      <a:avLst/>
                    </a:prstGeom>
                    <a:solidFill>
                      <a:schemeClr val="bg1"/>
                    </a:solidFill>
                  </p:spPr>
                  <p:txBody>
                    <a:bodyPr wrap="none" rtlCol="0">
                      <a:spAutoFit/>
                    </a:bodyPr>
                    <a:lstStyle/>
                    <a:p>
                      <a:r>
                        <a:rPr lang="en-US" altLang="ja-JP" sz="1200" dirty="0"/>
                        <a:t>20</a:t>
                      </a:r>
                      <a:endParaRPr kumimoji="1" lang="ja-JP" altLang="en-US" sz="1200" dirty="0"/>
                    </a:p>
                  </p:txBody>
                </p:sp>
                <p:sp>
                  <p:nvSpPr>
                    <p:cNvPr id="40" name="テキスト ボックス 39">
                      <a:extLst>
                        <a:ext uri="{FF2B5EF4-FFF2-40B4-BE49-F238E27FC236}">
                          <a16:creationId xmlns:a16="http://schemas.microsoft.com/office/drawing/2014/main" id="{B1D01F9B-6305-0644-8485-4C2D4F6DD054}"/>
                        </a:ext>
                      </a:extLst>
                    </p:cNvPr>
                    <p:cNvSpPr txBox="1"/>
                    <p:nvPr/>
                  </p:nvSpPr>
                  <p:spPr>
                    <a:xfrm>
                      <a:off x="4433454" y="1711841"/>
                      <a:ext cx="341760" cy="276999"/>
                    </a:xfrm>
                    <a:prstGeom prst="rect">
                      <a:avLst/>
                    </a:prstGeom>
                    <a:solidFill>
                      <a:schemeClr val="bg1"/>
                    </a:solidFill>
                  </p:spPr>
                  <p:txBody>
                    <a:bodyPr wrap="none" rtlCol="0">
                      <a:spAutoFit/>
                    </a:bodyPr>
                    <a:lstStyle/>
                    <a:p>
                      <a:r>
                        <a:rPr lang="en-US" altLang="ja-JP" sz="1200" dirty="0"/>
                        <a:t>21</a:t>
                      </a:r>
                      <a:endParaRPr kumimoji="1" lang="ja-JP" altLang="en-US" sz="1200" dirty="0"/>
                    </a:p>
                  </p:txBody>
                </p:sp>
                <p:sp>
                  <p:nvSpPr>
                    <p:cNvPr id="41" name="テキスト ボックス 40">
                      <a:extLst>
                        <a:ext uri="{FF2B5EF4-FFF2-40B4-BE49-F238E27FC236}">
                          <a16:creationId xmlns:a16="http://schemas.microsoft.com/office/drawing/2014/main" id="{78702471-3A2F-D24E-9203-92B7AB198C2F}"/>
                        </a:ext>
                      </a:extLst>
                    </p:cNvPr>
                    <p:cNvSpPr txBox="1"/>
                    <p:nvPr/>
                  </p:nvSpPr>
                  <p:spPr>
                    <a:xfrm>
                      <a:off x="4433454" y="2168481"/>
                      <a:ext cx="341760" cy="276999"/>
                    </a:xfrm>
                    <a:prstGeom prst="rect">
                      <a:avLst/>
                    </a:prstGeom>
                    <a:solidFill>
                      <a:schemeClr val="bg1"/>
                    </a:solidFill>
                  </p:spPr>
                  <p:txBody>
                    <a:bodyPr wrap="none" rtlCol="0">
                      <a:spAutoFit/>
                    </a:bodyPr>
                    <a:lstStyle/>
                    <a:p>
                      <a:r>
                        <a:rPr lang="en-US" altLang="ja-JP" sz="1200" dirty="0"/>
                        <a:t>22</a:t>
                      </a:r>
                      <a:endParaRPr kumimoji="1" lang="ja-JP" altLang="en-US" sz="1200" dirty="0"/>
                    </a:p>
                  </p:txBody>
                </p:sp>
                <p:sp>
                  <p:nvSpPr>
                    <p:cNvPr id="42" name="テキスト ボックス 41">
                      <a:extLst>
                        <a:ext uri="{FF2B5EF4-FFF2-40B4-BE49-F238E27FC236}">
                          <a16:creationId xmlns:a16="http://schemas.microsoft.com/office/drawing/2014/main" id="{70483A0B-E1F6-7248-9F5A-E36CF8973C66}"/>
                        </a:ext>
                      </a:extLst>
                    </p:cNvPr>
                    <p:cNvSpPr txBox="1"/>
                    <p:nvPr/>
                  </p:nvSpPr>
                  <p:spPr>
                    <a:xfrm>
                      <a:off x="4433454" y="2612320"/>
                      <a:ext cx="341760" cy="276999"/>
                    </a:xfrm>
                    <a:prstGeom prst="rect">
                      <a:avLst/>
                    </a:prstGeom>
                    <a:solidFill>
                      <a:schemeClr val="bg1"/>
                    </a:solidFill>
                  </p:spPr>
                  <p:txBody>
                    <a:bodyPr wrap="none" rtlCol="0">
                      <a:spAutoFit/>
                    </a:bodyPr>
                    <a:lstStyle/>
                    <a:p>
                      <a:r>
                        <a:rPr lang="en-US" altLang="ja-JP" sz="1200" dirty="0"/>
                        <a:t>23</a:t>
                      </a:r>
                      <a:endParaRPr kumimoji="1" lang="ja-JP" altLang="en-US" sz="1200" dirty="0"/>
                    </a:p>
                  </p:txBody>
                </p:sp>
                <p:sp>
                  <p:nvSpPr>
                    <p:cNvPr id="43" name="テキスト ボックス 42">
                      <a:extLst>
                        <a:ext uri="{FF2B5EF4-FFF2-40B4-BE49-F238E27FC236}">
                          <a16:creationId xmlns:a16="http://schemas.microsoft.com/office/drawing/2014/main" id="{00C33BD0-D524-8442-B472-8DDCA49B69A2}"/>
                        </a:ext>
                      </a:extLst>
                    </p:cNvPr>
                    <p:cNvSpPr txBox="1"/>
                    <p:nvPr/>
                  </p:nvSpPr>
                  <p:spPr>
                    <a:xfrm>
                      <a:off x="4433454" y="3079993"/>
                      <a:ext cx="341760" cy="276999"/>
                    </a:xfrm>
                    <a:prstGeom prst="rect">
                      <a:avLst/>
                    </a:prstGeom>
                    <a:solidFill>
                      <a:schemeClr val="bg1"/>
                    </a:solidFill>
                  </p:spPr>
                  <p:txBody>
                    <a:bodyPr wrap="none" rtlCol="0">
                      <a:spAutoFit/>
                    </a:bodyPr>
                    <a:lstStyle/>
                    <a:p>
                      <a:r>
                        <a:rPr lang="en-US" altLang="ja-JP" sz="1200" dirty="0"/>
                        <a:t>24</a:t>
                      </a:r>
                      <a:endParaRPr kumimoji="1" lang="ja-JP" altLang="en-US" sz="1200" dirty="0"/>
                    </a:p>
                  </p:txBody>
                </p:sp>
                <p:sp>
                  <p:nvSpPr>
                    <p:cNvPr id="44" name="テキスト ボックス 43">
                      <a:extLst>
                        <a:ext uri="{FF2B5EF4-FFF2-40B4-BE49-F238E27FC236}">
                          <a16:creationId xmlns:a16="http://schemas.microsoft.com/office/drawing/2014/main" id="{4DEC0245-E382-1C40-BD03-1EA23ACAC62D}"/>
                        </a:ext>
                      </a:extLst>
                    </p:cNvPr>
                    <p:cNvSpPr txBox="1"/>
                    <p:nvPr/>
                  </p:nvSpPr>
                  <p:spPr>
                    <a:xfrm>
                      <a:off x="4433454" y="3476500"/>
                      <a:ext cx="341760" cy="276999"/>
                    </a:xfrm>
                    <a:prstGeom prst="rect">
                      <a:avLst/>
                    </a:prstGeom>
                    <a:solidFill>
                      <a:schemeClr val="bg1"/>
                    </a:solidFill>
                  </p:spPr>
                  <p:txBody>
                    <a:bodyPr wrap="none" rtlCol="0">
                      <a:spAutoFit/>
                    </a:bodyPr>
                    <a:lstStyle/>
                    <a:p>
                      <a:r>
                        <a:rPr lang="en-US" altLang="ja-JP" sz="1200" dirty="0"/>
                        <a:t>25</a:t>
                      </a:r>
                      <a:endParaRPr kumimoji="1" lang="ja-JP" altLang="en-US" sz="1200" dirty="0"/>
                    </a:p>
                  </p:txBody>
                </p:sp>
                <p:sp>
                  <p:nvSpPr>
                    <p:cNvPr id="45" name="テキスト ボックス 44">
                      <a:extLst>
                        <a:ext uri="{FF2B5EF4-FFF2-40B4-BE49-F238E27FC236}">
                          <a16:creationId xmlns:a16="http://schemas.microsoft.com/office/drawing/2014/main" id="{1F6496A6-AC92-7443-B3E9-221F43531F33}"/>
                        </a:ext>
                      </a:extLst>
                    </p:cNvPr>
                    <p:cNvSpPr txBox="1"/>
                    <p:nvPr/>
                  </p:nvSpPr>
                  <p:spPr>
                    <a:xfrm>
                      <a:off x="4427984" y="3944089"/>
                      <a:ext cx="341760" cy="276999"/>
                    </a:xfrm>
                    <a:prstGeom prst="rect">
                      <a:avLst/>
                    </a:prstGeom>
                    <a:solidFill>
                      <a:schemeClr val="bg1"/>
                    </a:solidFill>
                  </p:spPr>
                  <p:txBody>
                    <a:bodyPr wrap="none" rtlCol="0">
                      <a:spAutoFit/>
                    </a:bodyPr>
                    <a:lstStyle/>
                    <a:p>
                      <a:r>
                        <a:rPr lang="en-US" altLang="ja-JP" sz="1200" dirty="0"/>
                        <a:t>26</a:t>
                      </a:r>
                      <a:endParaRPr kumimoji="1" lang="ja-JP" altLang="en-US" sz="1200" dirty="0"/>
                    </a:p>
                  </p:txBody>
                </p:sp>
                <p:grpSp>
                  <p:nvGrpSpPr>
                    <p:cNvPr id="46" name="グループ化 36">
                      <a:extLst>
                        <a:ext uri="{FF2B5EF4-FFF2-40B4-BE49-F238E27FC236}">
                          <a16:creationId xmlns:a16="http://schemas.microsoft.com/office/drawing/2014/main" id="{36B653E0-77A8-9F42-8924-4FFF5434D39B}"/>
                        </a:ext>
                      </a:extLst>
                    </p:cNvPr>
                    <p:cNvGrpSpPr/>
                    <p:nvPr/>
                  </p:nvGrpSpPr>
                  <p:grpSpPr>
                    <a:xfrm>
                      <a:off x="3971154" y="908720"/>
                      <a:ext cx="5065342" cy="3752345"/>
                      <a:chOff x="3971154" y="908720"/>
                      <a:chExt cx="5065342" cy="3752345"/>
                    </a:xfrm>
                  </p:grpSpPr>
                  <p:pic>
                    <p:nvPicPr>
                      <p:cNvPr id="47" name="図 46" descr="grb090423_SED2.jpg">
                        <a:extLst>
                          <a:ext uri="{FF2B5EF4-FFF2-40B4-BE49-F238E27FC236}">
                            <a16:creationId xmlns:a16="http://schemas.microsoft.com/office/drawing/2014/main" id="{37C8DC03-8F6F-6148-9AD3-C56D260C9824}"/>
                          </a:ext>
                        </a:extLst>
                      </p:cNvPr>
                      <p:cNvPicPr>
                        <a:picLocks noChangeAspect="1"/>
                      </p:cNvPicPr>
                      <p:nvPr/>
                    </p:nvPicPr>
                    <p:blipFill>
                      <a:blip r:embed="rId3" cstate="print"/>
                      <a:srcRect l="6791" r="5691"/>
                      <a:stretch>
                        <a:fillRect/>
                      </a:stretch>
                    </p:blipFill>
                    <p:spPr>
                      <a:xfrm>
                        <a:off x="4716016" y="908720"/>
                        <a:ext cx="4320480" cy="3456384"/>
                      </a:xfrm>
                      <a:prstGeom prst="rect">
                        <a:avLst/>
                      </a:prstGeom>
                    </p:spPr>
                  </p:pic>
                  <p:sp>
                    <p:nvSpPr>
                      <p:cNvPr id="48" name="テキスト ボックス 47">
                        <a:extLst>
                          <a:ext uri="{FF2B5EF4-FFF2-40B4-BE49-F238E27FC236}">
                            <a16:creationId xmlns:a16="http://schemas.microsoft.com/office/drawing/2014/main" id="{23331A56-5149-0F44-B622-1EAC0706FB4A}"/>
                          </a:ext>
                        </a:extLst>
                      </p:cNvPr>
                      <p:cNvSpPr txBox="1"/>
                      <p:nvPr/>
                    </p:nvSpPr>
                    <p:spPr>
                      <a:xfrm>
                        <a:off x="3971154" y="4322511"/>
                        <a:ext cx="1862433" cy="338554"/>
                      </a:xfrm>
                      <a:prstGeom prst="rect">
                        <a:avLst/>
                      </a:prstGeom>
                      <a:solidFill>
                        <a:schemeClr val="bg1"/>
                      </a:solidFill>
                    </p:spPr>
                    <p:txBody>
                      <a:bodyPr wrap="none" rtlCol="0">
                        <a:spAutoFit/>
                      </a:bodyPr>
                      <a:lstStyle/>
                      <a:p>
                        <a:r>
                          <a:rPr kumimoji="1" lang="en-US" altLang="ja-JP" sz="1600" dirty="0"/>
                          <a:t>Greiner et al. </a:t>
                        </a:r>
                        <a:r>
                          <a:rPr lang="en-US" altLang="ja-JP" sz="1600" dirty="0"/>
                          <a:t>(</a:t>
                        </a:r>
                        <a:r>
                          <a:rPr kumimoji="1" lang="en-US" altLang="ja-JP" sz="1600" dirty="0"/>
                          <a:t>2009)</a:t>
                        </a:r>
                        <a:endParaRPr kumimoji="1" lang="ja-JP" altLang="en-US" sz="1600" dirty="0"/>
                      </a:p>
                    </p:txBody>
                  </p:sp>
                  <p:sp>
                    <p:nvSpPr>
                      <p:cNvPr id="49" name="テキスト ボックス 48">
                        <a:extLst>
                          <a:ext uri="{FF2B5EF4-FFF2-40B4-BE49-F238E27FC236}">
                            <a16:creationId xmlns:a16="http://schemas.microsoft.com/office/drawing/2014/main" id="{8D40F12B-485E-2747-BA45-01E82BC431E2}"/>
                          </a:ext>
                        </a:extLst>
                      </p:cNvPr>
                      <p:cNvSpPr txBox="1"/>
                      <p:nvPr/>
                    </p:nvSpPr>
                    <p:spPr>
                      <a:xfrm>
                        <a:off x="4811774" y="4100738"/>
                        <a:ext cx="420308" cy="276999"/>
                      </a:xfrm>
                      <a:prstGeom prst="rect">
                        <a:avLst/>
                      </a:prstGeom>
                      <a:solidFill>
                        <a:schemeClr val="bg1"/>
                      </a:solidFill>
                    </p:spPr>
                    <p:txBody>
                      <a:bodyPr wrap="none" rtlCol="0">
                        <a:spAutoFit/>
                      </a:bodyPr>
                      <a:lstStyle/>
                      <a:p>
                        <a:r>
                          <a:rPr kumimoji="1" lang="en-US" altLang="ja-JP" sz="1200" dirty="0"/>
                          <a:t>400</a:t>
                        </a:r>
                        <a:endParaRPr kumimoji="1" lang="ja-JP" altLang="en-US" sz="1200" dirty="0"/>
                      </a:p>
                    </p:txBody>
                  </p:sp>
                  <p:sp>
                    <p:nvSpPr>
                      <p:cNvPr id="50" name="テキスト ボックス 49">
                        <a:extLst>
                          <a:ext uri="{FF2B5EF4-FFF2-40B4-BE49-F238E27FC236}">
                            <a16:creationId xmlns:a16="http://schemas.microsoft.com/office/drawing/2014/main" id="{F64BB343-ADA6-F14C-801C-A134A58DE087}"/>
                          </a:ext>
                        </a:extLst>
                      </p:cNvPr>
                      <p:cNvSpPr txBox="1"/>
                      <p:nvPr/>
                    </p:nvSpPr>
                    <p:spPr>
                      <a:xfrm>
                        <a:off x="5663860" y="4100822"/>
                        <a:ext cx="420308" cy="276999"/>
                      </a:xfrm>
                      <a:prstGeom prst="rect">
                        <a:avLst/>
                      </a:prstGeom>
                      <a:solidFill>
                        <a:schemeClr val="bg1"/>
                      </a:solidFill>
                    </p:spPr>
                    <p:txBody>
                      <a:bodyPr wrap="none" rtlCol="0">
                        <a:spAutoFit/>
                      </a:bodyPr>
                      <a:lstStyle/>
                      <a:p>
                        <a:r>
                          <a:rPr lang="en-US" altLang="ja-JP" sz="1200" dirty="0"/>
                          <a:t>6</a:t>
                        </a:r>
                        <a:r>
                          <a:rPr kumimoji="1" lang="en-US" altLang="ja-JP" sz="1200" dirty="0"/>
                          <a:t>00</a:t>
                        </a:r>
                        <a:endParaRPr kumimoji="1" lang="ja-JP" altLang="en-US" sz="1200" dirty="0"/>
                      </a:p>
                    </p:txBody>
                  </p:sp>
                  <p:sp>
                    <p:nvSpPr>
                      <p:cNvPr id="51" name="テキスト ボックス 50">
                        <a:extLst>
                          <a:ext uri="{FF2B5EF4-FFF2-40B4-BE49-F238E27FC236}">
                            <a16:creationId xmlns:a16="http://schemas.microsoft.com/office/drawing/2014/main" id="{FD68B2D6-E152-0E4C-8FC9-789FCE301552}"/>
                          </a:ext>
                        </a:extLst>
                      </p:cNvPr>
                      <p:cNvSpPr txBox="1"/>
                      <p:nvPr/>
                    </p:nvSpPr>
                    <p:spPr>
                      <a:xfrm>
                        <a:off x="6288182" y="4100738"/>
                        <a:ext cx="420308" cy="276999"/>
                      </a:xfrm>
                      <a:prstGeom prst="rect">
                        <a:avLst/>
                      </a:prstGeom>
                      <a:solidFill>
                        <a:schemeClr val="bg1"/>
                      </a:solidFill>
                    </p:spPr>
                    <p:txBody>
                      <a:bodyPr wrap="none" rtlCol="0">
                        <a:spAutoFit/>
                      </a:bodyPr>
                      <a:lstStyle/>
                      <a:p>
                        <a:r>
                          <a:rPr lang="en-US" altLang="ja-JP" sz="1200" dirty="0"/>
                          <a:t>8</a:t>
                        </a:r>
                        <a:r>
                          <a:rPr kumimoji="1" lang="en-US" altLang="ja-JP" sz="1200" dirty="0"/>
                          <a:t>00</a:t>
                        </a:r>
                        <a:endParaRPr kumimoji="1" lang="ja-JP" altLang="en-US" sz="1200" dirty="0"/>
                      </a:p>
                    </p:txBody>
                  </p:sp>
                  <p:sp>
                    <p:nvSpPr>
                      <p:cNvPr id="52" name="テキスト ボックス 51">
                        <a:extLst>
                          <a:ext uri="{FF2B5EF4-FFF2-40B4-BE49-F238E27FC236}">
                            <a16:creationId xmlns:a16="http://schemas.microsoft.com/office/drawing/2014/main" id="{DDC35E6D-5F64-7741-894B-CD22E919DFE1}"/>
                          </a:ext>
                        </a:extLst>
                      </p:cNvPr>
                      <p:cNvSpPr txBox="1"/>
                      <p:nvPr/>
                    </p:nvSpPr>
                    <p:spPr>
                      <a:xfrm>
                        <a:off x="6684740" y="4100738"/>
                        <a:ext cx="569387" cy="276999"/>
                      </a:xfrm>
                      <a:prstGeom prst="rect">
                        <a:avLst/>
                      </a:prstGeom>
                      <a:solidFill>
                        <a:schemeClr val="bg1"/>
                      </a:solidFill>
                    </p:spPr>
                    <p:txBody>
                      <a:bodyPr wrap="none" rtlCol="0">
                        <a:spAutoFit/>
                      </a:bodyPr>
                      <a:lstStyle/>
                      <a:p>
                        <a:r>
                          <a:rPr lang="en-US" altLang="ja-JP" sz="1200" dirty="0"/>
                          <a:t>  1</a:t>
                        </a:r>
                        <a:r>
                          <a:rPr kumimoji="1" lang="en-US" altLang="ja-JP" sz="1200" dirty="0"/>
                          <a:t>000</a:t>
                        </a:r>
                        <a:endParaRPr kumimoji="1" lang="ja-JP" altLang="en-US" sz="1200" dirty="0"/>
                      </a:p>
                    </p:txBody>
                  </p:sp>
                  <p:sp>
                    <p:nvSpPr>
                      <p:cNvPr id="53" name="テキスト ボックス 52">
                        <a:extLst>
                          <a:ext uri="{FF2B5EF4-FFF2-40B4-BE49-F238E27FC236}">
                            <a16:creationId xmlns:a16="http://schemas.microsoft.com/office/drawing/2014/main" id="{E598D4D5-CAD5-4747-897D-BE05DB69517B}"/>
                          </a:ext>
                        </a:extLst>
                      </p:cNvPr>
                      <p:cNvSpPr txBox="1"/>
                      <p:nvPr/>
                    </p:nvSpPr>
                    <p:spPr>
                      <a:xfrm>
                        <a:off x="8244273" y="4100822"/>
                        <a:ext cx="498855" cy="276999"/>
                      </a:xfrm>
                      <a:prstGeom prst="rect">
                        <a:avLst/>
                      </a:prstGeom>
                      <a:solidFill>
                        <a:schemeClr val="bg1"/>
                      </a:solidFill>
                    </p:spPr>
                    <p:txBody>
                      <a:bodyPr wrap="none" rtlCol="0">
                        <a:spAutoFit/>
                      </a:bodyPr>
                      <a:lstStyle/>
                      <a:p>
                        <a:r>
                          <a:rPr lang="en-US" altLang="ja-JP" sz="1200" dirty="0"/>
                          <a:t>20</a:t>
                        </a:r>
                        <a:r>
                          <a:rPr kumimoji="1" lang="en-US" altLang="ja-JP" sz="1200" dirty="0"/>
                          <a:t>00</a:t>
                        </a:r>
                        <a:endParaRPr kumimoji="1" lang="ja-JP" altLang="en-US" sz="1200" dirty="0"/>
                      </a:p>
                    </p:txBody>
                  </p:sp>
                </p:grpSp>
              </p:grpSp>
              <p:sp>
                <p:nvSpPr>
                  <p:cNvPr id="36" name="テキスト ボックス 35">
                    <a:extLst>
                      <a:ext uri="{FF2B5EF4-FFF2-40B4-BE49-F238E27FC236}">
                        <a16:creationId xmlns:a16="http://schemas.microsoft.com/office/drawing/2014/main" id="{3BAA0264-4BB4-7C40-BF9C-D21BB86C9CBF}"/>
                      </a:ext>
                    </a:extLst>
                  </p:cNvPr>
                  <p:cNvSpPr txBox="1"/>
                  <p:nvPr/>
                </p:nvSpPr>
                <p:spPr>
                  <a:xfrm>
                    <a:off x="6300192" y="4345359"/>
                    <a:ext cx="1482329" cy="307777"/>
                  </a:xfrm>
                  <a:prstGeom prst="rect">
                    <a:avLst/>
                  </a:prstGeom>
                  <a:noFill/>
                </p:spPr>
                <p:txBody>
                  <a:bodyPr wrap="none" rtlCol="0">
                    <a:spAutoFit/>
                  </a:bodyPr>
                  <a:lstStyle/>
                  <a:p>
                    <a:r>
                      <a:rPr lang="en-US" altLang="ja-JP" sz="1400" dirty="0"/>
                      <a:t>Wavelength</a:t>
                    </a:r>
                    <a:r>
                      <a:rPr lang="ja-JP" altLang="en-US" sz="1400" dirty="0"/>
                      <a:t> </a:t>
                    </a:r>
                    <a:r>
                      <a:rPr lang="en-US" altLang="ja-JP" sz="1400" dirty="0"/>
                      <a:t>(nm)</a:t>
                    </a:r>
                    <a:endParaRPr kumimoji="1" lang="ja-JP" altLang="en-US" sz="1400" dirty="0"/>
                  </a:p>
                </p:txBody>
              </p:sp>
              <p:sp>
                <p:nvSpPr>
                  <p:cNvPr id="37" name="テキスト ボックス 36">
                    <a:extLst>
                      <a:ext uri="{FF2B5EF4-FFF2-40B4-BE49-F238E27FC236}">
                        <a16:creationId xmlns:a16="http://schemas.microsoft.com/office/drawing/2014/main" id="{0C8AE1D6-5639-C04C-8E82-3F91E7564D4A}"/>
                      </a:ext>
                    </a:extLst>
                  </p:cNvPr>
                  <p:cNvSpPr txBox="1"/>
                  <p:nvPr/>
                </p:nvSpPr>
                <p:spPr>
                  <a:xfrm rot="16200000">
                    <a:off x="3904298" y="2335489"/>
                    <a:ext cx="986167" cy="307777"/>
                  </a:xfrm>
                  <a:prstGeom prst="rect">
                    <a:avLst/>
                  </a:prstGeom>
                  <a:noFill/>
                </p:spPr>
                <p:txBody>
                  <a:bodyPr wrap="none" rtlCol="0">
                    <a:spAutoFit/>
                  </a:bodyPr>
                  <a:lstStyle/>
                  <a:p>
                    <a:r>
                      <a:rPr lang="en-US" altLang="ja-JP" sz="1400" dirty="0"/>
                      <a:t>Magnitude</a:t>
                    </a:r>
                    <a:endParaRPr kumimoji="1" lang="ja-JP" altLang="en-US" sz="1400" dirty="0"/>
                  </a:p>
                </p:txBody>
              </p:sp>
            </p:grpSp>
            <p:sp>
              <p:nvSpPr>
                <p:cNvPr id="31" name="テキスト ボックス 30">
                  <a:extLst>
                    <a:ext uri="{FF2B5EF4-FFF2-40B4-BE49-F238E27FC236}">
                      <a16:creationId xmlns:a16="http://schemas.microsoft.com/office/drawing/2014/main" id="{D69E16F2-BBEB-C644-AAC1-BA38EE289E3F}"/>
                    </a:ext>
                  </a:extLst>
                </p:cNvPr>
                <p:cNvSpPr txBox="1"/>
                <p:nvPr/>
              </p:nvSpPr>
              <p:spPr>
                <a:xfrm>
                  <a:off x="5391384" y="418312"/>
                  <a:ext cx="818429" cy="338554"/>
                </a:xfrm>
                <a:prstGeom prst="rect">
                  <a:avLst/>
                </a:prstGeom>
                <a:noFill/>
              </p:spPr>
              <p:txBody>
                <a:bodyPr wrap="none" rtlCol="0">
                  <a:spAutoFit/>
                </a:bodyPr>
                <a:lstStyle/>
                <a:p>
                  <a:r>
                    <a:rPr lang="en-US" altLang="ja-JP" sz="1600" dirty="0"/>
                    <a:t>Optical </a:t>
                  </a:r>
                  <a:endParaRPr kumimoji="1" lang="ja-JP" altLang="en-US" sz="1600" dirty="0"/>
                </a:p>
              </p:txBody>
            </p:sp>
            <p:sp>
              <p:nvSpPr>
                <p:cNvPr id="32" name="テキスト ボックス 31">
                  <a:extLst>
                    <a:ext uri="{FF2B5EF4-FFF2-40B4-BE49-F238E27FC236}">
                      <a16:creationId xmlns:a16="http://schemas.microsoft.com/office/drawing/2014/main" id="{02F246CD-E168-004C-8E09-6D4740F2503E}"/>
                    </a:ext>
                  </a:extLst>
                </p:cNvPr>
                <p:cNvSpPr txBox="1"/>
                <p:nvPr/>
              </p:nvSpPr>
              <p:spPr>
                <a:xfrm>
                  <a:off x="7758238" y="443482"/>
                  <a:ext cx="481222" cy="338554"/>
                </a:xfrm>
                <a:prstGeom prst="rect">
                  <a:avLst/>
                </a:prstGeom>
                <a:noFill/>
              </p:spPr>
              <p:txBody>
                <a:bodyPr wrap="none" rtlCol="0">
                  <a:spAutoFit/>
                </a:bodyPr>
                <a:lstStyle/>
                <a:p>
                  <a:r>
                    <a:rPr kumimoji="1" lang="en-US" altLang="ja-JP" sz="1600" dirty="0"/>
                    <a:t>NIR</a:t>
                  </a:r>
                  <a:endParaRPr kumimoji="1" lang="ja-JP" altLang="en-US" sz="1600" dirty="0"/>
                </a:p>
              </p:txBody>
            </p:sp>
            <p:sp>
              <p:nvSpPr>
                <p:cNvPr id="33" name="左右矢印 32">
                  <a:extLst>
                    <a:ext uri="{FF2B5EF4-FFF2-40B4-BE49-F238E27FC236}">
                      <a16:creationId xmlns:a16="http://schemas.microsoft.com/office/drawing/2014/main" id="{0366805E-D07E-A144-BB2F-4681DD55A866}"/>
                    </a:ext>
                  </a:extLst>
                </p:cNvPr>
                <p:cNvSpPr/>
                <p:nvPr/>
              </p:nvSpPr>
              <p:spPr>
                <a:xfrm>
                  <a:off x="4795560" y="706344"/>
                  <a:ext cx="2304256" cy="216024"/>
                </a:xfrm>
                <a:prstGeom prst="leftRightArrow">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左右矢印 33">
                  <a:extLst>
                    <a:ext uri="{FF2B5EF4-FFF2-40B4-BE49-F238E27FC236}">
                      <a16:creationId xmlns:a16="http://schemas.microsoft.com/office/drawing/2014/main" id="{DB0A499D-ED3C-0344-A298-E229EB1C0506}"/>
                    </a:ext>
                  </a:extLst>
                </p:cNvPr>
                <p:cNvSpPr/>
                <p:nvPr/>
              </p:nvSpPr>
              <p:spPr>
                <a:xfrm>
                  <a:off x="7177936" y="706344"/>
                  <a:ext cx="1728192" cy="216024"/>
                </a:xfrm>
                <a:prstGeom prst="lef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sp>
            <p:nvSpPr>
              <p:cNvPr id="28" name="テキスト ボックス 27">
                <a:extLst>
                  <a:ext uri="{FF2B5EF4-FFF2-40B4-BE49-F238E27FC236}">
                    <a16:creationId xmlns:a16="http://schemas.microsoft.com/office/drawing/2014/main" id="{F9A2B924-A4E4-0A4A-A2C9-7FB2F3919033}"/>
                  </a:ext>
                </a:extLst>
              </p:cNvPr>
              <p:cNvSpPr txBox="1"/>
              <p:nvPr/>
            </p:nvSpPr>
            <p:spPr>
              <a:xfrm>
                <a:off x="4852482" y="2052137"/>
                <a:ext cx="2208258" cy="584775"/>
              </a:xfrm>
              <a:prstGeom prst="rect">
                <a:avLst/>
              </a:prstGeom>
              <a:noFill/>
              <a:ln w="28575">
                <a:solidFill>
                  <a:srgbClr val="FF0000"/>
                </a:solidFill>
              </a:ln>
            </p:spPr>
            <p:txBody>
              <a:bodyPr wrap="square" rtlCol="0">
                <a:spAutoFit/>
              </a:bodyPr>
              <a:lstStyle/>
              <a:p>
                <a:pPr algn="ctr"/>
                <a:r>
                  <a:rPr kumimoji="1" lang="en-US" altLang="ja-JP" sz="1600" dirty="0"/>
                  <a:t>Lyα absorption edge</a:t>
                </a:r>
              </a:p>
              <a:p>
                <a:pPr algn="ctr"/>
                <a:r>
                  <a:rPr lang="en-US" altLang="ja-JP" sz="1600" dirty="0"/>
                  <a:t>(121.6 nm @ z=8.3)</a:t>
                </a:r>
                <a:endParaRPr kumimoji="1" lang="ja-JP" altLang="en-US" sz="1600" dirty="0"/>
              </a:p>
            </p:txBody>
          </p:sp>
          <p:cxnSp>
            <p:nvCxnSpPr>
              <p:cNvPr id="29" name="直線コネクタ 28">
                <a:extLst>
                  <a:ext uri="{FF2B5EF4-FFF2-40B4-BE49-F238E27FC236}">
                    <a16:creationId xmlns:a16="http://schemas.microsoft.com/office/drawing/2014/main" id="{DE8521C3-7A02-CD4C-AEC5-E5D2EDF3B8BE}"/>
                  </a:ext>
                </a:extLst>
              </p:cNvPr>
              <p:cNvCxnSpPr/>
              <p:nvPr/>
            </p:nvCxnSpPr>
            <p:spPr>
              <a:xfrm rot="5400000">
                <a:off x="5931444" y="3176972"/>
                <a:ext cx="2376264" cy="0"/>
              </a:xfrm>
              <a:prstGeom prst="line">
                <a:avLst/>
              </a:prstGeom>
              <a:ln>
                <a:solidFill>
                  <a:srgbClr val="FF0000"/>
                </a:solidFill>
                <a:prstDash val="dash"/>
              </a:ln>
            </p:spPr>
            <p:style>
              <a:lnRef idx="2">
                <a:schemeClr val="dk1"/>
              </a:lnRef>
              <a:fillRef idx="0">
                <a:schemeClr val="dk1"/>
              </a:fillRef>
              <a:effectRef idx="1">
                <a:schemeClr val="dk1"/>
              </a:effectRef>
              <a:fontRef idx="minor">
                <a:schemeClr val="tx1"/>
              </a:fontRef>
            </p:style>
          </p:cxnSp>
        </p:grpSp>
        <p:sp>
          <p:nvSpPr>
            <p:cNvPr id="6" name="テキスト ボックス 5">
              <a:extLst>
                <a:ext uri="{FF2B5EF4-FFF2-40B4-BE49-F238E27FC236}">
                  <a16:creationId xmlns:a16="http://schemas.microsoft.com/office/drawing/2014/main" id="{8C2040CC-CA90-5C45-A0DC-37C2221FC4DC}"/>
                </a:ext>
              </a:extLst>
            </p:cNvPr>
            <p:cNvSpPr txBox="1"/>
            <p:nvPr/>
          </p:nvSpPr>
          <p:spPr>
            <a:xfrm>
              <a:off x="5325986" y="389562"/>
              <a:ext cx="3443571" cy="400110"/>
            </a:xfrm>
            <a:prstGeom prst="rect">
              <a:avLst/>
            </a:prstGeom>
            <a:noFill/>
          </p:spPr>
          <p:txBody>
            <a:bodyPr wrap="none" rtlCol="0">
              <a:spAutoFit/>
            </a:bodyPr>
            <a:lstStyle/>
            <a:p>
              <a:r>
                <a:rPr kumimoji="1" lang="en-US" altLang="ja-JP" sz="2000" b="1" dirty="0"/>
                <a:t>Photometry of high-z GRB</a:t>
              </a:r>
              <a:endParaRPr kumimoji="1" lang="ja-JP" altLang="en-US" sz="2000" b="1" dirty="0"/>
            </a:p>
          </p:txBody>
        </p:sp>
        <p:sp>
          <p:nvSpPr>
            <p:cNvPr id="7" name="正方形/長方形 6">
              <a:extLst>
                <a:ext uri="{FF2B5EF4-FFF2-40B4-BE49-F238E27FC236}">
                  <a16:creationId xmlns:a16="http://schemas.microsoft.com/office/drawing/2014/main" id="{26BAF5FE-3D75-5642-8E55-81C181709685}"/>
                </a:ext>
              </a:extLst>
            </p:cNvPr>
            <p:cNvSpPr/>
            <p:nvPr/>
          </p:nvSpPr>
          <p:spPr>
            <a:xfrm>
              <a:off x="8604448" y="1988840"/>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E65730E-5B97-0D4C-B882-A611B86A48D2}"/>
                </a:ext>
              </a:extLst>
            </p:cNvPr>
            <p:cNvSpPr/>
            <p:nvPr/>
          </p:nvSpPr>
          <p:spPr>
            <a:xfrm>
              <a:off x="8028384" y="2141240"/>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3FBD24A-97A6-E94A-8286-F35E9B8E442A}"/>
                </a:ext>
              </a:extLst>
            </p:cNvPr>
            <p:cNvSpPr/>
            <p:nvPr/>
          </p:nvSpPr>
          <p:spPr>
            <a:xfrm>
              <a:off x="7420788" y="2309406"/>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A16BFD3-FD9B-8B43-9FD3-A9A9CDF8E26D}"/>
                </a:ext>
              </a:extLst>
            </p:cNvPr>
            <p:cNvSpPr/>
            <p:nvPr/>
          </p:nvSpPr>
          <p:spPr>
            <a:xfrm>
              <a:off x="6723296" y="3372758"/>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D60D1AE-92ED-6946-8D40-F9D4780BA203}"/>
                </a:ext>
              </a:extLst>
            </p:cNvPr>
            <p:cNvSpPr/>
            <p:nvPr/>
          </p:nvSpPr>
          <p:spPr>
            <a:xfrm>
              <a:off x="6372200" y="3462094"/>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65E1DDC-1231-EB43-B69A-B464F8D71597}"/>
                </a:ext>
              </a:extLst>
            </p:cNvPr>
            <p:cNvSpPr/>
            <p:nvPr/>
          </p:nvSpPr>
          <p:spPr>
            <a:xfrm>
              <a:off x="5940152" y="3836338"/>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13041E0-7D46-A947-8155-449478B12B63}"/>
                </a:ext>
              </a:extLst>
            </p:cNvPr>
            <p:cNvSpPr/>
            <p:nvPr/>
          </p:nvSpPr>
          <p:spPr>
            <a:xfrm>
              <a:off x="5276314" y="3736482"/>
              <a:ext cx="72008" cy="7200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E8F2E707-5E36-AF46-8787-027B1174AB09}"/>
                </a:ext>
              </a:extLst>
            </p:cNvPr>
            <p:cNvCxnSpPr/>
            <p:nvPr/>
          </p:nvCxnSpPr>
          <p:spPr>
            <a:xfrm rot="5400000">
              <a:off x="6604784" y="3528296"/>
              <a:ext cx="288032"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E67A607E-244E-7E4D-AEFD-C794CD8B767B}"/>
                </a:ext>
              </a:extLst>
            </p:cNvPr>
            <p:cNvCxnSpPr/>
            <p:nvPr/>
          </p:nvCxnSpPr>
          <p:spPr>
            <a:xfrm rot="5400000">
              <a:off x="6253688" y="3633398"/>
              <a:ext cx="288032"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EDDB0040-A346-4549-B8CC-CCC62BE0689D}"/>
                </a:ext>
              </a:extLst>
            </p:cNvPr>
            <p:cNvCxnSpPr/>
            <p:nvPr/>
          </p:nvCxnSpPr>
          <p:spPr>
            <a:xfrm rot="5400000">
              <a:off x="5835818" y="3979560"/>
              <a:ext cx="288032"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CF9E41B2-2784-544B-A341-911CB1500ACB}"/>
                </a:ext>
              </a:extLst>
            </p:cNvPr>
            <p:cNvCxnSpPr/>
            <p:nvPr/>
          </p:nvCxnSpPr>
          <p:spPr>
            <a:xfrm rot="5400000">
              <a:off x="5164624" y="3900730"/>
              <a:ext cx="288032"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0096A99-A1FB-EC49-BBF2-E51B342313C1}"/>
                </a:ext>
              </a:extLst>
            </p:cNvPr>
            <p:cNvCxnSpPr/>
            <p:nvPr/>
          </p:nvCxnSpPr>
          <p:spPr>
            <a:xfrm>
              <a:off x="4932040" y="3789040"/>
              <a:ext cx="72008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379558DF-69F0-C448-9A55-8BC7F796093A}"/>
                </a:ext>
              </a:extLst>
            </p:cNvPr>
            <p:cNvCxnSpPr/>
            <p:nvPr/>
          </p:nvCxnSpPr>
          <p:spPr>
            <a:xfrm>
              <a:off x="5652120" y="3861048"/>
              <a:ext cx="576064"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D161941-D324-5341-99C5-7D19ABDFFC69}"/>
                </a:ext>
              </a:extLst>
            </p:cNvPr>
            <p:cNvCxnSpPr/>
            <p:nvPr/>
          </p:nvCxnSpPr>
          <p:spPr>
            <a:xfrm>
              <a:off x="6572458" y="3413234"/>
              <a:ext cx="375806"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A44689DC-C2CE-EB4E-B061-EFB3E7F376CC}"/>
                </a:ext>
              </a:extLst>
            </p:cNvPr>
            <p:cNvCxnSpPr/>
            <p:nvPr/>
          </p:nvCxnSpPr>
          <p:spPr>
            <a:xfrm>
              <a:off x="6243950" y="3501008"/>
              <a:ext cx="344274"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EC7DB92-86A1-FE42-AC23-FB657D403321}"/>
                </a:ext>
              </a:extLst>
            </p:cNvPr>
            <p:cNvCxnSpPr/>
            <p:nvPr/>
          </p:nvCxnSpPr>
          <p:spPr>
            <a:xfrm>
              <a:off x="7236296" y="2333114"/>
              <a:ext cx="407338"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0A08132-9801-2443-97B2-A8902F33C240}"/>
                </a:ext>
              </a:extLst>
            </p:cNvPr>
            <p:cNvCxnSpPr/>
            <p:nvPr/>
          </p:nvCxnSpPr>
          <p:spPr>
            <a:xfrm>
              <a:off x="7877546" y="2173332"/>
              <a:ext cx="375806"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15C626C-8BC9-5145-9DF3-59365DA9D318}"/>
                </a:ext>
              </a:extLst>
            </p:cNvPr>
            <p:cNvCxnSpPr/>
            <p:nvPr/>
          </p:nvCxnSpPr>
          <p:spPr>
            <a:xfrm>
              <a:off x="8460432" y="2036138"/>
              <a:ext cx="375806"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18D4DAC0-0EB3-C34F-9C3A-53251A981B47}"/>
                </a:ext>
              </a:extLst>
            </p:cNvPr>
            <p:cNvCxnSpPr/>
            <p:nvPr/>
          </p:nvCxnSpPr>
          <p:spPr>
            <a:xfrm rot="10800000" flipV="1">
              <a:off x="7299360" y="1988840"/>
              <a:ext cx="1593120" cy="344274"/>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3081B170-7918-2D40-9F0B-1144C4988644}"/>
                </a:ext>
              </a:extLst>
            </p:cNvPr>
            <p:cNvCxnSpPr/>
            <p:nvPr/>
          </p:nvCxnSpPr>
          <p:spPr>
            <a:xfrm rot="5400000">
              <a:off x="6436325" y="3133085"/>
              <a:ext cx="1656184" cy="87774"/>
            </a:xfrm>
            <a:prstGeom prst="line">
              <a:avLst/>
            </a:prstGeom>
          </p:spPr>
          <p:style>
            <a:lnRef idx="1">
              <a:schemeClr val="dk1"/>
            </a:lnRef>
            <a:fillRef idx="0">
              <a:schemeClr val="dk1"/>
            </a:fillRef>
            <a:effectRef idx="0">
              <a:schemeClr val="dk1"/>
            </a:effectRef>
            <a:fontRef idx="minor">
              <a:schemeClr val="tx1"/>
            </a:fontRef>
          </p:style>
        </p:cxnSp>
      </p:grpSp>
      <p:grpSp>
        <p:nvGrpSpPr>
          <p:cNvPr id="54" name="グループ化 53">
            <a:extLst>
              <a:ext uri="{FF2B5EF4-FFF2-40B4-BE49-F238E27FC236}">
                <a16:creationId xmlns:a16="http://schemas.microsoft.com/office/drawing/2014/main" id="{5B647348-E282-D790-C1C0-B2C6B5C95C47}"/>
              </a:ext>
            </a:extLst>
          </p:cNvPr>
          <p:cNvGrpSpPr/>
          <p:nvPr/>
        </p:nvGrpSpPr>
        <p:grpSpPr>
          <a:xfrm>
            <a:off x="469188" y="1500957"/>
            <a:ext cx="5130367" cy="4997993"/>
            <a:chOff x="1403649" y="1412776"/>
            <a:chExt cx="5449302" cy="5308699"/>
          </a:xfrm>
        </p:grpSpPr>
        <p:pic>
          <p:nvPicPr>
            <p:cNvPr id="57" name="図 56">
              <a:extLst>
                <a:ext uri="{FF2B5EF4-FFF2-40B4-BE49-F238E27FC236}">
                  <a16:creationId xmlns:a16="http://schemas.microsoft.com/office/drawing/2014/main" id="{E90A905F-D6B0-EB95-9F6A-540EA6B348B4}"/>
                </a:ext>
              </a:extLst>
            </p:cNvPr>
            <p:cNvPicPr/>
            <p:nvPr/>
          </p:nvPicPr>
          <p:blipFill rotWithShape="1">
            <a:blip r:embed="rId4">
              <a:extLst>
                <a:ext uri="{28A0092B-C50C-407E-A947-70E740481C1C}">
                  <a14:useLocalDpi xmlns:a14="http://schemas.microsoft.com/office/drawing/2010/main" val="0"/>
                </a:ext>
              </a:extLst>
            </a:blip>
            <a:srcRect l="22084" t="10854" r="21146" b="11003"/>
            <a:stretch/>
          </p:blipFill>
          <p:spPr>
            <a:xfrm>
              <a:off x="1403649" y="1412776"/>
              <a:ext cx="5449302" cy="5308699"/>
            </a:xfrm>
            <a:prstGeom prst="rect">
              <a:avLst/>
            </a:prstGeom>
          </p:spPr>
        </p:pic>
        <p:cxnSp>
          <p:nvCxnSpPr>
            <p:cNvPr id="58" name="直線コネクタ 57">
              <a:extLst>
                <a:ext uri="{FF2B5EF4-FFF2-40B4-BE49-F238E27FC236}">
                  <a16:creationId xmlns:a16="http://schemas.microsoft.com/office/drawing/2014/main" id="{934321DE-3AB0-B86F-8DFC-2381438A122A}"/>
                </a:ext>
              </a:extLst>
            </p:cNvPr>
            <p:cNvCxnSpPr>
              <a:cxnSpLocks/>
            </p:cNvCxnSpPr>
            <p:nvPr/>
          </p:nvCxnSpPr>
          <p:spPr>
            <a:xfrm flipV="1">
              <a:off x="3724233" y="3460541"/>
              <a:ext cx="0" cy="27798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1F24A6D2-6129-93B3-1410-187A4F09A2E5}"/>
                </a:ext>
              </a:extLst>
            </p:cNvPr>
            <p:cNvCxnSpPr>
              <a:cxnSpLocks/>
            </p:cNvCxnSpPr>
            <p:nvPr/>
          </p:nvCxnSpPr>
          <p:spPr>
            <a:xfrm flipH="1">
              <a:off x="1939504" y="3460541"/>
              <a:ext cx="17847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A800194F-B892-261A-1873-5A2F0059F68F}"/>
                </a:ext>
              </a:extLst>
            </p:cNvPr>
            <p:cNvSpPr txBox="1"/>
            <p:nvPr/>
          </p:nvSpPr>
          <p:spPr>
            <a:xfrm>
              <a:off x="2496614" y="5625366"/>
              <a:ext cx="1154741" cy="490365"/>
            </a:xfrm>
            <a:prstGeom prst="rect">
              <a:avLst/>
            </a:prstGeom>
            <a:noFill/>
          </p:spPr>
          <p:txBody>
            <a:bodyPr wrap="none" rtlCol="0">
              <a:spAutoFit/>
            </a:bodyPr>
            <a:lstStyle/>
            <a:p>
              <a:r>
                <a:rPr lang="en-US" altLang="ja-JP" sz="2400" dirty="0"/>
                <a:t>1 hour</a:t>
              </a:r>
              <a:endParaRPr lang="ja-JP" altLang="en-US" sz="2400" dirty="0"/>
            </a:p>
          </p:txBody>
        </p:sp>
      </p:grpSp>
      <p:sp>
        <p:nvSpPr>
          <p:cNvPr id="61" name="テキスト ボックス 60">
            <a:extLst>
              <a:ext uri="{FF2B5EF4-FFF2-40B4-BE49-F238E27FC236}">
                <a16:creationId xmlns:a16="http://schemas.microsoft.com/office/drawing/2014/main" id="{B8BA953C-B8D4-9347-6FAE-F08A84336A86}"/>
              </a:ext>
            </a:extLst>
          </p:cNvPr>
          <p:cNvSpPr txBox="1"/>
          <p:nvPr/>
        </p:nvSpPr>
        <p:spPr>
          <a:xfrm>
            <a:off x="3283270" y="1818582"/>
            <a:ext cx="2021707" cy="646331"/>
          </a:xfrm>
          <a:prstGeom prst="rect">
            <a:avLst/>
          </a:prstGeom>
          <a:noFill/>
        </p:spPr>
        <p:txBody>
          <a:bodyPr wrap="none" rtlCol="0">
            <a:spAutoFit/>
          </a:bodyPr>
          <a:lstStyle/>
          <a:p>
            <a:r>
              <a:rPr lang="en-US" altLang="ja-JP" dirty="0"/>
              <a:t>Gray: Long GRB</a:t>
            </a:r>
          </a:p>
          <a:p>
            <a:r>
              <a:rPr lang="en-US" altLang="ja-JP" dirty="0"/>
              <a:t>Black: Short GRB</a:t>
            </a:r>
            <a:endParaRPr lang="ja-JP" altLang="en-US"/>
          </a:p>
        </p:txBody>
      </p:sp>
      <p:sp>
        <p:nvSpPr>
          <p:cNvPr id="62" name="テキスト ボックス 61">
            <a:extLst>
              <a:ext uri="{FF2B5EF4-FFF2-40B4-BE49-F238E27FC236}">
                <a16:creationId xmlns:a16="http://schemas.microsoft.com/office/drawing/2014/main" id="{CEE45C41-E50D-2042-55A3-0C9DCF372D66}"/>
              </a:ext>
            </a:extLst>
          </p:cNvPr>
          <p:cNvSpPr txBox="1"/>
          <p:nvPr/>
        </p:nvSpPr>
        <p:spPr>
          <a:xfrm>
            <a:off x="678416" y="1144211"/>
            <a:ext cx="4764446" cy="400110"/>
          </a:xfrm>
          <a:prstGeom prst="rect">
            <a:avLst/>
          </a:prstGeom>
          <a:noFill/>
        </p:spPr>
        <p:txBody>
          <a:bodyPr wrap="none" rtlCol="0">
            <a:spAutoFit/>
          </a:bodyPr>
          <a:lstStyle/>
          <a:p>
            <a:r>
              <a:rPr lang="en-US" altLang="ja-JP" sz="2000" dirty="0"/>
              <a:t>Expected Light curve for GRBs @ z = 7</a:t>
            </a:r>
            <a:endParaRPr lang="ja-JP" altLang="en-US" sz="2000" dirty="0"/>
          </a:p>
        </p:txBody>
      </p:sp>
      <p:sp>
        <p:nvSpPr>
          <p:cNvPr id="63" name="テキスト ボックス 62">
            <a:extLst>
              <a:ext uri="{FF2B5EF4-FFF2-40B4-BE49-F238E27FC236}">
                <a16:creationId xmlns:a16="http://schemas.microsoft.com/office/drawing/2014/main" id="{CC3B29C6-1528-2457-12E0-8BC1490C4BF7}"/>
              </a:ext>
            </a:extLst>
          </p:cNvPr>
          <p:cNvSpPr txBox="1"/>
          <p:nvPr/>
        </p:nvSpPr>
        <p:spPr>
          <a:xfrm>
            <a:off x="2092842" y="6480414"/>
            <a:ext cx="3482043" cy="400110"/>
          </a:xfrm>
          <a:prstGeom prst="rect">
            <a:avLst/>
          </a:prstGeom>
          <a:noFill/>
        </p:spPr>
        <p:txBody>
          <a:bodyPr wrap="none" rtlCol="0">
            <a:spAutoFit/>
          </a:bodyPr>
          <a:lstStyle/>
          <a:p>
            <a:r>
              <a:rPr lang="en-US" altLang="ja-JP" sz="2000" dirty="0"/>
              <a:t>Based on </a:t>
            </a:r>
            <a:r>
              <a:rPr lang="en-US" altLang="ja-JP" sz="2000" dirty="0" err="1"/>
              <a:t>Kann</a:t>
            </a:r>
            <a:r>
              <a:rPr lang="en-US" altLang="ja-JP" sz="2000" dirty="0"/>
              <a:t> et al. (2010)</a:t>
            </a:r>
            <a:endParaRPr lang="ja-JP" altLang="en-US" sz="2000"/>
          </a:p>
        </p:txBody>
      </p:sp>
      <p:cxnSp>
        <p:nvCxnSpPr>
          <p:cNvPr id="64" name="直線コネクタ 63">
            <a:extLst>
              <a:ext uri="{FF2B5EF4-FFF2-40B4-BE49-F238E27FC236}">
                <a16:creationId xmlns:a16="http://schemas.microsoft.com/office/drawing/2014/main" id="{F7367280-6F99-C2B5-5600-C5144E04204E}"/>
              </a:ext>
            </a:extLst>
          </p:cNvPr>
          <p:cNvCxnSpPr>
            <a:cxnSpLocks/>
          </p:cNvCxnSpPr>
          <p:nvPr/>
        </p:nvCxnSpPr>
        <p:spPr>
          <a:xfrm flipV="1">
            <a:off x="3637678" y="3428871"/>
            <a:ext cx="0" cy="261717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31130A5D-6616-EEDE-D7ED-9CC1740D61F1}"/>
              </a:ext>
            </a:extLst>
          </p:cNvPr>
          <p:cNvSpPr txBox="1"/>
          <p:nvPr/>
        </p:nvSpPr>
        <p:spPr>
          <a:xfrm>
            <a:off x="2690101" y="5466994"/>
            <a:ext cx="946093" cy="461665"/>
          </a:xfrm>
          <a:prstGeom prst="rect">
            <a:avLst/>
          </a:prstGeom>
          <a:noFill/>
        </p:spPr>
        <p:txBody>
          <a:bodyPr wrap="none" rtlCol="0">
            <a:spAutoFit/>
          </a:bodyPr>
          <a:lstStyle/>
          <a:p>
            <a:r>
              <a:rPr lang="en-US" altLang="ja-JP" sz="2400" dirty="0"/>
              <a:t>1 day</a:t>
            </a:r>
            <a:endParaRPr lang="ja-JP" altLang="en-US" sz="2400" dirty="0"/>
          </a:p>
        </p:txBody>
      </p:sp>
      <p:cxnSp>
        <p:nvCxnSpPr>
          <p:cNvPr id="66" name="直線コネクタ 65">
            <a:extLst>
              <a:ext uri="{FF2B5EF4-FFF2-40B4-BE49-F238E27FC236}">
                <a16:creationId xmlns:a16="http://schemas.microsoft.com/office/drawing/2014/main" id="{912C2449-2F5A-BE1B-BEEC-AEC373962EBE}"/>
              </a:ext>
            </a:extLst>
          </p:cNvPr>
          <p:cNvCxnSpPr>
            <a:cxnSpLocks/>
          </p:cNvCxnSpPr>
          <p:nvPr/>
        </p:nvCxnSpPr>
        <p:spPr>
          <a:xfrm flipH="1">
            <a:off x="2690101" y="3428871"/>
            <a:ext cx="946093"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5" name="スライド番号プレースホルダー 54">
            <a:extLst>
              <a:ext uri="{FF2B5EF4-FFF2-40B4-BE49-F238E27FC236}">
                <a16:creationId xmlns:a16="http://schemas.microsoft.com/office/drawing/2014/main" id="{A6A594BC-2A83-3334-E85F-3DB26E86DA35}"/>
              </a:ext>
            </a:extLst>
          </p:cNvPr>
          <p:cNvSpPr>
            <a:spLocks noGrp="1"/>
          </p:cNvSpPr>
          <p:nvPr>
            <p:ph type="sldNum" sz="quarter" idx="12"/>
          </p:nvPr>
        </p:nvSpPr>
        <p:spPr/>
        <p:txBody>
          <a:bodyPr/>
          <a:lstStyle/>
          <a:p>
            <a:fld id="{0FD8E0F6-AFC1-7845-A533-47DB7ECDB8F2}" type="slidenum">
              <a:rPr kumimoji="1" lang="ja-JP" altLang="en-US" smtClean="0"/>
              <a:t>4</a:t>
            </a:fld>
            <a:endParaRPr kumimoji="1" lang="ja-JP" altLang="en-US"/>
          </a:p>
        </p:txBody>
      </p:sp>
    </p:spTree>
    <p:extLst>
      <p:ext uri="{BB962C8B-B14F-4D97-AF65-F5344CB8AC3E}">
        <p14:creationId xmlns:p14="http://schemas.microsoft.com/office/powerpoint/2010/main" val="277099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0B6817-E8FF-2149-9AB5-77C63D28B1BB}"/>
              </a:ext>
            </a:extLst>
          </p:cNvPr>
          <p:cNvSpPr>
            <a:spLocks noGrp="1"/>
          </p:cNvSpPr>
          <p:nvPr>
            <p:ph type="title"/>
          </p:nvPr>
        </p:nvSpPr>
        <p:spPr>
          <a:xfrm>
            <a:off x="768459" y="226252"/>
            <a:ext cx="11299494" cy="994172"/>
          </a:xfrm>
        </p:spPr>
        <p:txBody>
          <a:bodyPr>
            <a:normAutofit fontScale="90000"/>
          </a:bodyPr>
          <a:lstStyle/>
          <a:p>
            <a:r>
              <a:rPr lang="en-US" altLang="ja-JP" sz="3100" dirty="0"/>
              <a:t>1. Introduction </a:t>
            </a:r>
            <a:br>
              <a:rPr lang="en-US" altLang="ja-JP" sz="3600" dirty="0"/>
            </a:br>
            <a:r>
              <a:rPr lang="en-US" altLang="ja-JP" sz="3600" dirty="0"/>
              <a:t>Purpose of MONSTER onboard the GRB search satellite </a:t>
            </a:r>
            <a:endParaRPr lang="ja-JP" altLang="en-US" sz="3600" dirty="0"/>
          </a:p>
        </p:txBody>
      </p:sp>
      <p:sp>
        <p:nvSpPr>
          <p:cNvPr id="70" name="左右矢印 69">
            <a:extLst>
              <a:ext uri="{FF2B5EF4-FFF2-40B4-BE49-F238E27FC236}">
                <a16:creationId xmlns:a16="http://schemas.microsoft.com/office/drawing/2014/main" id="{C0450007-134E-2240-BA1A-095CF60EDC84}"/>
              </a:ext>
            </a:extLst>
          </p:cNvPr>
          <p:cNvSpPr/>
          <p:nvPr/>
        </p:nvSpPr>
        <p:spPr>
          <a:xfrm>
            <a:off x="2316013" y="4635360"/>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1" name="テキスト ボックス 70">
            <a:extLst>
              <a:ext uri="{FF2B5EF4-FFF2-40B4-BE49-F238E27FC236}">
                <a16:creationId xmlns:a16="http://schemas.microsoft.com/office/drawing/2014/main" id="{D3E5BB9E-33ED-B74B-AE05-6282179960AA}"/>
              </a:ext>
            </a:extLst>
          </p:cNvPr>
          <p:cNvSpPr txBox="1"/>
          <p:nvPr/>
        </p:nvSpPr>
        <p:spPr>
          <a:xfrm>
            <a:off x="2633521" y="4891265"/>
            <a:ext cx="663964" cy="369332"/>
          </a:xfrm>
          <a:prstGeom prst="rect">
            <a:avLst/>
          </a:prstGeom>
          <a:noFill/>
        </p:spPr>
        <p:txBody>
          <a:bodyPr wrap="none" rtlCol="0">
            <a:spAutoFit/>
          </a:bodyPr>
          <a:lstStyle/>
          <a:p>
            <a:r>
              <a:rPr lang="en-US" altLang="ja-JP" dirty="0"/>
              <a:t>Ch.1</a:t>
            </a:r>
            <a:endParaRPr lang="ja-JP" altLang="en-US"/>
          </a:p>
        </p:txBody>
      </p:sp>
      <p:sp>
        <p:nvSpPr>
          <p:cNvPr id="72" name="左右矢印 71">
            <a:extLst>
              <a:ext uri="{FF2B5EF4-FFF2-40B4-BE49-F238E27FC236}">
                <a16:creationId xmlns:a16="http://schemas.microsoft.com/office/drawing/2014/main" id="{CEE2DB15-2333-5045-9803-0AD4BDC1C2B9}"/>
              </a:ext>
            </a:extLst>
          </p:cNvPr>
          <p:cNvSpPr/>
          <p:nvPr/>
        </p:nvSpPr>
        <p:spPr>
          <a:xfrm>
            <a:off x="3586860" y="4635360"/>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3" name="左右矢印 72">
            <a:extLst>
              <a:ext uri="{FF2B5EF4-FFF2-40B4-BE49-F238E27FC236}">
                <a16:creationId xmlns:a16="http://schemas.microsoft.com/office/drawing/2014/main" id="{16DCA65C-BB4E-CB45-B5F1-E60F78580320}"/>
              </a:ext>
            </a:extLst>
          </p:cNvPr>
          <p:cNvSpPr/>
          <p:nvPr/>
        </p:nvSpPr>
        <p:spPr>
          <a:xfrm>
            <a:off x="4900570" y="4649594"/>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4" name="左右矢印 73">
            <a:extLst>
              <a:ext uri="{FF2B5EF4-FFF2-40B4-BE49-F238E27FC236}">
                <a16:creationId xmlns:a16="http://schemas.microsoft.com/office/drawing/2014/main" id="{CC88908B-E8D1-CD49-83B5-F926191E6F36}"/>
              </a:ext>
            </a:extLst>
          </p:cNvPr>
          <p:cNvSpPr/>
          <p:nvPr/>
        </p:nvSpPr>
        <p:spPr>
          <a:xfrm>
            <a:off x="6223308" y="4661220"/>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82" name="直線矢印コネクタ 81">
            <a:extLst>
              <a:ext uri="{FF2B5EF4-FFF2-40B4-BE49-F238E27FC236}">
                <a16:creationId xmlns:a16="http://schemas.microsoft.com/office/drawing/2014/main" id="{BF2B9878-A8DD-7C45-96F4-BC12094D2172}"/>
              </a:ext>
            </a:extLst>
          </p:cNvPr>
          <p:cNvCxnSpPr>
            <a:cxnSpLocks/>
            <a:endCxn id="110" idx="1"/>
          </p:cNvCxnSpPr>
          <p:nvPr/>
        </p:nvCxnSpPr>
        <p:spPr>
          <a:xfrm flipV="1">
            <a:off x="1872239" y="4488010"/>
            <a:ext cx="7625216" cy="18216"/>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6E55071B-BAC3-4F45-94FC-18227B50ED0B}"/>
              </a:ext>
            </a:extLst>
          </p:cNvPr>
          <p:cNvSpPr txBox="1"/>
          <p:nvPr/>
        </p:nvSpPr>
        <p:spPr>
          <a:xfrm>
            <a:off x="2102465" y="4160679"/>
            <a:ext cx="500458" cy="369332"/>
          </a:xfrm>
          <a:prstGeom prst="rect">
            <a:avLst/>
          </a:prstGeom>
          <a:noFill/>
        </p:spPr>
        <p:txBody>
          <a:bodyPr wrap="none" rtlCol="0">
            <a:spAutoFit/>
          </a:bodyPr>
          <a:lstStyle/>
          <a:p>
            <a:r>
              <a:rPr lang="en-US" altLang="ja-JP" dirty="0"/>
              <a:t>0.5</a:t>
            </a:r>
            <a:endParaRPr lang="ja-JP" altLang="en-US"/>
          </a:p>
        </p:txBody>
      </p:sp>
      <p:sp>
        <p:nvSpPr>
          <p:cNvPr id="85" name="テキスト ボックス 84">
            <a:extLst>
              <a:ext uri="{FF2B5EF4-FFF2-40B4-BE49-F238E27FC236}">
                <a16:creationId xmlns:a16="http://schemas.microsoft.com/office/drawing/2014/main" id="{006C8C98-6CCA-5248-B8E2-2B0833EB0BD1}"/>
              </a:ext>
            </a:extLst>
          </p:cNvPr>
          <p:cNvSpPr txBox="1"/>
          <p:nvPr/>
        </p:nvSpPr>
        <p:spPr>
          <a:xfrm>
            <a:off x="5984129" y="4170559"/>
            <a:ext cx="500458" cy="369332"/>
          </a:xfrm>
          <a:prstGeom prst="rect">
            <a:avLst/>
          </a:prstGeom>
          <a:noFill/>
        </p:spPr>
        <p:txBody>
          <a:bodyPr wrap="none" rtlCol="0">
            <a:spAutoFit/>
          </a:bodyPr>
          <a:lstStyle/>
          <a:p>
            <a:r>
              <a:rPr lang="en-US" altLang="ja-JP" dirty="0"/>
              <a:t>1.7</a:t>
            </a:r>
            <a:endParaRPr lang="ja-JP" altLang="en-US"/>
          </a:p>
        </p:txBody>
      </p:sp>
      <p:sp>
        <p:nvSpPr>
          <p:cNvPr id="86" name="テキスト ボックス 85">
            <a:extLst>
              <a:ext uri="{FF2B5EF4-FFF2-40B4-BE49-F238E27FC236}">
                <a16:creationId xmlns:a16="http://schemas.microsoft.com/office/drawing/2014/main" id="{D93A2C1D-A046-EC41-88E4-73E0FEDE7950}"/>
              </a:ext>
            </a:extLst>
          </p:cNvPr>
          <p:cNvSpPr txBox="1"/>
          <p:nvPr/>
        </p:nvSpPr>
        <p:spPr>
          <a:xfrm>
            <a:off x="7303191" y="4178748"/>
            <a:ext cx="500458" cy="369332"/>
          </a:xfrm>
          <a:prstGeom prst="rect">
            <a:avLst/>
          </a:prstGeom>
          <a:noFill/>
        </p:spPr>
        <p:txBody>
          <a:bodyPr wrap="none" rtlCol="0">
            <a:spAutoFit/>
          </a:bodyPr>
          <a:lstStyle/>
          <a:p>
            <a:r>
              <a:rPr lang="en-US" altLang="ja-JP" dirty="0"/>
              <a:t>2.1</a:t>
            </a:r>
            <a:endParaRPr lang="ja-JP" altLang="en-US"/>
          </a:p>
        </p:txBody>
      </p:sp>
      <p:sp>
        <p:nvSpPr>
          <p:cNvPr id="87" name="テキスト ボックス 86">
            <a:extLst>
              <a:ext uri="{FF2B5EF4-FFF2-40B4-BE49-F238E27FC236}">
                <a16:creationId xmlns:a16="http://schemas.microsoft.com/office/drawing/2014/main" id="{22E8CE29-653A-054C-BE1E-19A48B04DFC0}"/>
              </a:ext>
            </a:extLst>
          </p:cNvPr>
          <p:cNvSpPr txBox="1"/>
          <p:nvPr/>
        </p:nvSpPr>
        <p:spPr>
          <a:xfrm>
            <a:off x="3359765" y="4160679"/>
            <a:ext cx="500458" cy="369332"/>
          </a:xfrm>
          <a:prstGeom prst="rect">
            <a:avLst/>
          </a:prstGeom>
          <a:noFill/>
        </p:spPr>
        <p:txBody>
          <a:bodyPr wrap="none" rtlCol="0">
            <a:spAutoFit/>
          </a:bodyPr>
          <a:lstStyle/>
          <a:p>
            <a:r>
              <a:rPr lang="en-US" altLang="ja-JP" dirty="0"/>
              <a:t>0.9</a:t>
            </a:r>
            <a:endParaRPr lang="ja-JP" altLang="en-US"/>
          </a:p>
        </p:txBody>
      </p:sp>
      <p:sp>
        <p:nvSpPr>
          <p:cNvPr id="88" name="テキスト ボックス 87">
            <a:extLst>
              <a:ext uri="{FF2B5EF4-FFF2-40B4-BE49-F238E27FC236}">
                <a16:creationId xmlns:a16="http://schemas.microsoft.com/office/drawing/2014/main" id="{F6B1D88F-3697-9143-86A6-4539FF16D0C1}"/>
              </a:ext>
            </a:extLst>
          </p:cNvPr>
          <p:cNvSpPr txBox="1"/>
          <p:nvPr/>
        </p:nvSpPr>
        <p:spPr>
          <a:xfrm>
            <a:off x="4695569" y="4170559"/>
            <a:ext cx="500458" cy="369332"/>
          </a:xfrm>
          <a:prstGeom prst="rect">
            <a:avLst/>
          </a:prstGeom>
          <a:noFill/>
        </p:spPr>
        <p:txBody>
          <a:bodyPr wrap="none" rtlCol="0">
            <a:spAutoFit/>
          </a:bodyPr>
          <a:lstStyle/>
          <a:p>
            <a:r>
              <a:rPr lang="en-US" altLang="ja-JP" dirty="0"/>
              <a:t>1.3</a:t>
            </a:r>
            <a:endParaRPr lang="ja-JP" altLang="en-US"/>
          </a:p>
        </p:txBody>
      </p:sp>
      <p:cxnSp>
        <p:nvCxnSpPr>
          <p:cNvPr id="90" name="直線コネクタ 89">
            <a:extLst>
              <a:ext uri="{FF2B5EF4-FFF2-40B4-BE49-F238E27FC236}">
                <a16:creationId xmlns:a16="http://schemas.microsoft.com/office/drawing/2014/main" id="{3E3E4B4A-5218-0F40-B6F9-C6E5289F4D38}"/>
              </a:ext>
            </a:extLst>
          </p:cNvPr>
          <p:cNvCxnSpPr>
            <a:cxnSpLocks/>
          </p:cNvCxnSpPr>
          <p:nvPr/>
        </p:nvCxnSpPr>
        <p:spPr>
          <a:xfrm flipV="1">
            <a:off x="2338247" y="4528212"/>
            <a:ext cx="1" cy="210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EC370240-21C9-204F-9C97-B807507C4CB8}"/>
              </a:ext>
            </a:extLst>
          </p:cNvPr>
          <p:cNvCxnSpPr>
            <a:cxnSpLocks/>
          </p:cNvCxnSpPr>
          <p:nvPr/>
        </p:nvCxnSpPr>
        <p:spPr>
          <a:xfrm flipV="1">
            <a:off x="4878547" y="4524997"/>
            <a:ext cx="1" cy="210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AACBEDB1-7AE9-ED4A-A1A9-186C4BAF3C5A}"/>
              </a:ext>
            </a:extLst>
          </p:cNvPr>
          <p:cNvCxnSpPr>
            <a:cxnSpLocks/>
          </p:cNvCxnSpPr>
          <p:nvPr/>
        </p:nvCxnSpPr>
        <p:spPr>
          <a:xfrm flipV="1">
            <a:off x="3591463" y="4533465"/>
            <a:ext cx="1" cy="210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30C201EE-6D2A-C645-8C83-696F753E4EB0}"/>
              </a:ext>
            </a:extLst>
          </p:cNvPr>
          <p:cNvCxnSpPr>
            <a:cxnSpLocks/>
          </p:cNvCxnSpPr>
          <p:nvPr/>
        </p:nvCxnSpPr>
        <p:spPr>
          <a:xfrm>
            <a:off x="3595135" y="4593563"/>
            <a:ext cx="0" cy="148489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2AB6221B-F395-7049-B100-F1218C85D5F6}"/>
              </a:ext>
            </a:extLst>
          </p:cNvPr>
          <p:cNvSpPr txBox="1"/>
          <p:nvPr/>
        </p:nvSpPr>
        <p:spPr>
          <a:xfrm>
            <a:off x="3932332" y="4889916"/>
            <a:ext cx="663964" cy="369332"/>
          </a:xfrm>
          <a:prstGeom prst="rect">
            <a:avLst/>
          </a:prstGeom>
          <a:noFill/>
        </p:spPr>
        <p:txBody>
          <a:bodyPr wrap="none" rtlCol="0">
            <a:spAutoFit/>
          </a:bodyPr>
          <a:lstStyle/>
          <a:p>
            <a:r>
              <a:rPr lang="en-US" altLang="ja-JP" dirty="0"/>
              <a:t>Ch.2</a:t>
            </a:r>
            <a:endParaRPr lang="ja-JP" altLang="en-US"/>
          </a:p>
        </p:txBody>
      </p:sp>
      <p:sp>
        <p:nvSpPr>
          <p:cNvPr id="95" name="テキスト ボックス 94">
            <a:extLst>
              <a:ext uri="{FF2B5EF4-FFF2-40B4-BE49-F238E27FC236}">
                <a16:creationId xmlns:a16="http://schemas.microsoft.com/office/drawing/2014/main" id="{63D4FCDC-538C-604C-94FA-CC99F0D7410A}"/>
              </a:ext>
            </a:extLst>
          </p:cNvPr>
          <p:cNvSpPr txBox="1"/>
          <p:nvPr/>
        </p:nvSpPr>
        <p:spPr>
          <a:xfrm>
            <a:off x="5226959" y="4906101"/>
            <a:ext cx="663964" cy="369332"/>
          </a:xfrm>
          <a:prstGeom prst="rect">
            <a:avLst/>
          </a:prstGeom>
          <a:noFill/>
        </p:spPr>
        <p:txBody>
          <a:bodyPr wrap="none" rtlCol="0">
            <a:spAutoFit/>
          </a:bodyPr>
          <a:lstStyle/>
          <a:p>
            <a:r>
              <a:rPr lang="en-US" altLang="ja-JP" dirty="0"/>
              <a:t>Ch.3</a:t>
            </a:r>
            <a:endParaRPr lang="ja-JP" altLang="en-US"/>
          </a:p>
        </p:txBody>
      </p:sp>
      <p:sp>
        <p:nvSpPr>
          <p:cNvPr id="96" name="テキスト ボックス 95">
            <a:extLst>
              <a:ext uri="{FF2B5EF4-FFF2-40B4-BE49-F238E27FC236}">
                <a16:creationId xmlns:a16="http://schemas.microsoft.com/office/drawing/2014/main" id="{FF4739CC-A492-214A-9CB4-FF845EBAC289}"/>
              </a:ext>
            </a:extLst>
          </p:cNvPr>
          <p:cNvSpPr txBox="1"/>
          <p:nvPr/>
        </p:nvSpPr>
        <p:spPr>
          <a:xfrm>
            <a:off x="6572494" y="4906039"/>
            <a:ext cx="663964" cy="369332"/>
          </a:xfrm>
          <a:prstGeom prst="rect">
            <a:avLst/>
          </a:prstGeom>
          <a:noFill/>
        </p:spPr>
        <p:txBody>
          <a:bodyPr wrap="none" rtlCol="0">
            <a:spAutoFit/>
          </a:bodyPr>
          <a:lstStyle/>
          <a:p>
            <a:r>
              <a:rPr lang="en-US" altLang="ja-JP" dirty="0"/>
              <a:t>Ch.4</a:t>
            </a:r>
            <a:endParaRPr lang="ja-JP" altLang="en-US"/>
          </a:p>
        </p:txBody>
      </p:sp>
      <p:cxnSp>
        <p:nvCxnSpPr>
          <p:cNvPr id="97" name="直線コネクタ 96">
            <a:extLst>
              <a:ext uri="{FF2B5EF4-FFF2-40B4-BE49-F238E27FC236}">
                <a16:creationId xmlns:a16="http://schemas.microsoft.com/office/drawing/2014/main" id="{3D943656-A128-BD49-B6DC-E917083260E5}"/>
              </a:ext>
            </a:extLst>
          </p:cNvPr>
          <p:cNvCxnSpPr>
            <a:cxnSpLocks/>
          </p:cNvCxnSpPr>
          <p:nvPr/>
        </p:nvCxnSpPr>
        <p:spPr>
          <a:xfrm flipH="1">
            <a:off x="4818051" y="4533465"/>
            <a:ext cx="61634" cy="154499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53A21AC9-6920-A844-97EA-988E4F3F93FF}"/>
              </a:ext>
            </a:extLst>
          </p:cNvPr>
          <p:cNvCxnSpPr>
            <a:cxnSpLocks/>
          </p:cNvCxnSpPr>
          <p:nvPr/>
        </p:nvCxnSpPr>
        <p:spPr>
          <a:xfrm flipH="1">
            <a:off x="6167791" y="4533465"/>
            <a:ext cx="14000" cy="152438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4BB95579-F983-7B4D-9598-94E1277C188E}"/>
              </a:ext>
            </a:extLst>
          </p:cNvPr>
          <p:cNvSpPr txBox="1"/>
          <p:nvPr/>
        </p:nvSpPr>
        <p:spPr>
          <a:xfrm>
            <a:off x="3182449" y="6112391"/>
            <a:ext cx="904415" cy="369332"/>
          </a:xfrm>
          <a:prstGeom prst="rect">
            <a:avLst/>
          </a:prstGeom>
          <a:noFill/>
        </p:spPr>
        <p:txBody>
          <a:bodyPr wrap="none" rtlCol="0">
            <a:spAutoFit/>
          </a:bodyPr>
          <a:lstStyle/>
          <a:p>
            <a:r>
              <a:rPr lang="en-US" altLang="ja-JP" dirty="0"/>
              <a:t>z = 6.4</a:t>
            </a:r>
            <a:endParaRPr lang="ja-JP" altLang="en-US"/>
          </a:p>
        </p:txBody>
      </p:sp>
      <p:sp>
        <p:nvSpPr>
          <p:cNvPr id="104" name="テキスト ボックス 103">
            <a:extLst>
              <a:ext uri="{FF2B5EF4-FFF2-40B4-BE49-F238E27FC236}">
                <a16:creationId xmlns:a16="http://schemas.microsoft.com/office/drawing/2014/main" id="{C22BA029-F7AF-E449-9CC8-9E581866EE62}"/>
              </a:ext>
            </a:extLst>
          </p:cNvPr>
          <p:cNvSpPr txBox="1"/>
          <p:nvPr/>
        </p:nvSpPr>
        <p:spPr>
          <a:xfrm>
            <a:off x="4446419" y="6080928"/>
            <a:ext cx="904415" cy="369332"/>
          </a:xfrm>
          <a:prstGeom prst="rect">
            <a:avLst/>
          </a:prstGeom>
          <a:noFill/>
        </p:spPr>
        <p:txBody>
          <a:bodyPr wrap="none" rtlCol="0">
            <a:spAutoFit/>
          </a:bodyPr>
          <a:lstStyle/>
          <a:p>
            <a:r>
              <a:rPr lang="en-US" altLang="ja-JP" dirty="0"/>
              <a:t>z = 9.7</a:t>
            </a:r>
            <a:endParaRPr lang="ja-JP" altLang="en-US"/>
          </a:p>
        </p:txBody>
      </p:sp>
      <p:sp>
        <p:nvSpPr>
          <p:cNvPr id="105" name="テキスト ボックス 104">
            <a:extLst>
              <a:ext uri="{FF2B5EF4-FFF2-40B4-BE49-F238E27FC236}">
                <a16:creationId xmlns:a16="http://schemas.microsoft.com/office/drawing/2014/main" id="{44F71A68-3107-D349-9244-C70D01DFAE91}"/>
              </a:ext>
            </a:extLst>
          </p:cNvPr>
          <p:cNvSpPr txBox="1"/>
          <p:nvPr/>
        </p:nvSpPr>
        <p:spPr>
          <a:xfrm>
            <a:off x="5710390" y="6103602"/>
            <a:ext cx="1032655" cy="369332"/>
          </a:xfrm>
          <a:prstGeom prst="rect">
            <a:avLst/>
          </a:prstGeom>
          <a:noFill/>
        </p:spPr>
        <p:txBody>
          <a:bodyPr wrap="none" rtlCol="0">
            <a:spAutoFit/>
          </a:bodyPr>
          <a:lstStyle/>
          <a:p>
            <a:r>
              <a:rPr lang="en-US" altLang="ja-JP" dirty="0">
                <a:solidFill>
                  <a:srgbClr val="FF0000"/>
                </a:solidFill>
              </a:rPr>
              <a:t>z = 13.0</a:t>
            </a:r>
          </a:p>
        </p:txBody>
      </p:sp>
      <p:sp>
        <p:nvSpPr>
          <p:cNvPr id="106" name="テキスト ボックス 105">
            <a:extLst>
              <a:ext uri="{FF2B5EF4-FFF2-40B4-BE49-F238E27FC236}">
                <a16:creationId xmlns:a16="http://schemas.microsoft.com/office/drawing/2014/main" id="{826220B3-D6AD-C847-BECE-2CF83B4BA062}"/>
              </a:ext>
            </a:extLst>
          </p:cNvPr>
          <p:cNvSpPr txBox="1"/>
          <p:nvPr/>
        </p:nvSpPr>
        <p:spPr>
          <a:xfrm>
            <a:off x="1512907" y="6077174"/>
            <a:ext cx="1585690" cy="369332"/>
          </a:xfrm>
          <a:prstGeom prst="rect">
            <a:avLst/>
          </a:prstGeom>
          <a:noFill/>
        </p:spPr>
        <p:txBody>
          <a:bodyPr wrap="none" rtlCol="0">
            <a:spAutoFit/>
          </a:bodyPr>
          <a:lstStyle/>
          <a:p>
            <a:r>
              <a:rPr lang="en-US" altLang="ja-JP" dirty="0"/>
              <a:t>Lyman-alpha</a:t>
            </a:r>
          </a:p>
        </p:txBody>
      </p:sp>
      <p:sp>
        <p:nvSpPr>
          <p:cNvPr id="110" name="テキスト ボックス 109">
            <a:extLst>
              <a:ext uri="{FF2B5EF4-FFF2-40B4-BE49-F238E27FC236}">
                <a16:creationId xmlns:a16="http://schemas.microsoft.com/office/drawing/2014/main" id="{0AF9A2DB-6F94-6645-A0AA-4FF77CE1D33F}"/>
              </a:ext>
            </a:extLst>
          </p:cNvPr>
          <p:cNvSpPr txBox="1"/>
          <p:nvPr/>
        </p:nvSpPr>
        <p:spPr>
          <a:xfrm>
            <a:off x="9497456" y="4303344"/>
            <a:ext cx="889987" cy="369332"/>
          </a:xfrm>
          <a:prstGeom prst="rect">
            <a:avLst/>
          </a:prstGeom>
          <a:noFill/>
        </p:spPr>
        <p:txBody>
          <a:bodyPr wrap="none" rtlCol="0">
            <a:spAutoFit/>
          </a:bodyPr>
          <a:lstStyle/>
          <a:p>
            <a:r>
              <a:rPr lang="ja-JP" altLang="en-US" dirty="0">
                <a:sym typeface="Symbol" panose="05050102010706020507" pitchFamily="18" charset="2"/>
              </a:rPr>
              <a:t></a:t>
            </a:r>
            <a:r>
              <a:rPr lang="en-US" altLang="ja-JP" dirty="0"/>
              <a:t> [µm]</a:t>
            </a:r>
            <a:endParaRPr lang="ja-JP" altLang="en-US" dirty="0"/>
          </a:p>
        </p:txBody>
      </p:sp>
      <p:cxnSp>
        <p:nvCxnSpPr>
          <p:cNvPr id="68" name="直線コネクタ 67">
            <a:extLst>
              <a:ext uri="{FF2B5EF4-FFF2-40B4-BE49-F238E27FC236}">
                <a16:creationId xmlns:a16="http://schemas.microsoft.com/office/drawing/2014/main" id="{8F89E6E0-732C-F340-801A-8E9FC3358C97}"/>
              </a:ext>
            </a:extLst>
          </p:cNvPr>
          <p:cNvCxnSpPr>
            <a:cxnSpLocks/>
          </p:cNvCxnSpPr>
          <p:nvPr/>
        </p:nvCxnSpPr>
        <p:spPr>
          <a:xfrm flipH="1">
            <a:off x="7520701" y="4518480"/>
            <a:ext cx="14000" cy="152438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A1C10370-5E63-E14E-A101-715A2F7778BD}"/>
              </a:ext>
            </a:extLst>
          </p:cNvPr>
          <p:cNvSpPr txBox="1"/>
          <p:nvPr/>
        </p:nvSpPr>
        <p:spPr>
          <a:xfrm>
            <a:off x="6988202" y="6071924"/>
            <a:ext cx="1032655" cy="369332"/>
          </a:xfrm>
          <a:prstGeom prst="rect">
            <a:avLst/>
          </a:prstGeom>
          <a:noFill/>
        </p:spPr>
        <p:txBody>
          <a:bodyPr wrap="none" rtlCol="0">
            <a:spAutoFit/>
          </a:bodyPr>
          <a:lstStyle/>
          <a:p>
            <a:r>
              <a:rPr lang="en-US" altLang="ja-JP" dirty="0"/>
              <a:t>z = 16.3</a:t>
            </a:r>
          </a:p>
        </p:txBody>
      </p:sp>
      <p:sp>
        <p:nvSpPr>
          <p:cNvPr id="3" name="左右矢印 2">
            <a:extLst>
              <a:ext uri="{FF2B5EF4-FFF2-40B4-BE49-F238E27FC236}">
                <a16:creationId xmlns:a16="http://schemas.microsoft.com/office/drawing/2014/main" id="{155F6A43-3A32-3A5A-DF2D-7416037F0EB5}"/>
              </a:ext>
            </a:extLst>
          </p:cNvPr>
          <p:cNvSpPr/>
          <p:nvPr/>
        </p:nvSpPr>
        <p:spPr>
          <a:xfrm>
            <a:off x="7539637" y="4663808"/>
            <a:ext cx="1253216" cy="796001"/>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ECD4565B-83F6-5F44-491E-47D6043C2803}"/>
              </a:ext>
            </a:extLst>
          </p:cNvPr>
          <p:cNvSpPr txBox="1"/>
          <p:nvPr/>
        </p:nvSpPr>
        <p:spPr>
          <a:xfrm>
            <a:off x="7888823" y="4908627"/>
            <a:ext cx="663964" cy="369332"/>
          </a:xfrm>
          <a:prstGeom prst="rect">
            <a:avLst/>
          </a:prstGeom>
          <a:noFill/>
        </p:spPr>
        <p:txBody>
          <a:bodyPr wrap="none" rtlCol="0">
            <a:spAutoFit/>
          </a:bodyPr>
          <a:lstStyle/>
          <a:p>
            <a:r>
              <a:rPr lang="en-US" altLang="ja-JP" dirty="0"/>
              <a:t>Ch.5</a:t>
            </a:r>
            <a:endParaRPr lang="ja-JP" altLang="en-US"/>
          </a:p>
        </p:txBody>
      </p:sp>
      <p:sp>
        <p:nvSpPr>
          <p:cNvPr id="6" name="テキスト ボックス 5">
            <a:extLst>
              <a:ext uri="{FF2B5EF4-FFF2-40B4-BE49-F238E27FC236}">
                <a16:creationId xmlns:a16="http://schemas.microsoft.com/office/drawing/2014/main" id="{F3E4AB27-32A0-4118-D45E-5B254409F286}"/>
              </a:ext>
            </a:extLst>
          </p:cNvPr>
          <p:cNvSpPr txBox="1"/>
          <p:nvPr/>
        </p:nvSpPr>
        <p:spPr>
          <a:xfrm>
            <a:off x="8664909" y="4188383"/>
            <a:ext cx="500458" cy="369332"/>
          </a:xfrm>
          <a:prstGeom prst="rect">
            <a:avLst/>
          </a:prstGeom>
          <a:noFill/>
        </p:spPr>
        <p:txBody>
          <a:bodyPr wrap="none" rtlCol="0">
            <a:spAutoFit/>
          </a:bodyPr>
          <a:lstStyle/>
          <a:p>
            <a:r>
              <a:rPr lang="en-US" altLang="ja-JP" dirty="0"/>
              <a:t>2.5</a:t>
            </a:r>
            <a:endParaRPr lang="ja-JP" altLang="en-US"/>
          </a:p>
        </p:txBody>
      </p:sp>
      <p:cxnSp>
        <p:nvCxnSpPr>
          <p:cNvPr id="7" name="直線コネクタ 6">
            <a:extLst>
              <a:ext uri="{FF2B5EF4-FFF2-40B4-BE49-F238E27FC236}">
                <a16:creationId xmlns:a16="http://schemas.microsoft.com/office/drawing/2014/main" id="{D09D9F97-4EA8-801D-2520-51C69A8F081F}"/>
              </a:ext>
            </a:extLst>
          </p:cNvPr>
          <p:cNvCxnSpPr>
            <a:cxnSpLocks/>
            <a:endCxn id="9" idx="0"/>
          </p:cNvCxnSpPr>
          <p:nvPr/>
        </p:nvCxnSpPr>
        <p:spPr>
          <a:xfrm flipH="1">
            <a:off x="8839742" y="4522828"/>
            <a:ext cx="25937" cy="155434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A3669B6-FF5B-C625-7DE4-5F119800A749}"/>
              </a:ext>
            </a:extLst>
          </p:cNvPr>
          <p:cNvSpPr txBox="1"/>
          <p:nvPr/>
        </p:nvSpPr>
        <p:spPr>
          <a:xfrm>
            <a:off x="8323414" y="6077174"/>
            <a:ext cx="1032655" cy="369332"/>
          </a:xfrm>
          <a:prstGeom prst="rect">
            <a:avLst/>
          </a:prstGeom>
          <a:noFill/>
        </p:spPr>
        <p:txBody>
          <a:bodyPr wrap="none" rtlCol="0">
            <a:spAutoFit/>
          </a:bodyPr>
          <a:lstStyle/>
          <a:p>
            <a:r>
              <a:rPr lang="en-US" altLang="ja-JP" dirty="0"/>
              <a:t>z = 19.6</a:t>
            </a:r>
          </a:p>
        </p:txBody>
      </p:sp>
      <p:sp>
        <p:nvSpPr>
          <p:cNvPr id="5" name="テキスト ボックス 4">
            <a:extLst>
              <a:ext uri="{FF2B5EF4-FFF2-40B4-BE49-F238E27FC236}">
                <a16:creationId xmlns:a16="http://schemas.microsoft.com/office/drawing/2014/main" id="{57E928FD-F1E4-CAF9-7AA1-B65E8150D199}"/>
              </a:ext>
            </a:extLst>
          </p:cNvPr>
          <p:cNvSpPr txBox="1"/>
          <p:nvPr/>
        </p:nvSpPr>
        <p:spPr>
          <a:xfrm>
            <a:off x="9040512" y="4943690"/>
            <a:ext cx="2186817" cy="323165"/>
          </a:xfrm>
          <a:prstGeom prst="rect">
            <a:avLst/>
          </a:prstGeom>
          <a:noFill/>
        </p:spPr>
        <p:txBody>
          <a:bodyPr wrap="none" rtlCol="0">
            <a:spAutoFit/>
          </a:bodyPr>
          <a:lstStyle/>
          <a:p>
            <a:r>
              <a:rPr lang="en-US" altLang="ja-JP" sz="1500" dirty="0"/>
              <a:t>MONSTER wavebands</a:t>
            </a:r>
            <a:endParaRPr lang="ja-JP" altLang="en-US" sz="1500" dirty="0"/>
          </a:p>
        </p:txBody>
      </p:sp>
      <p:sp>
        <p:nvSpPr>
          <p:cNvPr id="8" name="テキスト ボックス 7">
            <a:extLst>
              <a:ext uri="{FF2B5EF4-FFF2-40B4-BE49-F238E27FC236}">
                <a16:creationId xmlns:a16="http://schemas.microsoft.com/office/drawing/2014/main" id="{00ED1DFB-EC86-F724-F579-FFA3962F5581}"/>
              </a:ext>
            </a:extLst>
          </p:cNvPr>
          <p:cNvSpPr txBox="1"/>
          <p:nvPr/>
        </p:nvSpPr>
        <p:spPr>
          <a:xfrm>
            <a:off x="768459" y="1606399"/>
            <a:ext cx="10931798" cy="1384995"/>
          </a:xfrm>
          <a:prstGeom prst="rect">
            <a:avLst/>
          </a:prstGeom>
          <a:noFill/>
        </p:spPr>
        <p:txBody>
          <a:bodyPr wrap="square" rtlCol="0">
            <a:spAutoFit/>
          </a:bodyPr>
          <a:lstStyle/>
          <a:p>
            <a:pPr marL="214313" indent="-214313">
              <a:buFont typeface="Arial" panose="020B0604020202020204" pitchFamily="34" charset="0"/>
              <a:buChar char="•"/>
            </a:pPr>
            <a:r>
              <a:rPr lang="en-US" altLang="ja-JP" sz="2100" b="1" dirty="0"/>
              <a:t>Rapid (goal: within 15 min) automatic follow-up</a:t>
            </a:r>
            <a:r>
              <a:rPr lang="en-US" altLang="ja-JP" sz="2100" dirty="0"/>
              <a:t> toward target detected by EAGLE </a:t>
            </a:r>
          </a:p>
          <a:p>
            <a:pPr marL="214313" indent="-214313">
              <a:buFont typeface="Arial" panose="020B0604020202020204" pitchFamily="34" charset="0"/>
              <a:buChar char="•"/>
            </a:pPr>
            <a:r>
              <a:rPr lang="en-US" altLang="ja-JP" sz="2100" b="1" dirty="0"/>
              <a:t>Identify GRB afterglow &amp; estimate its (crude) photometric redshift</a:t>
            </a:r>
          </a:p>
          <a:p>
            <a:pPr marL="671513" lvl="1" indent="-214313">
              <a:buFont typeface="Arial" panose="020B0604020202020204" pitchFamily="34" charset="0"/>
              <a:buChar char="•"/>
            </a:pPr>
            <a:r>
              <a:rPr lang="en-US" altLang="ja-JP" sz="2100" dirty="0"/>
              <a:t>Redshift can be determined with good accuracy up to z &lt; 13.0.</a:t>
            </a:r>
          </a:p>
          <a:p>
            <a:pPr marL="671513" lvl="1" indent="-214313">
              <a:buFont typeface="Arial" panose="020B0604020202020204" pitchFamily="34" charset="0"/>
              <a:buChar char="•"/>
            </a:pPr>
            <a:r>
              <a:rPr lang="en-US" altLang="ja-JP" sz="2100" dirty="0"/>
              <a:t>In principle, detection is possible up to z &lt; 19.6</a:t>
            </a:r>
            <a:endParaRPr lang="ja-JP" altLang="en-US" sz="2100" dirty="0"/>
          </a:p>
        </p:txBody>
      </p:sp>
      <p:sp>
        <p:nvSpPr>
          <p:cNvPr id="10" name="左右矢印 9">
            <a:extLst>
              <a:ext uri="{FF2B5EF4-FFF2-40B4-BE49-F238E27FC236}">
                <a16:creationId xmlns:a16="http://schemas.microsoft.com/office/drawing/2014/main" id="{FBFE8FC5-7881-2E5B-75BD-C02348958106}"/>
              </a:ext>
            </a:extLst>
          </p:cNvPr>
          <p:cNvSpPr/>
          <p:nvPr/>
        </p:nvSpPr>
        <p:spPr>
          <a:xfrm>
            <a:off x="4550531" y="3671112"/>
            <a:ext cx="529098" cy="434928"/>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テキスト ボックス 10">
            <a:extLst>
              <a:ext uri="{FF2B5EF4-FFF2-40B4-BE49-F238E27FC236}">
                <a16:creationId xmlns:a16="http://schemas.microsoft.com/office/drawing/2014/main" id="{1CE40CB9-1861-19C9-0F75-516B4AF1ACA3}"/>
              </a:ext>
            </a:extLst>
          </p:cNvPr>
          <p:cNvSpPr txBox="1"/>
          <p:nvPr/>
        </p:nvSpPr>
        <p:spPr>
          <a:xfrm>
            <a:off x="4732354" y="3757208"/>
            <a:ext cx="261610" cy="323165"/>
          </a:xfrm>
          <a:prstGeom prst="rect">
            <a:avLst/>
          </a:prstGeom>
          <a:noFill/>
        </p:spPr>
        <p:txBody>
          <a:bodyPr wrap="none" rtlCol="0">
            <a:spAutoFit/>
          </a:bodyPr>
          <a:lstStyle/>
          <a:p>
            <a:r>
              <a:rPr lang="en-US" altLang="ja-JP" sz="1500" dirty="0"/>
              <a:t>J</a:t>
            </a:r>
            <a:endParaRPr lang="ja-JP" altLang="en-US" sz="1500"/>
          </a:p>
        </p:txBody>
      </p:sp>
      <p:sp>
        <p:nvSpPr>
          <p:cNvPr id="13" name="左右矢印 12">
            <a:extLst>
              <a:ext uri="{FF2B5EF4-FFF2-40B4-BE49-F238E27FC236}">
                <a16:creationId xmlns:a16="http://schemas.microsoft.com/office/drawing/2014/main" id="{FC5379D8-8CC7-B233-C1F3-3AB5B1DA382A}"/>
              </a:ext>
            </a:extLst>
          </p:cNvPr>
          <p:cNvSpPr/>
          <p:nvPr/>
        </p:nvSpPr>
        <p:spPr>
          <a:xfrm>
            <a:off x="5559268" y="3673736"/>
            <a:ext cx="1081807" cy="434928"/>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テキスト ボックス 13">
            <a:extLst>
              <a:ext uri="{FF2B5EF4-FFF2-40B4-BE49-F238E27FC236}">
                <a16:creationId xmlns:a16="http://schemas.microsoft.com/office/drawing/2014/main" id="{BF4DA3F6-1E5F-65D6-E86A-D5A93639E5B5}"/>
              </a:ext>
            </a:extLst>
          </p:cNvPr>
          <p:cNvSpPr txBox="1"/>
          <p:nvPr/>
        </p:nvSpPr>
        <p:spPr>
          <a:xfrm>
            <a:off x="5957832" y="3752463"/>
            <a:ext cx="327334" cy="323165"/>
          </a:xfrm>
          <a:prstGeom prst="rect">
            <a:avLst/>
          </a:prstGeom>
          <a:noFill/>
        </p:spPr>
        <p:txBody>
          <a:bodyPr wrap="none" rtlCol="0">
            <a:spAutoFit/>
          </a:bodyPr>
          <a:lstStyle/>
          <a:p>
            <a:r>
              <a:rPr lang="en-US" altLang="ja-JP" sz="1500" dirty="0"/>
              <a:t>H</a:t>
            </a:r>
            <a:endParaRPr lang="ja-JP" altLang="en-US" sz="1500"/>
          </a:p>
        </p:txBody>
      </p:sp>
      <p:sp>
        <p:nvSpPr>
          <p:cNvPr id="15" name="左右矢印 14">
            <a:extLst>
              <a:ext uri="{FF2B5EF4-FFF2-40B4-BE49-F238E27FC236}">
                <a16:creationId xmlns:a16="http://schemas.microsoft.com/office/drawing/2014/main" id="{A082F93B-1440-39DA-A325-0755C474D737}"/>
              </a:ext>
            </a:extLst>
          </p:cNvPr>
          <p:cNvSpPr/>
          <p:nvPr/>
        </p:nvSpPr>
        <p:spPr>
          <a:xfrm>
            <a:off x="7218182" y="3674416"/>
            <a:ext cx="1288840" cy="434928"/>
          </a:xfrm>
          <a:prstGeom prst="leftRightArrow">
            <a:avLst>
              <a:gd name="adj1" fmla="val 50000"/>
              <a:gd name="adj2" fmla="val 3153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テキスト ボックス 15">
            <a:extLst>
              <a:ext uri="{FF2B5EF4-FFF2-40B4-BE49-F238E27FC236}">
                <a16:creationId xmlns:a16="http://schemas.microsoft.com/office/drawing/2014/main" id="{35187564-9FB3-B008-7912-B21B351B29E9}"/>
              </a:ext>
            </a:extLst>
          </p:cNvPr>
          <p:cNvSpPr txBox="1"/>
          <p:nvPr/>
        </p:nvSpPr>
        <p:spPr>
          <a:xfrm>
            <a:off x="7752848" y="3742446"/>
            <a:ext cx="317716" cy="323165"/>
          </a:xfrm>
          <a:prstGeom prst="rect">
            <a:avLst/>
          </a:prstGeom>
          <a:noFill/>
        </p:spPr>
        <p:txBody>
          <a:bodyPr wrap="none" rtlCol="0">
            <a:spAutoFit/>
          </a:bodyPr>
          <a:lstStyle/>
          <a:p>
            <a:r>
              <a:rPr lang="en-US" altLang="ja-JP" sz="1500" dirty="0"/>
              <a:t>K</a:t>
            </a:r>
            <a:endParaRPr lang="ja-JP" altLang="en-US" sz="1500"/>
          </a:p>
        </p:txBody>
      </p:sp>
      <p:sp>
        <p:nvSpPr>
          <p:cNvPr id="17" name="テキスト ボックス 16">
            <a:extLst>
              <a:ext uri="{FF2B5EF4-FFF2-40B4-BE49-F238E27FC236}">
                <a16:creationId xmlns:a16="http://schemas.microsoft.com/office/drawing/2014/main" id="{081A138E-DBB2-71C7-E60D-934D48CFAEE0}"/>
              </a:ext>
            </a:extLst>
          </p:cNvPr>
          <p:cNvSpPr txBox="1"/>
          <p:nvPr/>
        </p:nvSpPr>
        <p:spPr>
          <a:xfrm>
            <a:off x="8507022" y="3564680"/>
            <a:ext cx="1747594" cy="553998"/>
          </a:xfrm>
          <a:prstGeom prst="rect">
            <a:avLst/>
          </a:prstGeom>
          <a:noFill/>
        </p:spPr>
        <p:txBody>
          <a:bodyPr wrap="none" rtlCol="0">
            <a:spAutoFit/>
          </a:bodyPr>
          <a:lstStyle/>
          <a:p>
            <a:r>
              <a:rPr lang="en-US" altLang="ja-JP" sz="1500" dirty="0"/>
              <a:t>Ground telescope</a:t>
            </a:r>
          </a:p>
          <a:p>
            <a:r>
              <a:rPr lang="en-US" altLang="ja-JP" sz="1500" dirty="0"/>
              <a:t>wavebands</a:t>
            </a:r>
            <a:endParaRPr lang="ja-JP" altLang="en-US" sz="1500" dirty="0"/>
          </a:p>
        </p:txBody>
      </p:sp>
      <p:sp>
        <p:nvSpPr>
          <p:cNvPr id="12" name="スライド番号プレースホルダー 11">
            <a:extLst>
              <a:ext uri="{FF2B5EF4-FFF2-40B4-BE49-F238E27FC236}">
                <a16:creationId xmlns:a16="http://schemas.microsoft.com/office/drawing/2014/main" id="{F3DE7A11-1CA5-52C4-2A88-991D9F48C0D7}"/>
              </a:ext>
            </a:extLst>
          </p:cNvPr>
          <p:cNvSpPr>
            <a:spLocks noGrp="1"/>
          </p:cNvSpPr>
          <p:nvPr>
            <p:ph type="sldNum" sz="quarter" idx="12"/>
          </p:nvPr>
        </p:nvSpPr>
        <p:spPr/>
        <p:txBody>
          <a:bodyPr/>
          <a:lstStyle/>
          <a:p>
            <a:fld id="{0FD8E0F6-AFC1-7845-A533-47DB7ECDB8F2}" type="slidenum">
              <a:rPr kumimoji="1" lang="ja-JP" altLang="en-US" smtClean="0"/>
              <a:t>5</a:t>
            </a:fld>
            <a:endParaRPr kumimoji="1" lang="ja-JP" altLang="en-US"/>
          </a:p>
        </p:txBody>
      </p:sp>
    </p:spTree>
    <p:extLst>
      <p:ext uri="{BB962C8B-B14F-4D97-AF65-F5344CB8AC3E}">
        <p14:creationId xmlns:p14="http://schemas.microsoft.com/office/powerpoint/2010/main" val="22093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 折れ線グラフ&#10;&#10;自動的に生成された説明">
            <a:extLst>
              <a:ext uri="{FF2B5EF4-FFF2-40B4-BE49-F238E27FC236}">
                <a16:creationId xmlns:a16="http://schemas.microsoft.com/office/drawing/2014/main" id="{5482CEFC-D91F-3318-C86F-284FF4DD8D47}"/>
              </a:ext>
            </a:extLst>
          </p:cNvPr>
          <p:cNvPicPr>
            <a:picLocks noChangeAspect="1"/>
          </p:cNvPicPr>
          <p:nvPr/>
        </p:nvPicPr>
        <p:blipFill>
          <a:blip r:embed="rId3"/>
          <a:stretch>
            <a:fillRect/>
          </a:stretch>
        </p:blipFill>
        <p:spPr>
          <a:xfrm>
            <a:off x="506104" y="3390206"/>
            <a:ext cx="5141322" cy="3305715"/>
          </a:xfrm>
          <a:prstGeom prst="rect">
            <a:avLst/>
          </a:prstGeom>
        </p:spPr>
      </p:pic>
      <p:sp>
        <p:nvSpPr>
          <p:cNvPr id="2" name="タイトル 1">
            <a:extLst>
              <a:ext uri="{FF2B5EF4-FFF2-40B4-BE49-F238E27FC236}">
                <a16:creationId xmlns:a16="http://schemas.microsoft.com/office/drawing/2014/main" id="{4F45DE67-10E7-E278-5848-F6D43F0942FF}"/>
              </a:ext>
            </a:extLst>
          </p:cNvPr>
          <p:cNvSpPr>
            <a:spLocks noGrp="1"/>
          </p:cNvSpPr>
          <p:nvPr>
            <p:ph type="title"/>
          </p:nvPr>
        </p:nvSpPr>
        <p:spPr>
          <a:xfrm>
            <a:off x="506104" y="238490"/>
            <a:ext cx="11442551" cy="849290"/>
          </a:xfrm>
        </p:spPr>
        <p:txBody>
          <a:bodyPr>
            <a:normAutofit/>
          </a:bodyPr>
          <a:lstStyle/>
          <a:p>
            <a:r>
              <a:rPr kumimoji="1" lang="en-US" altLang="ja-JP" sz="3200" dirty="0"/>
              <a:t>2. Current Design Specifications of MONSTER</a:t>
            </a:r>
            <a:endParaRPr kumimoji="1" lang="ja-JP" altLang="en-US" sz="3200" dirty="0"/>
          </a:p>
        </p:txBody>
      </p:sp>
      <p:pic>
        <p:nvPicPr>
          <p:cNvPr id="18" name="図 17" descr="グラフ&#10;&#10;自動的に生成された説明">
            <a:extLst>
              <a:ext uri="{FF2B5EF4-FFF2-40B4-BE49-F238E27FC236}">
                <a16:creationId xmlns:a16="http://schemas.microsoft.com/office/drawing/2014/main" id="{FE9C0360-6445-6019-F90C-6ECA57E75E7E}"/>
              </a:ext>
            </a:extLst>
          </p:cNvPr>
          <p:cNvPicPr>
            <a:picLocks noChangeAspect="1"/>
          </p:cNvPicPr>
          <p:nvPr/>
        </p:nvPicPr>
        <p:blipFill>
          <a:blip r:embed="rId4"/>
          <a:stretch>
            <a:fillRect/>
          </a:stretch>
        </p:blipFill>
        <p:spPr>
          <a:xfrm>
            <a:off x="6386510" y="4082020"/>
            <a:ext cx="3903231" cy="2480557"/>
          </a:xfrm>
          <a:prstGeom prst="rect">
            <a:avLst/>
          </a:prstGeom>
          <a:ln>
            <a:solidFill>
              <a:schemeClr val="tx1"/>
            </a:solidFill>
          </a:ln>
        </p:spPr>
      </p:pic>
      <p:sp>
        <p:nvSpPr>
          <p:cNvPr id="19" name="正方形/長方形 18">
            <a:extLst>
              <a:ext uri="{FF2B5EF4-FFF2-40B4-BE49-F238E27FC236}">
                <a16:creationId xmlns:a16="http://schemas.microsoft.com/office/drawing/2014/main" id="{D1C26155-E040-956E-9C85-AC67F59453AC}"/>
              </a:ext>
            </a:extLst>
          </p:cNvPr>
          <p:cNvSpPr/>
          <p:nvPr/>
        </p:nvSpPr>
        <p:spPr>
          <a:xfrm>
            <a:off x="1817650" y="5374130"/>
            <a:ext cx="1596110" cy="7701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kumimoji="1" lang="ja-JP" altLang="en-US"/>
          </a:p>
        </p:txBody>
      </p:sp>
      <p:cxnSp>
        <p:nvCxnSpPr>
          <p:cNvPr id="20" name="直線コネクタ 19">
            <a:extLst>
              <a:ext uri="{FF2B5EF4-FFF2-40B4-BE49-F238E27FC236}">
                <a16:creationId xmlns:a16="http://schemas.microsoft.com/office/drawing/2014/main" id="{9316D289-2F85-605D-1C9B-2ACF558C7CA3}"/>
              </a:ext>
            </a:extLst>
          </p:cNvPr>
          <p:cNvCxnSpPr>
            <a:cxnSpLocks/>
          </p:cNvCxnSpPr>
          <p:nvPr/>
        </p:nvCxnSpPr>
        <p:spPr>
          <a:xfrm flipV="1">
            <a:off x="3413759" y="4082020"/>
            <a:ext cx="2972751" cy="129211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80A010F-8820-0EF7-C53A-7C42DC5EB90E}"/>
              </a:ext>
            </a:extLst>
          </p:cNvPr>
          <p:cNvCxnSpPr>
            <a:cxnSpLocks/>
          </p:cNvCxnSpPr>
          <p:nvPr/>
        </p:nvCxnSpPr>
        <p:spPr>
          <a:xfrm>
            <a:off x="3413759" y="6144322"/>
            <a:ext cx="2972751" cy="41825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159BC513-F84A-4CDE-A827-FDB42DD71790}"/>
              </a:ext>
            </a:extLst>
          </p:cNvPr>
          <p:cNvSpPr txBox="1"/>
          <p:nvPr/>
        </p:nvSpPr>
        <p:spPr>
          <a:xfrm>
            <a:off x="121672" y="1009986"/>
            <a:ext cx="11948655" cy="2246769"/>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000" dirty="0"/>
              <a:t>A reflective (offset Gregorian) telescope with 30 cm aperture </a:t>
            </a:r>
          </a:p>
          <a:p>
            <a:pPr marL="342900" indent="-342900">
              <a:buFont typeface="Arial" panose="020B0604020202020204" pitchFamily="34" charset="0"/>
              <a:buChar char="•"/>
            </a:pPr>
            <a:r>
              <a:rPr kumimoji="1" lang="en-US" altLang="ja-JP" sz="2000" u="sng" dirty="0"/>
              <a:t>Simultaneous 5-band (visible + 4 NIR) imaging </a:t>
            </a:r>
            <a:r>
              <a:rPr kumimoji="1" lang="en-US" altLang="ja-JP" sz="2000" dirty="0"/>
              <a:t>via dichroic mirror and a </a:t>
            </a:r>
            <a:r>
              <a:rPr kumimoji="1" lang="en-US" altLang="ja-JP" sz="2000" b="1" dirty="0" err="1"/>
              <a:t>Kösters</a:t>
            </a:r>
            <a:r>
              <a:rPr kumimoji="1" lang="en-US" altLang="ja-JP" sz="2000" b="1" dirty="0"/>
              <a:t> prism</a:t>
            </a:r>
          </a:p>
          <a:p>
            <a:pPr marL="342900" indent="-342900">
              <a:buFont typeface="Arial" panose="020B0604020202020204" pitchFamily="34" charset="0"/>
              <a:buChar char="•"/>
            </a:pPr>
            <a:r>
              <a:rPr lang="en-US" altLang="ja-JP" sz="2000" dirty="0"/>
              <a:t>Field of View: 15 x 15 arcmin</a:t>
            </a:r>
            <a:r>
              <a:rPr lang="en-US" altLang="ja-JP" sz="2000" baseline="30000" dirty="0"/>
              <a:t>2 </a:t>
            </a:r>
            <a:r>
              <a:rPr lang="en-US" altLang="ja-JP" sz="2000" dirty="0"/>
              <a:t>(</a:t>
            </a:r>
            <a:r>
              <a:rPr lang="en-US" altLang="ja-JP" sz="2000" u="sng" dirty="0"/>
              <a:t>12 x 12 un-vignetted) : sufficiently larger than EAGLE error circle </a:t>
            </a:r>
            <a:r>
              <a:rPr lang="en-US" altLang="ja-JP" sz="2000" dirty="0"/>
              <a:t>(3 arcmin radius)   two image sensors(visible and NIR) with </a:t>
            </a:r>
            <a:r>
              <a:rPr lang="en-US" altLang="ja-JP" sz="2000" u="sng" dirty="0"/>
              <a:t>3 arcsec image quality </a:t>
            </a:r>
            <a:endParaRPr kumimoji="1" lang="en-US" altLang="ja-JP" sz="2000" u="sng" dirty="0"/>
          </a:p>
          <a:p>
            <a:pPr marL="342900" indent="-342900">
              <a:buFont typeface="Arial" panose="020B0604020202020204" pitchFamily="34" charset="0"/>
              <a:buChar char="•"/>
            </a:pPr>
            <a:r>
              <a:rPr lang="en-US" altLang="ja-JP" sz="2000" u="sng" dirty="0"/>
              <a:t>Cooled Telescope : shall be below 200 K, while the NIR sensor is below 120 K </a:t>
            </a:r>
            <a:r>
              <a:rPr lang="en-US" altLang="ja-JP" sz="2000" dirty="0"/>
              <a:t>by only passive, radiative cooling system</a:t>
            </a:r>
          </a:p>
          <a:p>
            <a:pPr marL="342900" indent="-342900">
              <a:buFont typeface="Arial" panose="020B0604020202020204" pitchFamily="34" charset="0"/>
              <a:buChar char="•"/>
            </a:pPr>
            <a:r>
              <a:rPr lang="en-US" altLang="ja-JP" sz="2000" dirty="0"/>
              <a:t>Telescope structure: all aluminum, </a:t>
            </a:r>
            <a:r>
              <a:rPr lang="en-US" altLang="ja-JP" sz="2000" dirty="0" err="1"/>
              <a:t>athermal</a:t>
            </a:r>
            <a:r>
              <a:rPr lang="en-US" altLang="ja-JP" sz="2000" dirty="0"/>
              <a:t> design (similarly contraction by cooling) </a:t>
            </a:r>
          </a:p>
        </p:txBody>
      </p:sp>
      <p:sp>
        <p:nvSpPr>
          <p:cNvPr id="4" name="テキスト ボックス 3">
            <a:extLst>
              <a:ext uri="{FF2B5EF4-FFF2-40B4-BE49-F238E27FC236}">
                <a16:creationId xmlns:a16="http://schemas.microsoft.com/office/drawing/2014/main" id="{2D1100D1-C8D6-46FD-4293-DE81FE72A753}"/>
              </a:ext>
            </a:extLst>
          </p:cNvPr>
          <p:cNvSpPr txBox="1"/>
          <p:nvPr/>
        </p:nvSpPr>
        <p:spPr>
          <a:xfrm>
            <a:off x="6322925" y="6325217"/>
            <a:ext cx="992579" cy="253916"/>
          </a:xfrm>
          <a:prstGeom prst="rect">
            <a:avLst/>
          </a:prstGeom>
          <a:noFill/>
        </p:spPr>
        <p:txBody>
          <a:bodyPr wrap="none" rtlCol="0">
            <a:spAutoFit/>
          </a:bodyPr>
          <a:lstStyle/>
          <a:p>
            <a:r>
              <a:rPr kumimoji="1" lang="ja-JP" altLang="en-US" sz="1050" b="1"/>
              <a:t>可視光検出器</a:t>
            </a:r>
          </a:p>
        </p:txBody>
      </p:sp>
      <p:sp>
        <p:nvSpPr>
          <p:cNvPr id="5" name="テキスト ボックス 4">
            <a:extLst>
              <a:ext uri="{FF2B5EF4-FFF2-40B4-BE49-F238E27FC236}">
                <a16:creationId xmlns:a16="http://schemas.microsoft.com/office/drawing/2014/main" id="{E3F2D9D6-F36B-5CF2-6CC4-6A3B3F93AD07}"/>
              </a:ext>
            </a:extLst>
          </p:cNvPr>
          <p:cNvSpPr txBox="1"/>
          <p:nvPr/>
        </p:nvSpPr>
        <p:spPr>
          <a:xfrm>
            <a:off x="9151618" y="6070001"/>
            <a:ext cx="1127232" cy="253916"/>
          </a:xfrm>
          <a:prstGeom prst="rect">
            <a:avLst/>
          </a:prstGeom>
          <a:noFill/>
        </p:spPr>
        <p:txBody>
          <a:bodyPr wrap="none" rtlCol="0">
            <a:spAutoFit/>
          </a:bodyPr>
          <a:lstStyle/>
          <a:p>
            <a:r>
              <a:rPr lang="ja-JP" altLang="en-US" sz="1050" b="1"/>
              <a:t>近赤外線</a:t>
            </a:r>
            <a:r>
              <a:rPr kumimoji="1" lang="ja-JP" altLang="en-US" sz="1050" b="1"/>
              <a:t>検出器</a:t>
            </a:r>
          </a:p>
        </p:txBody>
      </p:sp>
      <p:sp>
        <p:nvSpPr>
          <p:cNvPr id="6" name="スライド番号プレースホルダー 5">
            <a:extLst>
              <a:ext uri="{FF2B5EF4-FFF2-40B4-BE49-F238E27FC236}">
                <a16:creationId xmlns:a16="http://schemas.microsoft.com/office/drawing/2014/main" id="{E1C04C94-505E-9F0D-5B6F-1BB5E709E2E0}"/>
              </a:ext>
            </a:extLst>
          </p:cNvPr>
          <p:cNvSpPr>
            <a:spLocks noGrp="1"/>
          </p:cNvSpPr>
          <p:nvPr>
            <p:ph type="sldNum" sz="quarter" idx="12"/>
          </p:nvPr>
        </p:nvSpPr>
        <p:spPr/>
        <p:txBody>
          <a:bodyPr/>
          <a:lstStyle/>
          <a:p>
            <a:fld id="{0FD8E0F6-AFC1-7845-A533-47DB7ECDB8F2}" type="slidenum">
              <a:rPr kumimoji="1" lang="ja-JP" altLang="en-US" smtClean="0"/>
              <a:t>6</a:t>
            </a:fld>
            <a:endParaRPr kumimoji="1" lang="ja-JP" altLang="en-US"/>
          </a:p>
        </p:txBody>
      </p:sp>
    </p:spTree>
    <p:extLst>
      <p:ext uri="{BB962C8B-B14F-4D97-AF65-F5344CB8AC3E}">
        <p14:creationId xmlns:p14="http://schemas.microsoft.com/office/powerpoint/2010/main" val="422554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D2506-8871-5EE1-0A6C-EB6B4F565F4A}"/>
              </a:ext>
            </a:extLst>
          </p:cNvPr>
          <p:cNvSpPr>
            <a:spLocks noGrp="1"/>
          </p:cNvSpPr>
          <p:nvPr>
            <p:ph type="title"/>
          </p:nvPr>
        </p:nvSpPr>
        <p:spPr>
          <a:xfrm>
            <a:off x="838200" y="159489"/>
            <a:ext cx="10515600" cy="836354"/>
          </a:xfrm>
        </p:spPr>
        <p:txBody>
          <a:bodyPr>
            <a:normAutofit/>
          </a:bodyPr>
          <a:lstStyle/>
          <a:p>
            <a:r>
              <a:rPr kumimoji="1" lang="en-US" altLang="ja-JP" sz="3200" dirty="0"/>
              <a:t>3. Key technical challenges in MONSTER development </a:t>
            </a:r>
            <a:endParaRPr kumimoji="1" lang="ja-JP" altLang="en-US" sz="3200" dirty="0"/>
          </a:p>
        </p:txBody>
      </p:sp>
      <p:sp>
        <p:nvSpPr>
          <p:cNvPr id="3" name="コンテンツ プレースホルダー 2">
            <a:extLst>
              <a:ext uri="{FF2B5EF4-FFF2-40B4-BE49-F238E27FC236}">
                <a16:creationId xmlns:a16="http://schemas.microsoft.com/office/drawing/2014/main" id="{5E66558B-57B6-F308-5279-70B58DA86F2A}"/>
              </a:ext>
            </a:extLst>
          </p:cNvPr>
          <p:cNvSpPr>
            <a:spLocks noGrp="1"/>
          </p:cNvSpPr>
          <p:nvPr>
            <p:ph idx="1"/>
          </p:nvPr>
        </p:nvSpPr>
        <p:spPr>
          <a:xfrm>
            <a:off x="425303" y="995843"/>
            <a:ext cx="11472530" cy="3973918"/>
          </a:xfrm>
          <a:solidFill>
            <a:schemeClr val="accent4">
              <a:lumMod val="20000"/>
              <a:lumOff val="80000"/>
            </a:schemeClr>
          </a:solidFill>
          <a:ln>
            <a:solidFill>
              <a:schemeClr val="tx1"/>
            </a:solidFill>
          </a:ln>
        </p:spPr>
        <p:txBody>
          <a:bodyPr>
            <a:noAutofit/>
          </a:bodyPr>
          <a:lstStyle/>
          <a:p>
            <a:r>
              <a:rPr kumimoji="1" lang="en-US" altLang="ja-JP" sz="2400" dirty="0"/>
              <a:t>Thermal design, with only passive cooling to cool and maintain telescope below 200 K, detectors below 120 K </a:t>
            </a:r>
          </a:p>
          <a:p>
            <a:pPr lvl="1"/>
            <a:r>
              <a:rPr lang="en-US" altLang="ja-JP" sz="2000" dirty="0"/>
              <a:t>industrial and inhouse study (see R. Kageyama’s poster #62 for in-house study)</a:t>
            </a:r>
            <a:endParaRPr kumimoji="1" lang="en-US" altLang="ja-JP" sz="2000" dirty="0"/>
          </a:p>
          <a:p>
            <a:r>
              <a:rPr lang="en-US" altLang="ja-JP" sz="2400" dirty="0"/>
              <a:t>Optical:  god image quality shall be maintained at cold </a:t>
            </a:r>
          </a:p>
          <a:p>
            <a:pPr lvl="1"/>
            <a:r>
              <a:rPr kumimoji="1" lang="en-US" altLang="ja-JP" sz="2000" dirty="0"/>
              <a:t>Verification</a:t>
            </a:r>
            <a:r>
              <a:rPr lang="ja-JP" altLang="en-US" sz="2000" dirty="0"/>
              <a:t> </a:t>
            </a:r>
            <a:r>
              <a:rPr lang="en-US" altLang="ja-JP" sz="2000" dirty="0"/>
              <a:t>by</a:t>
            </a:r>
            <a:r>
              <a:rPr lang="ja-JP" altLang="en-US" sz="2000" dirty="0"/>
              <a:t> </a:t>
            </a:r>
            <a:r>
              <a:rPr lang="en-US" altLang="ja-JP" sz="2000" dirty="0"/>
              <a:t>BBM</a:t>
            </a:r>
            <a:r>
              <a:rPr lang="ja-JP" altLang="en-US" sz="2000" dirty="0"/>
              <a:t> </a:t>
            </a:r>
            <a:r>
              <a:rPr lang="en-US" altLang="ja-JP" sz="2000" dirty="0"/>
              <a:t>with “</a:t>
            </a:r>
            <a:r>
              <a:rPr lang="en-US" altLang="ja-JP" sz="2000" dirty="0" err="1"/>
              <a:t>athermal</a:t>
            </a:r>
            <a:r>
              <a:rPr lang="en-US" altLang="ja-JP" sz="2000" dirty="0"/>
              <a:t> design”</a:t>
            </a:r>
            <a:r>
              <a:rPr kumimoji="1" lang="en-US" altLang="ja-JP" sz="2000" dirty="0"/>
              <a:t> </a:t>
            </a:r>
          </a:p>
          <a:p>
            <a:r>
              <a:rPr lang="en-US" altLang="ja-JP" sz="2400" dirty="0" err="1"/>
              <a:t>K</a:t>
            </a:r>
            <a:r>
              <a:rPr lang="en-US" altLang="ja-JP" sz="2400" dirty="0" err="1">
                <a:solidFill>
                  <a:srgbClr val="333333"/>
                </a:solidFill>
              </a:rPr>
              <a:t>ö</a:t>
            </a:r>
            <a:r>
              <a:rPr lang="en-US" altLang="ja-JP" sz="2400" dirty="0" err="1"/>
              <a:t>sters</a:t>
            </a:r>
            <a:r>
              <a:rPr lang="en-US" altLang="ja-JP" sz="2400" dirty="0"/>
              <a:t> prism development (see Hori’s talk next)</a:t>
            </a:r>
          </a:p>
          <a:p>
            <a:pPr lvl="1"/>
            <a:r>
              <a:rPr lang="en-US" altLang="ja-JP" sz="2000" dirty="0"/>
              <a:t>a noble beam-splitter splitting incident light into multiple wavelengths on a single image sensor</a:t>
            </a:r>
            <a:endParaRPr lang="en-US" altLang="ja-JP" dirty="0"/>
          </a:p>
          <a:p>
            <a:r>
              <a:rPr lang="en-US" altLang="ja-JP" sz="2400" dirty="0"/>
              <a:t>Image sensors (detectors) with electronics</a:t>
            </a:r>
          </a:p>
          <a:p>
            <a:r>
              <a:rPr lang="en-US" altLang="ja-JP" sz="2400" dirty="0"/>
              <a:t>Onboard image data processing </a:t>
            </a:r>
            <a:r>
              <a:rPr lang="en-US" altLang="ja-JP" sz="2000" dirty="0"/>
              <a:t>(see H. </a:t>
            </a:r>
            <a:r>
              <a:rPr lang="en-US" altLang="ja-JP" sz="2000" dirty="0" err="1"/>
              <a:t>Niinuma’s</a:t>
            </a:r>
            <a:r>
              <a:rPr lang="en-US" altLang="ja-JP" sz="2000" dirty="0"/>
              <a:t> poster #57)</a:t>
            </a:r>
            <a:endParaRPr kumimoji="1" lang="en-US" altLang="ja-JP" sz="2000" dirty="0"/>
          </a:p>
        </p:txBody>
      </p:sp>
      <p:sp>
        <p:nvSpPr>
          <p:cNvPr id="4" name="コンテンツ プレースホルダー 2">
            <a:extLst>
              <a:ext uri="{FF2B5EF4-FFF2-40B4-BE49-F238E27FC236}">
                <a16:creationId xmlns:a16="http://schemas.microsoft.com/office/drawing/2014/main" id="{E7B9AFD0-0A38-FCB0-BAFF-B6C18BE91A7A}"/>
              </a:ext>
            </a:extLst>
          </p:cNvPr>
          <p:cNvSpPr txBox="1">
            <a:spLocks/>
          </p:cNvSpPr>
          <p:nvPr/>
        </p:nvSpPr>
        <p:spPr>
          <a:xfrm>
            <a:off x="498667" y="5119029"/>
            <a:ext cx="11472530" cy="14862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t>With the financial support of </a:t>
            </a:r>
            <a:r>
              <a:rPr lang="en-US" altLang="ja-JP" sz="2400" i="1" dirty="0"/>
              <a:t>Transformative Research Areas (A), we expect to perform all of the above activities. Hereafter I’ll introduce on:</a:t>
            </a:r>
          </a:p>
          <a:p>
            <a:pPr lvl="1"/>
            <a:r>
              <a:rPr lang="en-US" altLang="ja-JP" sz="2000" b="1" dirty="0"/>
              <a:t>BBM telescope development and test</a:t>
            </a:r>
          </a:p>
          <a:p>
            <a:pPr lvl="1"/>
            <a:r>
              <a:rPr lang="en-US" altLang="ja-JP" sz="2000" b="1" dirty="0"/>
              <a:t>Image Sensor development (commercial CMOS sensor for visible band)</a:t>
            </a:r>
          </a:p>
          <a:p>
            <a:pPr lvl="1"/>
            <a:endParaRPr lang="ja-JP" altLang="en-US" sz="2000" dirty="0"/>
          </a:p>
        </p:txBody>
      </p:sp>
      <p:sp>
        <p:nvSpPr>
          <p:cNvPr id="5" name="スライド番号プレースホルダー 4">
            <a:extLst>
              <a:ext uri="{FF2B5EF4-FFF2-40B4-BE49-F238E27FC236}">
                <a16:creationId xmlns:a16="http://schemas.microsoft.com/office/drawing/2014/main" id="{CC41981B-0ACE-808F-E216-3015A0A0F9A9}"/>
              </a:ext>
            </a:extLst>
          </p:cNvPr>
          <p:cNvSpPr>
            <a:spLocks noGrp="1"/>
          </p:cNvSpPr>
          <p:nvPr>
            <p:ph type="sldNum" sz="quarter" idx="12"/>
          </p:nvPr>
        </p:nvSpPr>
        <p:spPr/>
        <p:txBody>
          <a:bodyPr/>
          <a:lstStyle/>
          <a:p>
            <a:fld id="{0FD8E0F6-AFC1-7845-A533-47DB7ECDB8F2}" type="slidenum">
              <a:rPr kumimoji="1" lang="ja-JP" altLang="en-US" smtClean="0"/>
              <a:t>7</a:t>
            </a:fld>
            <a:endParaRPr kumimoji="1" lang="ja-JP" altLang="en-US"/>
          </a:p>
        </p:txBody>
      </p:sp>
    </p:spTree>
    <p:extLst>
      <p:ext uri="{BB962C8B-B14F-4D97-AF65-F5344CB8AC3E}">
        <p14:creationId xmlns:p14="http://schemas.microsoft.com/office/powerpoint/2010/main" val="3894144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AFECF2-18C6-B3FC-E91F-9EBEE62A20E4}"/>
              </a:ext>
            </a:extLst>
          </p:cNvPr>
          <p:cNvSpPr>
            <a:spLocks noGrp="1"/>
          </p:cNvSpPr>
          <p:nvPr>
            <p:ph type="title"/>
          </p:nvPr>
        </p:nvSpPr>
        <p:spPr>
          <a:xfrm>
            <a:off x="316221" y="127405"/>
            <a:ext cx="8466272" cy="1010711"/>
          </a:xfrm>
        </p:spPr>
        <p:txBody>
          <a:bodyPr>
            <a:normAutofit fontScale="90000"/>
          </a:bodyPr>
          <a:lstStyle/>
          <a:p>
            <a:r>
              <a:rPr kumimoji="1" lang="en-US" altLang="ja-JP" sz="3100" dirty="0"/>
              <a:t>4. Status </a:t>
            </a:r>
            <a:r>
              <a:rPr lang="en-US" altLang="ja-JP" sz="3100" dirty="0"/>
              <a:t>of on-going works</a:t>
            </a:r>
            <a:br>
              <a:rPr lang="en-US" altLang="ja-JP" sz="3100" dirty="0"/>
            </a:br>
            <a:r>
              <a:rPr lang="en-US" altLang="ja-JP" sz="3100" dirty="0"/>
              <a:t>(1) </a:t>
            </a:r>
            <a:r>
              <a:rPr kumimoji="1" lang="en-US" altLang="ja-JP" sz="3600" dirty="0"/>
              <a:t>BBM development of MONSTER Telescope</a:t>
            </a:r>
            <a:endParaRPr kumimoji="1" lang="ja-JP" altLang="en-US" dirty="0"/>
          </a:p>
        </p:txBody>
      </p:sp>
      <p:sp>
        <p:nvSpPr>
          <p:cNvPr id="3" name="コンテンツ プレースホルダー 2">
            <a:extLst>
              <a:ext uri="{FF2B5EF4-FFF2-40B4-BE49-F238E27FC236}">
                <a16:creationId xmlns:a16="http://schemas.microsoft.com/office/drawing/2014/main" id="{0C18712D-C1FB-5642-B384-DF7D139009D7}"/>
              </a:ext>
            </a:extLst>
          </p:cNvPr>
          <p:cNvSpPr>
            <a:spLocks noGrp="1"/>
          </p:cNvSpPr>
          <p:nvPr>
            <p:ph idx="1"/>
          </p:nvPr>
        </p:nvSpPr>
        <p:spPr>
          <a:xfrm>
            <a:off x="316221" y="1317325"/>
            <a:ext cx="7955909" cy="2024010"/>
          </a:xfrm>
        </p:spPr>
        <p:txBody>
          <a:bodyPr>
            <a:normAutofit/>
          </a:bodyPr>
          <a:lstStyle/>
          <a:p>
            <a:r>
              <a:rPr lang="en-US" altLang="ja-JP" dirty="0"/>
              <a:t>Purpose</a:t>
            </a:r>
          </a:p>
          <a:p>
            <a:pPr lvl="1"/>
            <a:r>
              <a:rPr kumimoji="1" lang="en-US" altLang="ja-JP" dirty="0"/>
              <a:t>Verify the cryogenic optical performance is within the re</a:t>
            </a:r>
            <a:r>
              <a:rPr lang="en-US" altLang="ja-JP" dirty="0"/>
              <a:t>quirement</a:t>
            </a:r>
          </a:p>
          <a:p>
            <a:pPr lvl="2"/>
            <a:r>
              <a:rPr lang="en-US" altLang="ja-JP" dirty="0"/>
              <a:t>demonstration of </a:t>
            </a:r>
            <a:r>
              <a:rPr lang="en-US" altLang="ja-JP" dirty="0" err="1"/>
              <a:t>athermal</a:t>
            </a:r>
            <a:r>
              <a:rPr lang="en-US" altLang="ja-JP" dirty="0"/>
              <a:t> design (all major structure components are  made of Aluminum)</a:t>
            </a:r>
          </a:p>
        </p:txBody>
      </p:sp>
      <p:sp>
        <p:nvSpPr>
          <p:cNvPr id="6" name="コンテンツ プレースホルダー 2">
            <a:extLst>
              <a:ext uri="{FF2B5EF4-FFF2-40B4-BE49-F238E27FC236}">
                <a16:creationId xmlns:a16="http://schemas.microsoft.com/office/drawing/2014/main" id="{45C6E9DB-6B9A-264C-972C-FBEB873B4F82}"/>
              </a:ext>
            </a:extLst>
          </p:cNvPr>
          <p:cNvSpPr txBox="1">
            <a:spLocks/>
          </p:cNvSpPr>
          <p:nvPr/>
        </p:nvSpPr>
        <p:spPr>
          <a:xfrm>
            <a:off x="316221" y="3223466"/>
            <a:ext cx="7621056" cy="2024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tabLst>
                <a:tab pos="2514600" algn="l"/>
              </a:tabLst>
            </a:pPr>
            <a:r>
              <a:rPr lang="en-US" altLang="ja-JP" dirty="0"/>
              <a:t>Method</a:t>
            </a:r>
          </a:p>
          <a:p>
            <a:pPr lvl="1">
              <a:tabLst>
                <a:tab pos="2514600" algn="l"/>
              </a:tabLst>
            </a:pPr>
            <a:r>
              <a:rPr lang="en-US" altLang="ja-JP" dirty="0"/>
              <a:t>Modify the existing cryo-vacuum chamber at Kanazawa University</a:t>
            </a:r>
          </a:p>
          <a:p>
            <a:pPr lvl="1">
              <a:tabLst>
                <a:tab pos="2514600" algn="l"/>
              </a:tabLst>
            </a:pPr>
            <a:r>
              <a:rPr lang="en-US" altLang="ja-JP" dirty="0"/>
              <a:t>Image quality at cold is to be measured by introducing a ~30 cm</a:t>
            </a:r>
            <a:r>
              <a:rPr lang="el-GR" altLang="ja-JP" dirty="0"/>
              <a:t>φ</a:t>
            </a:r>
            <a:r>
              <a:rPr lang="en-US" altLang="ja-JP" dirty="0"/>
              <a:t> collimated beam</a:t>
            </a:r>
          </a:p>
        </p:txBody>
      </p:sp>
      <p:pic>
        <p:nvPicPr>
          <p:cNvPr id="4" name="図 3" descr="ダイアグラム&#10;&#10;自動的に生成された説明">
            <a:extLst>
              <a:ext uri="{FF2B5EF4-FFF2-40B4-BE49-F238E27FC236}">
                <a16:creationId xmlns:a16="http://schemas.microsoft.com/office/drawing/2014/main" id="{8A75F351-F73B-058C-51CE-043E15082096}"/>
              </a:ext>
            </a:extLst>
          </p:cNvPr>
          <p:cNvPicPr>
            <a:picLocks noChangeAspect="1"/>
          </p:cNvPicPr>
          <p:nvPr/>
        </p:nvPicPr>
        <p:blipFill>
          <a:blip r:embed="rId3"/>
          <a:stretch>
            <a:fillRect/>
          </a:stretch>
        </p:blipFill>
        <p:spPr>
          <a:xfrm>
            <a:off x="8576024" y="85091"/>
            <a:ext cx="3615976" cy="2349795"/>
          </a:xfrm>
          <a:prstGeom prst="rect">
            <a:avLst/>
          </a:prstGeom>
        </p:spPr>
      </p:pic>
      <p:pic>
        <p:nvPicPr>
          <p:cNvPr id="7" name="図 6" descr="屋内, 座る, テーブル, カウンター が含まれている画像&#10;&#10;自動的に生成された説明">
            <a:extLst>
              <a:ext uri="{FF2B5EF4-FFF2-40B4-BE49-F238E27FC236}">
                <a16:creationId xmlns:a16="http://schemas.microsoft.com/office/drawing/2014/main" id="{425E66B3-CD4B-DA0B-3450-7A648B6549C1}"/>
              </a:ext>
            </a:extLst>
          </p:cNvPr>
          <p:cNvPicPr>
            <a:picLocks noChangeAspect="1"/>
          </p:cNvPicPr>
          <p:nvPr/>
        </p:nvPicPr>
        <p:blipFill>
          <a:blip r:embed="rId4"/>
          <a:stretch>
            <a:fillRect/>
          </a:stretch>
        </p:blipFill>
        <p:spPr>
          <a:xfrm>
            <a:off x="8118694" y="2589151"/>
            <a:ext cx="3757085" cy="2817814"/>
          </a:xfrm>
          <a:prstGeom prst="rect">
            <a:avLst/>
          </a:prstGeom>
        </p:spPr>
      </p:pic>
      <p:sp>
        <p:nvSpPr>
          <p:cNvPr id="8" name="コンテンツ プレースホルダー 2">
            <a:extLst>
              <a:ext uri="{FF2B5EF4-FFF2-40B4-BE49-F238E27FC236}">
                <a16:creationId xmlns:a16="http://schemas.microsoft.com/office/drawing/2014/main" id="{86510F06-B255-7930-3DF6-39E948C3DFD0}"/>
              </a:ext>
            </a:extLst>
          </p:cNvPr>
          <p:cNvSpPr txBox="1">
            <a:spLocks/>
          </p:cNvSpPr>
          <p:nvPr/>
        </p:nvSpPr>
        <p:spPr>
          <a:xfrm>
            <a:off x="316221" y="5247477"/>
            <a:ext cx="11559558" cy="16105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tabLst>
                <a:tab pos="2514600" algn="l"/>
              </a:tabLst>
            </a:pPr>
            <a:r>
              <a:rPr lang="en-US" altLang="ja-JP" dirty="0"/>
              <a:t>Planned Schedule</a:t>
            </a:r>
          </a:p>
          <a:p>
            <a:pPr lvl="1">
              <a:tabLst>
                <a:tab pos="2514600" algn="l"/>
              </a:tabLst>
            </a:pPr>
            <a:r>
              <a:rPr lang="en-US" altLang="ja-JP" dirty="0"/>
              <a:t>FY24: mechanical and thermal design of test configuration</a:t>
            </a:r>
          </a:p>
          <a:p>
            <a:pPr lvl="1">
              <a:tabLst>
                <a:tab pos="2514600" algn="l"/>
              </a:tabLst>
            </a:pPr>
            <a:r>
              <a:rPr lang="en-US" altLang="ja-JP" dirty="0"/>
              <a:t>FY25: design and fabrication of BBM mirrors and structures</a:t>
            </a:r>
          </a:p>
          <a:p>
            <a:pPr lvl="1">
              <a:tabLst>
                <a:tab pos="2514600" algn="l"/>
              </a:tabLst>
            </a:pPr>
            <a:r>
              <a:rPr lang="en-US" altLang="ja-JP" dirty="0"/>
              <a:t>FY26: BBM test in the cryo-vacuum chamber at Kanazawa University</a:t>
            </a:r>
          </a:p>
          <a:p>
            <a:pPr lvl="1">
              <a:tabLst>
                <a:tab pos="2514600" algn="l"/>
              </a:tabLst>
            </a:pPr>
            <a:endParaRPr lang="ja-JP" altLang="en-US" dirty="0"/>
          </a:p>
        </p:txBody>
      </p:sp>
      <p:sp>
        <p:nvSpPr>
          <p:cNvPr id="9" name="スライド番号プレースホルダー 8">
            <a:extLst>
              <a:ext uri="{FF2B5EF4-FFF2-40B4-BE49-F238E27FC236}">
                <a16:creationId xmlns:a16="http://schemas.microsoft.com/office/drawing/2014/main" id="{8E3B286C-695B-48A0-8092-60B26C5F95E0}"/>
              </a:ext>
            </a:extLst>
          </p:cNvPr>
          <p:cNvSpPr>
            <a:spLocks noGrp="1"/>
          </p:cNvSpPr>
          <p:nvPr>
            <p:ph type="sldNum" sz="quarter" idx="12"/>
          </p:nvPr>
        </p:nvSpPr>
        <p:spPr/>
        <p:txBody>
          <a:bodyPr/>
          <a:lstStyle/>
          <a:p>
            <a:fld id="{0FD8E0F6-AFC1-7845-A533-47DB7ECDB8F2}" type="slidenum">
              <a:rPr kumimoji="1" lang="ja-JP" altLang="en-US" smtClean="0"/>
              <a:t>8</a:t>
            </a:fld>
            <a:endParaRPr kumimoji="1" lang="ja-JP" altLang="en-US"/>
          </a:p>
        </p:txBody>
      </p:sp>
    </p:spTree>
    <p:extLst>
      <p:ext uri="{BB962C8B-B14F-4D97-AF65-F5344CB8AC3E}">
        <p14:creationId xmlns:p14="http://schemas.microsoft.com/office/powerpoint/2010/main" val="2745935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C444845-77DD-ABDF-F5DA-823A4EC320B8}"/>
              </a:ext>
            </a:extLst>
          </p:cNvPr>
          <p:cNvPicPr>
            <a:picLocks noChangeAspect="1"/>
          </p:cNvPicPr>
          <p:nvPr/>
        </p:nvPicPr>
        <p:blipFill>
          <a:blip r:embed="rId3"/>
          <a:stretch>
            <a:fillRect/>
          </a:stretch>
        </p:blipFill>
        <p:spPr>
          <a:xfrm rot="19764304">
            <a:off x="5972941" y="-273081"/>
            <a:ext cx="3406070" cy="2382484"/>
          </a:xfrm>
          <a:prstGeom prst="rect">
            <a:avLst/>
          </a:prstGeom>
        </p:spPr>
      </p:pic>
      <p:pic>
        <p:nvPicPr>
          <p:cNvPr id="9" name="図 8">
            <a:extLst>
              <a:ext uri="{FF2B5EF4-FFF2-40B4-BE49-F238E27FC236}">
                <a16:creationId xmlns:a16="http://schemas.microsoft.com/office/drawing/2014/main" id="{FF82B42E-7EB3-EF44-B7C4-2E44215BFB84}"/>
              </a:ext>
            </a:extLst>
          </p:cNvPr>
          <p:cNvPicPr>
            <a:picLocks noChangeAspect="1"/>
          </p:cNvPicPr>
          <p:nvPr/>
        </p:nvPicPr>
        <p:blipFill>
          <a:blip r:embed="rId4"/>
          <a:stretch>
            <a:fillRect/>
          </a:stretch>
        </p:blipFill>
        <p:spPr>
          <a:xfrm>
            <a:off x="7864257" y="3680053"/>
            <a:ext cx="4267300" cy="3172152"/>
          </a:xfrm>
          <a:prstGeom prst="rect">
            <a:avLst/>
          </a:prstGeom>
        </p:spPr>
      </p:pic>
      <p:sp>
        <p:nvSpPr>
          <p:cNvPr id="2" name="タイトル 1">
            <a:extLst>
              <a:ext uri="{FF2B5EF4-FFF2-40B4-BE49-F238E27FC236}">
                <a16:creationId xmlns:a16="http://schemas.microsoft.com/office/drawing/2014/main" id="{D73E8949-4BDF-AB42-B3B2-A685A12018A0}"/>
              </a:ext>
            </a:extLst>
          </p:cNvPr>
          <p:cNvSpPr>
            <a:spLocks noGrp="1"/>
          </p:cNvSpPr>
          <p:nvPr>
            <p:ph type="title"/>
          </p:nvPr>
        </p:nvSpPr>
        <p:spPr>
          <a:xfrm>
            <a:off x="406229" y="111319"/>
            <a:ext cx="6063805" cy="1325563"/>
          </a:xfrm>
        </p:spPr>
        <p:txBody>
          <a:bodyPr/>
          <a:lstStyle/>
          <a:p>
            <a:r>
              <a:rPr lang="en-US" altLang="ja-JP" sz="2800" dirty="0"/>
              <a:t>4. Status of on-going works </a:t>
            </a:r>
            <a:br>
              <a:rPr lang="en-US" altLang="ja-JP" sz="2800" dirty="0"/>
            </a:br>
            <a:r>
              <a:rPr lang="en-US" altLang="ja-JP" sz="2800" dirty="0"/>
              <a:t>(2) </a:t>
            </a:r>
            <a:r>
              <a:rPr lang="en-US" altLang="ja-JP" sz="3200" dirty="0"/>
              <a:t>Imaging sensors</a:t>
            </a:r>
            <a:endParaRPr kumimoji="1" lang="ja-JP" altLang="en-US" dirty="0"/>
          </a:p>
        </p:txBody>
      </p:sp>
      <p:sp>
        <p:nvSpPr>
          <p:cNvPr id="3" name="コンテンツ プレースホルダー 2">
            <a:extLst>
              <a:ext uri="{FF2B5EF4-FFF2-40B4-BE49-F238E27FC236}">
                <a16:creationId xmlns:a16="http://schemas.microsoft.com/office/drawing/2014/main" id="{BEFDF370-C74B-7A4F-B90E-F21D116EF88E}"/>
              </a:ext>
            </a:extLst>
          </p:cNvPr>
          <p:cNvSpPr>
            <a:spLocks noGrp="1"/>
          </p:cNvSpPr>
          <p:nvPr>
            <p:ph idx="1"/>
          </p:nvPr>
        </p:nvSpPr>
        <p:spPr>
          <a:xfrm>
            <a:off x="178005" y="4529417"/>
            <a:ext cx="7934141" cy="2274191"/>
          </a:xfrm>
        </p:spPr>
        <p:txBody>
          <a:bodyPr>
            <a:normAutofit/>
          </a:bodyPr>
          <a:lstStyle/>
          <a:p>
            <a:pPr marL="0" indent="0">
              <a:buNone/>
            </a:pPr>
            <a:r>
              <a:rPr lang="en-US" altLang="ja-JP" sz="2400" dirty="0"/>
              <a:t>[ Near-IR detector ]</a:t>
            </a:r>
          </a:p>
          <a:p>
            <a:r>
              <a:rPr lang="en-US" altLang="ja-JP" sz="2400" dirty="0"/>
              <a:t>Teledyne</a:t>
            </a:r>
            <a:r>
              <a:rPr kumimoji="1" lang="en-US" altLang="ja-JP" sz="2400" dirty="0"/>
              <a:t> H1RG</a:t>
            </a:r>
            <a:r>
              <a:rPr lang="en-US" altLang="ja-JP" sz="2400" dirty="0"/>
              <a:t> + SIDCAR (or ACADIA) ASIC</a:t>
            </a:r>
          </a:p>
          <a:p>
            <a:r>
              <a:rPr lang="en-US" altLang="ja-JP" sz="2400" dirty="0"/>
              <a:t>Dark current must be &lt;0.3 e</a:t>
            </a:r>
            <a:r>
              <a:rPr lang="en-US" altLang="ja-JP" sz="2400" baseline="30000" dirty="0"/>
              <a:t>-</a:t>
            </a:r>
            <a:r>
              <a:rPr lang="en-US" altLang="ja-JP" sz="2400" dirty="0"/>
              <a:t>/s from sensitivity requirement</a:t>
            </a:r>
          </a:p>
          <a:p>
            <a:pPr marL="0" indent="0">
              <a:buNone/>
            </a:pPr>
            <a:r>
              <a:rPr lang="en-US" altLang="ja-JP" sz="2400" dirty="0"/>
              <a:t>        </a:t>
            </a:r>
            <a:r>
              <a:rPr lang="en-US" altLang="ja-JP" sz="2400" dirty="0">
                <a:sym typeface="Wingdings" panose="05000000000000000000" pitchFamily="2" charset="2"/>
              </a:rPr>
              <a:t> temperature </a:t>
            </a:r>
            <a:r>
              <a:rPr lang="en-US" altLang="ja-JP" sz="2400" dirty="0"/>
              <a:t> &lt; 120 K </a:t>
            </a:r>
            <a:endParaRPr lang="en-US" altLang="ja-JP" sz="2400" dirty="0">
              <a:solidFill>
                <a:srgbClr val="FF0000"/>
              </a:solidFill>
            </a:endParaRPr>
          </a:p>
          <a:p>
            <a:pPr marL="457200" lvl="1" indent="0">
              <a:buNone/>
            </a:pPr>
            <a:endParaRPr lang="en-US" altLang="ja-JP" sz="2000" dirty="0"/>
          </a:p>
          <a:p>
            <a:pPr lvl="1"/>
            <a:endParaRPr lang="en-US" altLang="ja-JP" dirty="0"/>
          </a:p>
        </p:txBody>
      </p:sp>
      <p:pic>
        <p:nvPicPr>
          <p:cNvPr id="5" name="図 4" descr="ボックス が含まれている画像&#10;&#10;自動的に生成された説明">
            <a:extLst>
              <a:ext uri="{FF2B5EF4-FFF2-40B4-BE49-F238E27FC236}">
                <a16:creationId xmlns:a16="http://schemas.microsoft.com/office/drawing/2014/main" id="{92DF9F3B-AC47-1D40-AD19-AFE68C22A8A9}"/>
              </a:ext>
            </a:extLst>
          </p:cNvPr>
          <p:cNvPicPr>
            <a:picLocks noChangeAspect="1"/>
          </p:cNvPicPr>
          <p:nvPr/>
        </p:nvPicPr>
        <p:blipFill>
          <a:blip r:embed="rId5"/>
          <a:stretch>
            <a:fillRect/>
          </a:stretch>
        </p:blipFill>
        <p:spPr>
          <a:xfrm>
            <a:off x="9644869" y="123072"/>
            <a:ext cx="2246473" cy="1872061"/>
          </a:xfrm>
          <a:prstGeom prst="rect">
            <a:avLst/>
          </a:prstGeom>
        </p:spPr>
      </p:pic>
      <p:pic>
        <p:nvPicPr>
          <p:cNvPr id="7" name="図 6" descr="電子機器, 回路 が含まれている画像&#10;&#10;自動的に生成された説明">
            <a:extLst>
              <a:ext uri="{FF2B5EF4-FFF2-40B4-BE49-F238E27FC236}">
                <a16:creationId xmlns:a16="http://schemas.microsoft.com/office/drawing/2014/main" id="{46FC5B25-D762-D94C-AB36-84D73DF1A4F7}"/>
              </a:ext>
            </a:extLst>
          </p:cNvPr>
          <p:cNvPicPr>
            <a:picLocks noChangeAspect="1"/>
          </p:cNvPicPr>
          <p:nvPr/>
        </p:nvPicPr>
        <p:blipFill>
          <a:blip r:embed="rId6"/>
          <a:stretch>
            <a:fillRect/>
          </a:stretch>
        </p:blipFill>
        <p:spPr>
          <a:xfrm>
            <a:off x="9161953" y="1909809"/>
            <a:ext cx="3060192" cy="1828764"/>
          </a:xfrm>
          <a:prstGeom prst="rect">
            <a:avLst/>
          </a:prstGeom>
        </p:spPr>
      </p:pic>
      <p:cxnSp>
        <p:nvCxnSpPr>
          <p:cNvPr id="11" name="直線コネクタ 10">
            <a:extLst>
              <a:ext uri="{FF2B5EF4-FFF2-40B4-BE49-F238E27FC236}">
                <a16:creationId xmlns:a16="http://schemas.microsoft.com/office/drawing/2014/main" id="{85FC13CB-2B7B-4F46-A0CE-DB2AD8950E1C}"/>
              </a:ext>
            </a:extLst>
          </p:cNvPr>
          <p:cNvCxnSpPr>
            <a:cxnSpLocks/>
          </p:cNvCxnSpPr>
          <p:nvPr/>
        </p:nvCxnSpPr>
        <p:spPr>
          <a:xfrm>
            <a:off x="8837285" y="5666513"/>
            <a:ext cx="319663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10ECF7DD-67B3-AC45-9DFF-332E843531D4}"/>
              </a:ext>
            </a:extLst>
          </p:cNvPr>
          <p:cNvSpPr txBox="1"/>
          <p:nvPr/>
        </p:nvSpPr>
        <p:spPr>
          <a:xfrm>
            <a:off x="9997907" y="5874217"/>
            <a:ext cx="1718740" cy="400110"/>
          </a:xfrm>
          <a:prstGeom prst="rect">
            <a:avLst/>
          </a:prstGeom>
          <a:noFill/>
        </p:spPr>
        <p:txBody>
          <a:bodyPr wrap="none" rtlCol="0">
            <a:spAutoFit/>
          </a:bodyPr>
          <a:lstStyle/>
          <a:p>
            <a:r>
              <a:rPr lang="en-US" altLang="ja-JP" sz="2000" b="1" dirty="0">
                <a:solidFill>
                  <a:srgbClr val="FF0000"/>
                </a:solidFill>
              </a:rPr>
              <a:t>requirement</a:t>
            </a:r>
            <a:endParaRPr lang="ja-JP" altLang="en-US" sz="2000" b="1">
              <a:solidFill>
                <a:srgbClr val="FF0000"/>
              </a:solidFill>
            </a:endParaRPr>
          </a:p>
        </p:txBody>
      </p:sp>
      <p:sp>
        <p:nvSpPr>
          <p:cNvPr id="14" name="円/楕円 13">
            <a:extLst>
              <a:ext uri="{FF2B5EF4-FFF2-40B4-BE49-F238E27FC236}">
                <a16:creationId xmlns:a16="http://schemas.microsoft.com/office/drawing/2014/main" id="{4C92258F-EF36-D545-A44C-F3EE661421BE}"/>
              </a:ext>
            </a:extLst>
          </p:cNvPr>
          <p:cNvSpPr/>
          <p:nvPr/>
        </p:nvSpPr>
        <p:spPr>
          <a:xfrm>
            <a:off x="10135223" y="5532402"/>
            <a:ext cx="308382" cy="30296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コンテンツ プレースホルダー 2">
            <a:extLst>
              <a:ext uri="{FF2B5EF4-FFF2-40B4-BE49-F238E27FC236}">
                <a16:creationId xmlns:a16="http://schemas.microsoft.com/office/drawing/2014/main" id="{673D8C0D-8BD2-2087-03C7-17DC3793E0AB}"/>
              </a:ext>
            </a:extLst>
          </p:cNvPr>
          <p:cNvSpPr txBox="1">
            <a:spLocks/>
          </p:cNvSpPr>
          <p:nvPr/>
        </p:nvSpPr>
        <p:spPr>
          <a:xfrm>
            <a:off x="178005" y="1583340"/>
            <a:ext cx="8486734" cy="29892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dirty="0"/>
              <a:t>[ Visible-band detector ] </a:t>
            </a:r>
          </a:p>
          <a:p>
            <a:pPr>
              <a:lnSpc>
                <a:spcPct val="120000"/>
              </a:lnSpc>
            </a:pPr>
            <a:r>
              <a:rPr lang="en-US" altLang="ja-JP" dirty="0"/>
              <a:t>Teledyne </a:t>
            </a:r>
            <a:r>
              <a:rPr lang="en-US" altLang="ja-JP" dirty="0" err="1"/>
              <a:t>HyViSI</a:t>
            </a:r>
            <a:r>
              <a:rPr lang="en-US" altLang="ja-JP" dirty="0"/>
              <a:t> or Canon LI3030SAM</a:t>
            </a:r>
          </a:p>
          <a:p>
            <a:pPr>
              <a:lnSpc>
                <a:spcPct val="120000"/>
              </a:lnSpc>
            </a:pPr>
            <a:r>
              <a:rPr lang="en-US" altLang="ja-JP" dirty="0" err="1"/>
              <a:t>HyViSI</a:t>
            </a:r>
            <a:r>
              <a:rPr lang="en-US" altLang="ja-JP" dirty="0"/>
              <a:t> is current baseline, but we also seek for the possibility to use commercially available C-MOS detectors</a:t>
            </a:r>
          </a:p>
          <a:p>
            <a:pPr lvl="1">
              <a:lnSpc>
                <a:spcPct val="120000"/>
              </a:lnSpc>
            </a:pPr>
            <a:r>
              <a:rPr lang="en-US" altLang="ja-JP" dirty="0"/>
              <a:t>Canon LI3030SAM : Cryogenic and radiation tests completed, now onboard control/readout electronics is under study</a:t>
            </a:r>
          </a:p>
          <a:p>
            <a:pPr lvl="1"/>
            <a:endParaRPr lang="en-US" altLang="ja-JP" dirty="0"/>
          </a:p>
        </p:txBody>
      </p:sp>
      <p:sp>
        <p:nvSpPr>
          <p:cNvPr id="15" name="テキスト ボックス 14">
            <a:extLst>
              <a:ext uri="{FF2B5EF4-FFF2-40B4-BE49-F238E27FC236}">
                <a16:creationId xmlns:a16="http://schemas.microsoft.com/office/drawing/2014/main" id="{777CCC83-2B67-D7FB-B52F-CA20F2575499}"/>
              </a:ext>
            </a:extLst>
          </p:cNvPr>
          <p:cNvSpPr txBox="1"/>
          <p:nvPr/>
        </p:nvSpPr>
        <p:spPr>
          <a:xfrm>
            <a:off x="4312071" y="1398674"/>
            <a:ext cx="2157963" cy="369332"/>
          </a:xfrm>
          <a:prstGeom prst="rect">
            <a:avLst/>
          </a:prstGeom>
          <a:noFill/>
        </p:spPr>
        <p:txBody>
          <a:bodyPr wrap="none" rtlCol="0">
            <a:spAutoFit/>
          </a:bodyPr>
          <a:lstStyle/>
          <a:p>
            <a:r>
              <a:rPr kumimoji="1" lang="en-US" altLang="ja-JP" dirty="0"/>
              <a:t>Canon LI3030SAM</a:t>
            </a:r>
            <a:endParaRPr kumimoji="1" lang="ja-JP" altLang="en-US"/>
          </a:p>
        </p:txBody>
      </p:sp>
      <p:sp>
        <p:nvSpPr>
          <p:cNvPr id="17" name="テキスト ボックス 16">
            <a:extLst>
              <a:ext uri="{FF2B5EF4-FFF2-40B4-BE49-F238E27FC236}">
                <a16:creationId xmlns:a16="http://schemas.microsoft.com/office/drawing/2014/main" id="{26F1E0C0-8FB5-8E35-9B67-35EECA440215}"/>
              </a:ext>
            </a:extLst>
          </p:cNvPr>
          <p:cNvSpPr txBox="1"/>
          <p:nvPr/>
        </p:nvSpPr>
        <p:spPr>
          <a:xfrm>
            <a:off x="10412346" y="24266"/>
            <a:ext cx="1779654" cy="369332"/>
          </a:xfrm>
          <a:prstGeom prst="rect">
            <a:avLst/>
          </a:prstGeom>
          <a:noFill/>
        </p:spPr>
        <p:txBody>
          <a:bodyPr wrap="none" rtlCol="0">
            <a:spAutoFit/>
          </a:bodyPr>
          <a:lstStyle/>
          <a:p>
            <a:r>
              <a:rPr lang="en-US" altLang="ja-JP" dirty="0"/>
              <a:t>TeledyneH1RG</a:t>
            </a:r>
            <a:endParaRPr kumimoji="1" lang="ja-JP" altLang="en-US"/>
          </a:p>
        </p:txBody>
      </p:sp>
      <p:sp>
        <p:nvSpPr>
          <p:cNvPr id="4" name="スライド番号プレースホルダー 3">
            <a:extLst>
              <a:ext uri="{FF2B5EF4-FFF2-40B4-BE49-F238E27FC236}">
                <a16:creationId xmlns:a16="http://schemas.microsoft.com/office/drawing/2014/main" id="{BBC4B8B7-7515-A521-8396-B036627F235E}"/>
              </a:ext>
            </a:extLst>
          </p:cNvPr>
          <p:cNvSpPr>
            <a:spLocks noGrp="1"/>
          </p:cNvSpPr>
          <p:nvPr>
            <p:ph type="sldNum" sz="quarter" idx="12"/>
          </p:nvPr>
        </p:nvSpPr>
        <p:spPr/>
        <p:txBody>
          <a:bodyPr/>
          <a:lstStyle/>
          <a:p>
            <a:fld id="{0FD8E0F6-AFC1-7845-A533-47DB7ECDB8F2}" type="slidenum">
              <a:rPr kumimoji="1" lang="ja-JP" altLang="en-US" smtClean="0"/>
              <a:t>9</a:t>
            </a:fld>
            <a:endParaRPr kumimoji="1" lang="ja-JP" altLang="en-US"/>
          </a:p>
        </p:txBody>
      </p:sp>
    </p:spTree>
    <p:extLst>
      <p:ext uri="{BB962C8B-B14F-4D97-AF65-F5344CB8AC3E}">
        <p14:creationId xmlns:p14="http://schemas.microsoft.com/office/powerpoint/2010/main" val="24306529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10.3|4"/>
</p:tagLst>
</file>

<file path=ppt/tags/tag2.xml><?xml version="1.0" encoding="utf-8"?>
<p:tagLst xmlns:a="http://schemas.openxmlformats.org/drawingml/2006/main" xmlns:r="http://schemas.openxmlformats.org/officeDocument/2006/relationships" xmlns:p="http://schemas.openxmlformats.org/presentationml/2006/main">
  <p:tag name="TIMING" val="|19.5"/>
</p:tagLst>
</file>

<file path=ppt/tags/tag3.xml><?xml version="1.0" encoding="utf-8"?>
<p:tagLst xmlns:a="http://schemas.openxmlformats.org/drawingml/2006/main" xmlns:r="http://schemas.openxmlformats.org/officeDocument/2006/relationships" xmlns:p="http://schemas.openxmlformats.org/presentationml/2006/main">
  <p:tag name="TIMING" val="|19.4|14.8|9"/>
</p:tagLst>
</file>

<file path=ppt/tags/tag4.xml><?xml version="1.0" encoding="utf-8"?>
<p:tagLst xmlns:a="http://schemas.openxmlformats.org/drawingml/2006/main" xmlns:r="http://schemas.openxmlformats.org/officeDocument/2006/relationships" xmlns:p="http://schemas.openxmlformats.org/presentationml/2006/main">
  <p:tag name="TIMING" val="|20.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10670</TotalTime>
  <Words>4783</Words>
  <Application>Microsoft Office PowerPoint</Application>
  <PresentationFormat>ワイド画面</PresentationFormat>
  <Paragraphs>701</Paragraphs>
  <Slides>36</Slides>
  <Notes>22</Notes>
  <HiddenSlides>23</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36</vt:i4>
      </vt:variant>
    </vt:vector>
  </HeadingPairs>
  <TitlesOfParts>
    <vt:vector size="51" baseType="lpstr">
      <vt:lpstr>Hiragino Kaku Gothic Pro W3</vt:lpstr>
      <vt:lpstr>ＭＳ Ｐゴシック</vt:lpstr>
      <vt:lpstr>游ゴシック</vt:lpstr>
      <vt:lpstr>游ゴシック Light</vt:lpstr>
      <vt:lpstr>游明朝</vt:lpstr>
      <vt:lpstr>Arial</vt:lpstr>
      <vt:lpstr>Calibri</vt:lpstr>
      <vt:lpstr>Cambria Math</vt:lpstr>
      <vt:lpstr>Helvetica</vt:lpstr>
      <vt:lpstr>Symbol</vt:lpstr>
      <vt:lpstr>Times</vt:lpstr>
      <vt:lpstr>Times New Roman</vt:lpstr>
      <vt:lpstr>Wingdings</vt:lpstr>
      <vt:lpstr>Office テーマ</vt:lpstr>
      <vt:lpstr>2_Office ​​テーマ</vt:lpstr>
      <vt:lpstr>Improvement of Expected Performance of MONSTER onboard HiZ-GUNDAM satellite</vt:lpstr>
      <vt:lpstr>List of my talk</vt:lpstr>
      <vt:lpstr>PowerPoint プレゼンテーション</vt:lpstr>
      <vt:lpstr>1. Introduction Quick follow-up is a Key to catch high-z GRB</vt:lpstr>
      <vt:lpstr>1. Introduction  Purpose of MONSTER onboard the GRB search satellite </vt:lpstr>
      <vt:lpstr>2. Current Design Specifications of MONSTER</vt:lpstr>
      <vt:lpstr>3. Key technical challenges in MONSTER development </vt:lpstr>
      <vt:lpstr>4. Status of on-going works (1) BBM development of MONSTER Telescope</vt:lpstr>
      <vt:lpstr>4. Status of on-going works  (2) Imaging sensors</vt:lpstr>
      <vt:lpstr>4. Status of on-going works  (2) Imaging sensors :  thermal/electrical architecture</vt:lpstr>
      <vt:lpstr>5. Possible improvement of scientific performances</vt:lpstr>
      <vt:lpstr>HyViSI  vs Commercially available visible sensors</vt:lpstr>
      <vt:lpstr>PowerPoint プレゼンテーション</vt:lpstr>
      <vt:lpstr>Backup Slides </vt:lpstr>
      <vt:lpstr>Project Status and Planed Master Schedule</vt:lpstr>
      <vt:lpstr>可視光・近赤外線望遠鏡BBM試作・実証（2024－6年度）</vt:lpstr>
      <vt:lpstr>PowerPoint プレゼンテーション</vt:lpstr>
      <vt:lpstr>PowerPoint プレゼンテーション</vt:lpstr>
      <vt:lpstr>PowerPoint プレゼンテーション</vt:lpstr>
      <vt:lpstr>PowerPoint プレゼンテーション</vt:lpstr>
      <vt:lpstr>Problems in early universe exploration with conventional GRB follow-ups</vt:lpstr>
      <vt:lpstr>Our goal with HiZ-GUNDAM</vt:lpstr>
      <vt:lpstr>PowerPoint プレゼンテーション</vt:lpstr>
      <vt:lpstr>PowerPoint プレゼンテーション</vt:lpstr>
      <vt:lpstr>PowerPoint プレゼンテーション</vt:lpstr>
      <vt:lpstr>PowerPoint プレゼンテーション</vt:lpstr>
      <vt:lpstr>Mission Payload</vt:lpstr>
      <vt:lpstr>Einstein Probeとの比較</vt:lpstr>
      <vt:lpstr>　SVOMとの比較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TSUMURA Koji</dc:creator>
  <cp:lastModifiedBy>HIDEO MATSUHARA</cp:lastModifiedBy>
  <cp:revision>118</cp:revision>
  <dcterms:created xsi:type="dcterms:W3CDTF">2023-07-06T00:17:08Z</dcterms:created>
  <dcterms:modified xsi:type="dcterms:W3CDTF">2025-11-13T13:40:10Z</dcterms:modified>
</cp:coreProperties>
</file>