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F7FE85C-90B8-4AB1-9560-47C424FF7B7E}">
  <a:tblStyle styleId="{8F7FE85C-90B8-4AB1-9560-47C424FF7B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-italic.fntdata"/><Relationship Id="rId10" Type="http://schemas.openxmlformats.org/officeDocument/2006/relationships/slide" Target="slides/slide4.xml"/><Relationship Id="rId32" Type="http://schemas.openxmlformats.org/officeDocument/2006/relationships/font" Target="fonts/Robot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Hello everyone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Introduce CAMELOT and IXPE with updates; unique and important missions for MM (and MW) astrophysics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a2f84e169c_0_2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a2f84e169c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Finally let me introduce science casen with IXPE; multi-λ Mrk 421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Famous</a:t>
            </a:r>
            <a:r>
              <a:rPr lang="en">
                <a:solidFill>
                  <a:schemeClr val="dk1"/>
                </a:solidFill>
              </a:rPr>
              <a:t> HBL (extragal TeV source), has been observed to study jet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Flux increased by x10 in 2024 (upper right); simultaneous observation by IXPE (X-ray) and Kanata (IR/opt) polarization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(left) PA (B-direction) almost constant, </a:t>
            </a:r>
            <a:r>
              <a:rPr lang="en">
                <a:solidFill>
                  <a:schemeClr val="dk1"/>
                </a:solidFill>
              </a:rPr>
              <a:t>increase</a:t>
            </a:r>
            <a:r>
              <a:rPr lang="en">
                <a:solidFill>
                  <a:schemeClr val="dk1"/>
                </a:solidFill>
              </a:rPr>
              <a:t> of PD (statistically significant in Q/U plane)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(lower right) Only PDx changed; HE </a:t>
            </a:r>
            <a:r>
              <a:rPr lang="en">
                <a:solidFill>
                  <a:schemeClr val="dk1"/>
                </a:solidFill>
              </a:rPr>
              <a:t>particles</a:t>
            </a:r>
            <a:r>
              <a:rPr lang="en">
                <a:solidFill>
                  <a:schemeClr val="dk1"/>
                </a:solidFill>
              </a:rPr>
              <a:t> are localized and unrelated to LE ones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Also, PDx of T1 lowest among past obs (2022,2023,2024); likely PD depends on the flux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Discussion in progress. Stay tuned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=====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# 2D gaussianだと1sigmaで39%, 2sigmaで87%, 3sigmaで99%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be3fd53d7_0_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1be3fd53d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OK, here is the summary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（May skip if time is short）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All-sky monitoring and X-ray polarimetry crucial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CAMELOT mission enables all-sky monitoring; 3 demonstration missions in/complated operation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Testing technologies; joint GRB detection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IXPE enables imaging polarimetry for the first time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 is open and ToO possible upon request; reveals B-field (and disk/corona)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be3fd53d7_0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1be3fd53d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0a65c3883_1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50a65c388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25db10f1b_0_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625db10f1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a362f3e80b_0_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a362f3e80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Here I show the in-orbit Performance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2/3 orbit for GRB detection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Light curve data are in public (data in text format); one transient per ~5 days, &gt;=100 GRBs detected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Sensitivity; 70% Fermi GBM can be detected if FOV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studying radiation environment, aim to implement self-trigger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625db10f1b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625db10f1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a4477a6f69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a4477a6f6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78e0eef06_0_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178e0eef0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IXPE：</a:t>
            </a:r>
            <a:r>
              <a:rPr b="1" lang="en" u="sng"/>
              <a:t>搭載装置</a:t>
            </a:r>
            <a:r>
              <a:rPr b="1" lang="en"/>
              <a:t>の紹介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X線望遠鏡（同じ形状のシェルでcost effective）：集光＆撮像（中）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ガス偏光計：撮像＆偏光分光観測（左）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「かに星雲」などのPWNやSNRを空間分解（右）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150101eb9a_0_69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150101eb9a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ミッション（運用）の概要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ベースラインは2024.02に 無事終了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X線天体のカテゴリを一通りサーベイ。多数の論文。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まとめのテーブル：典型的な観測時間（観測天体数）が分かる (total=obs*av)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GO phase が開始(2024.02)。今はCycle 2提案締め切り（2025.02から）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予期せぬToO は受け付けている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178e0eef06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178e0eef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Let me introduce the roles of X-ray mission in MM (in general)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Slides taken from Motoko’s talk (in 2023)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can </a:t>
            </a:r>
            <a:r>
              <a:rPr lang="en"/>
              <a:t>classify</a:t>
            </a:r>
            <a:r>
              <a:rPr lang="en"/>
              <a:t> them into two types: Firstly, wide FOV. Secondly, in-depth follow-up obs.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can achieve two roles by CAMELOT and IXPE, respectively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150101eb9a_0_70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150101eb9a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50101eb9a_0_4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150101eb9a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自分で解析したい人のために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データは全て公開（占有期間なし）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解析ツールはheasoftまたはixpeobssim（NASA GSFCから取得）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点源ならxpec解析すればよい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50101eb9a_0_47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150101eb9a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自分で解析したい人のために（２）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xselectで普通に処理できる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read event, filter region, extract spectrum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Ixpeobssim（チームが開発してきたツール）でも良い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全体構成：左半分は無視してよい。真ん中がイベントファイル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xpselect, xpbin（コマンド例。テストしてないが雰囲気を伝えるため掲載）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Stokes-Iに加え，Stokes-Q, Stokes-Uを作ることができる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150101eb9a_0_4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150101eb9a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自分で解析したい人のために（３）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応答関数が３つ必用（mrf）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mrfはarf*u100。arf/mrfはその都度作る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「同時フィット」すればよい。偏光評価のモデル（の一つ）がpolsonst。（図も説明）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Vela PWNみたいなイメージ偏光解析はixpeobssimの方が楽だろう(PCUBEオプション)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50101eb9a_0_5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150101eb9a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統計について注意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偏光度は0以上なのでPD/PA contourがゆがむ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PD=5+/-2だとして2.5sigmaとは言えない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Q/U平面でやればよい。error coutourが円になる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論文から拝借した例。PD/PAへの変換式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イメージ・偏光解析はixpeobssmでできる。Vela PWNがその例。Kislat+15とVink&amp;Zhouがリファレンス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f34bbd9b8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f34bbd9b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Let’s me first discuss wide FOV observations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Simultaneous obs. is essential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need to monitor </a:t>
            </a:r>
            <a:r>
              <a:rPr lang="en" u="sng"/>
              <a:t>all-sky</a:t>
            </a:r>
            <a:r>
              <a:rPr lang="en"/>
              <a:t> </a:t>
            </a:r>
            <a:r>
              <a:rPr lang="en" u="sng"/>
              <a:t>with good angular</a:t>
            </a:r>
            <a:r>
              <a:rPr lang="en"/>
              <a:t> resolution; both are important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Our solution: all-sky monitoring with a fleet of nano satellites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(left) ~10 satellites to monitor all sky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(right) also timing-based localization for sub-deg resolution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f34bbd9b8_0_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f34bbd9b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project (we put forward) is called CAMELOT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being developed through collaboration among H, J, C, 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(table) 3-U cubesat (left), </a:t>
            </a:r>
            <a:r>
              <a:rPr lang="en">
                <a:solidFill>
                  <a:schemeClr val="dk1"/>
                </a:solidFill>
              </a:rPr>
              <a:t> 9&gt;=satellites constellation (btm), </a:t>
            </a:r>
            <a:r>
              <a:rPr lang="en"/>
              <a:t>CsI scintillator+MPPC (right), all-sky degree-scale localization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f34bbd9b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f34bbd9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Here I show the mission status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 demonstration satellites in/complated operation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GRB alpha, VZLUSAT-2, and GRB beta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GRBalpha; demonstrate GRB obs. by nanosat.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VZLUSAT-2; (with 2 cameras for Earth obs., etc.) GRB detectors as 2ndary payloads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GRBbeta; technological precursor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f34bbd9b8_0_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f34bbd9b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Here I show the in-orbit Performance (and relevant activities)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GRBalpha </a:t>
            </a:r>
            <a:r>
              <a:rPr lang="en"/>
              <a:t>completed</a:t>
            </a:r>
            <a:r>
              <a:rPr lang="en"/>
              <a:t> operation successfully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(left) Characterization of MPPC degradation in LEO # with minimum sheelding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develop mass model and detector response in a common scheme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(middle) validation of mass model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GRB beta; started operation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of UV camera (kilonova) and attitude control # moon picture in backup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confirming transient detection; joint detection of GRB (right) # 0.5s but now 0.125s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Statistics of detection; light curve data are in public (data in text format)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2f84e169c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a2f84e16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Now let me move to the follow-up observation w/ X-ray polarization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(title) </a:t>
            </a:r>
            <a:r>
              <a:rPr lang="en"/>
              <a:t>Polarization is a unique probe for B (synchrotron) and disk/corona (IC)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 e- produce sync. that is highly polarized; probe magnetic field configuration and HE-e of PSR, PWN, AGN jet, etc.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Scattered photons are polarized; probe for geometry of disk and corona (around SmBH and SMBH)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We can investigate geometry by IXPE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2f84e169c_0_8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2f84e169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Let me show IXPE overview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First mission devoted to “X-ray imaging &amp; polarization”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US, Italy, Japan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2y baseline（GO started in 2024.02）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(fig) 3x(X-ray mirror and gas polarimeter)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Imaging polarimetry in 2-8 keV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Data archived and made public soon after the observation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Unticipated ToO possible (Crab glitch in 2025.Jul.&amp;Aug; obs. in 2025.Sep)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=====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＃Cycle1は2024/02/Bから2025/01/Eまで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＃Cycle2は2025/02/Bから2026/01/Eまで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＃Cycle3は2026/02/Bから2027/01/Eまで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諸源補足：Equatorial orbit (600-km altitude), 100 times more efficient (less exposure required) than OSO-8 (Weisskopf+78)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2f84e169c_0_1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2f84e169c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Let me report detector performance in orbit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Gas pressure decreases gradually (know feature; top shows pre-launch history of p)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Affect detector performance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Continuously monitor efficiency and update response twice a year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(No problem if you chose adequate response)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[#click] DU2 anomaly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 of readout ASIC not work (2025.04-)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re-calibrate spurious modulation (due to non-uniformity of amplification foil, GEM)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Temporary</a:t>
            </a:r>
            <a:r>
              <a:rPr lang="en"/>
              <a:t> remove from data; stay tuned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rgbClr val="666666"/>
                </a:solidFill>
              </a:defRPr>
            </a:lvl1pPr>
            <a:lvl2pPr lvl="1">
              <a:buNone/>
              <a:defRPr b="1" sz="1400">
                <a:solidFill>
                  <a:srgbClr val="666666"/>
                </a:solidFill>
              </a:defRPr>
            </a:lvl2pPr>
            <a:lvl3pPr lvl="2">
              <a:buNone/>
              <a:defRPr b="1" sz="1400">
                <a:solidFill>
                  <a:srgbClr val="666666"/>
                </a:solidFill>
              </a:defRPr>
            </a:lvl3pPr>
            <a:lvl4pPr lvl="3">
              <a:buNone/>
              <a:defRPr b="1" sz="1400">
                <a:solidFill>
                  <a:srgbClr val="666666"/>
                </a:solidFill>
              </a:defRPr>
            </a:lvl4pPr>
            <a:lvl5pPr lvl="4">
              <a:buNone/>
              <a:defRPr b="1" sz="1400">
                <a:solidFill>
                  <a:srgbClr val="666666"/>
                </a:solidFill>
              </a:defRPr>
            </a:lvl5pPr>
            <a:lvl6pPr lvl="5">
              <a:buNone/>
              <a:defRPr b="1" sz="1400">
                <a:solidFill>
                  <a:srgbClr val="666666"/>
                </a:solidFill>
              </a:defRPr>
            </a:lvl6pPr>
            <a:lvl7pPr lvl="6">
              <a:buNone/>
              <a:defRPr b="1" sz="1400">
                <a:solidFill>
                  <a:srgbClr val="666666"/>
                </a:solidFill>
              </a:defRPr>
            </a:lvl7pPr>
            <a:lvl8pPr lvl="7">
              <a:buNone/>
              <a:defRPr b="1" sz="1400">
                <a:solidFill>
                  <a:srgbClr val="666666"/>
                </a:solidFill>
              </a:defRPr>
            </a:lvl8pPr>
            <a:lvl9pPr lvl="8">
              <a:buNone/>
              <a:defRPr b="1" sz="1400">
                <a:solidFill>
                  <a:srgbClr val="666666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4" name="Google Shape;34;p6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400">
                <a:solidFill>
                  <a:srgbClr val="666666"/>
                </a:solidFill>
              </a:defRPr>
            </a:lvl1pPr>
            <a:lvl2pPr lvl="1" rtl="0" algn="ctr">
              <a:buNone/>
              <a:defRPr b="1" sz="1400">
                <a:solidFill>
                  <a:srgbClr val="666666"/>
                </a:solidFill>
              </a:defRPr>
            </a:lvl2pPr>
            <a:lvl3pPr lvl="2" rtl="0" algn="ctr">
              <a:buNone/>
              <a:defRPr b="1" sz="1400">
                <a:solidFill>
                  <a:srgbClr val="666666"/>
                </a:solidFill>
              </a:defRPr>
            </a:lvl3pPr>
            <a:lvl4pPr lvl="3" rtl="0" algn="ctr">
              <a:buNone/>
              <a:defRPr b="1" sz="1400">
                <a:solidFill>
                  <a:srgbClr val="666666"/>
                </a:solidFill>
              </a:defRPr>
            </a:lvl4pPr>
            <a:lvl5pPr lvl="4" rtl="0" algn="ctr">
              <a:buNone/>
              <a:defRPr b="1" sz="1400">
                <a:solidFill>
                  <a:srgbClr val="666666"/>
                </a:solidFill>
              </a:defRPr>
            </a:lvl5pPr>
            <a:lvl6pPr lvl="5" rtl="0" algn="ctr">
              <a:buNone/>
              <a:defRPr b="1" sz="1400">
                <a:solidFill>
                  <a:srgbClr val="666666"/>
                </a:solidFill>
              </a:defRPr>
            </a:lvl6pPr>
            <a:lvl7pPr lvl="6" rtl="0" algn="ctr">
              <a:buNone/>
              <a:defRPr b="1" sz="1400">
                <a:solidFill>
                  <a:srgbClr val="666666"/>
                </a:solidFill>
              </a:defRPr>
            </a:lvl7pPr>
            <a:lvl8pPr lvl="7" rtl="0" algn="ctr">
              <a:buNone/>
              <a:defRPr b="1" sz="1400">
                <a:solidFill>
                  <a:srgbClr val="666666"/>
                </a:solidFill>
              </a:defRPr>
            </a:lvl8pPr>
            <a:lvl9pPr lvl="8" rtl="0" algn="ctr">
              <a:buNone/>
              <a:defRPr b="1" sz="1400">
                <a:solidFill>
                  <a:srgbClr val="666666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5" name="Google Shape;35;p6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 b="1" sz="1400">
                <a:solidFill>
                  <a:srgbClr val="666666"/>
                </a:solidFill>
              </a:defRPr>
            </a:lvl1pPr>
            <a:lvl2pPr lvl="1" rtl="0" algn="l">
              <a:buNone/>
              <a:defRPr b="1" sz="1400">
                <a:solidFill>
                  <a:srgbClr val="666666"/>
                </a:solidFill>
              </a:defRPr>
            </a:lvl2pPr>
            <a:lvl3pPr lvl="2" rtl="0" algn="l">
              <a:buNone/>
              <a:defRPr b="1" sz="1400">
                <a:solidFill>
                  <a:srgbClr val="666666"/>
                </a:solidFill>
              </a:defRPr>
            </a:lvl3pPr>
            <a:lvl4pPr lvl="3" rtl="0" algn="l">
              <a:buNone/>
              <a:defRPr b="1" sz="1400">
                <a:solidFill>
                  <a:srgbClr val="666666"/>
                </a:solidFill>
              </a:defRPr>
            </a:lvl4pPr>
            <a:lvl5pPr lvl="4" rtl="0" algn="l">
              <a:buNone/>
              <a:defRPr b="1" sz="1400">
                <a:solidFill>
                  <a:srgbClr val="666666"/>
                </a:solidFill>
              </a:defRPr>
            </a:lvl5pPr>
            <a:lvl6pPr lvl="5" rtl="0" algn="l">
              <a:buNone/>
              <a:defRPr b="1" sz="1400">
                <a:solidFill>
                  <a:srgbClr val="666666"/>
                </a:solidFill>
              </a:defRPr>
            </a:lvl6pPr>
            <a:lvl7pPr lvl="6" rtl="0" algn="l">
              <a:buNone/>
              <a:defRPr b="1" sz="1400">
                <a:solidFill>
                  <a:srgbClr val="666666"/>
                </a:solidFill>
              </a:defRPr>
            </a:lvl7pPr>
            <a:lvl8pPr lvl="7" rtl="0" algn="l">
              <a:buNone/>
              <a:defRPr b="1" sz="1400">
                <a:solidFill>
                  <a:srgbClr val="666666"/>
                </a:solidFill>
              </a:defRPr>
            </a:lvl8pPr>
            <a:lvl9pPr lvl="8" rtl="0" algn="l">
              <a:buNone/>
              <a:defRPr b="1" sz="1400">
                <a:solidFill>
                  <a:srgbClr val="666666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1388" y="-40200"/>
            <a:ext cx="914401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992" y="-4968"/>
            <a:ext cx="411479" cy="41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36" y="232864"/>
            <a:ext cx="411480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 rotWithShape="1">
          <a:blip r:embed="rId5">
            <a:alphaModFix/>
          </a:blip>
          <a:srcRect b="0" l="25683" r="19058" t="0"/>
          <a:stretch/>
        </p:blipFill>
        <p:spPr>
          <a:xfrm>
            <a:off x="612800" y="-12561"/>
            <a:ext cx="493776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monoceros.physics.muni.cz/hea/GRBAlpha/" TargetMode="External"/><Relationship Id="rId4" Type="http://schemas.openxmlformats.org/officeDocument/2006/relationships/hyperlink" Target="https://monoceros.physics.muni.cz/hea/VZLUSAT-2/" TargetMode="External"/><Relationship Id="rId5" Type="http://schemas.openxmlformats.org/officeDocument/2006/relationships/hyperlink" Target="https://www.vzlusat2.cz/en/" TargetMode="External"/><Relationship Id="rId6" Type="http://schemas.openxmlformats.org/officeDocument/2006/relationships/hyperlink" Target="https://heasarc.gsfc.nasa.gov/docs/ixpe/archive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6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8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ctrTitle"/>
          </p:nvPr>
        </p:nvSpPr>
        <p:spPr>
          <a:xfrm>
            <a:off x="390525" y="292400"/>
            <a:ext cx="8447100" cy="22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/>
              <a:t>CAMELOT and IXPE: All-Sky Monitoring and Polarimetry for Multimessenger Astrophysics (3)</a:t>
            </a:r>
            <a:endParaRPr sz="3420"/>
          </a:p>
        </p:txBody>
      </p:sp>
      <p:sp>
        <p:nvSpPr>
          <p:cNvPr id="74" name="Google Shape;74;p13"/>
          <p:cNvSpPr txBox="1"/>
          <p:nvPr>
            <p:ph idx="1" type="subTitle"/>
          </p:nvPr>
        </p:nvSpPr>
        <p:spPr>
          <a:xfrm>
            <a:off x="390525" y="2535901"/>
            <a:ext cx="8222100" cy="18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T. Mizuno (Hiroshima Univ.)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on behalf of the CAMELOT and IXPE team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2025</a:t>
            </a:r>
            <a:r>
              <a:rPr lang="en" sz="1600"/>
              <a:t> Nov. 19, Annual Conference on Multi Messenger Astrophysics @ Miyagi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w/ IXPE : Multi-λ Polarimetry of Mrk 421</a:t>
            </a:r>
            <a:endParaRPr sz="2400"/>
          </a:p>
        </p:txBody>
      </p:sp>
      <p:sp>
        <p:nvSpPr>
          <p:cNvPr id="215" name="Google Shape;215;p22"/>
          <p:cNvSpPr txBox="1"/>
          <p:nvPr>
            <p:ph idx="4294967295" type="body"/>
          </p:nvPr>
        </p:nvSpPr>
        <p:spPr>
          <a:xfrm>
            <a:off x="471900" y="852275"/>
            <a:ext cx="5718300" cy="11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High-synchrotron-peaked blazar (at z=0.031)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Flux increased by x10 in 2024; Coordinated polarimetry in X-ray (IXPE) and  IR&amp;opt. (Kanata)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u="sng">
              <a:solidFill>
                <a:srgbClr val="000000"/>
              </a:solidFill>
            </a:endParaRPr>
          </a:p>
        </p:txBody>
      </p:sp>
      <p:sp>
        <p:nvSpPr>
          <p:cNvPr id="216" name="Google Shape;216;p22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217" name="Google Shape;217;p22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218" name="Google Shape;218;p22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4033937" y="1896515"/>
            <a:ext cx="23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(Tochihara+25 @ASJ meeting)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55200" y="2336075"/>
            <a:ext cx="40362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Significant change of PD</a:t>
            </a:r>
            <a:r>
              <a:rPr baseline="-25000" lang="en" sz="1600">
                <a:latin typeface="Roboto"/>
                <a:ea typeface="Roboto"/>
                <a:cs typeface="Roboto"/>
                <a:sym typeface="Roboto"/>
              </a:rPr>
              <a:t>X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by Q/U analysis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During the flare, only PD</a:t>
            </a:r>
            <a:r>
              <a:rPr baseline="-25000" lang="en" sz="1600">
                <a:latin typeface="Roboto"/>
                <a:ea typeface="Roboto"/>
                <a:cs typeface="Roboto"/>
                <a:sym typeface="Roboto"/>
              </a:rPr>
              <a:t>X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increased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(PD</a:t>
            </a:r>
            <a:r>
              <a:rPr baseline="-25000" lang="en" sz="1600">
                <a:latin typeface="Roboto"/>
                <a:ea typeface="Roboto"/>
                <a:cs typeface="Roboto"/>
                <a:sym typeface="Roboto"/>
              </a:rPr>
              <a:t>IR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&amp; PD</a:t>
            </a:r>
            <a:r>
              <a:rPr baseline="-25000" lang="en" sz="1600">
                <a:latin typeface="Roboto"/>
                <a:ea typeface="Roboto"/>
                <a:cs typeface="Roboto"/>
                <a:sym typeface="Roboto"/>
              </a:rPr>
              <a:t>opt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stayed low and stable)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u="sng">
                <a:latin typeface="Roboto"/>
                <a:ea typeface="Roboto"/>
                <a:cs typeface="Roboto"/>
                <a:sym typeface="Roboto"/>
              </a:rPr>
              <a:t>HE particles are localized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and unrelated to those producing IR/opt.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PD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X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of T1 is lowest among past observation; likely depends on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flux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512" y="796079"/>
            <a:ext cx="2743201" cy="2004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2" name="Google Shape;222;p22"/>
          <p:cNvSpPr txBox="1"/>
          <p:nvPr/>
        </p:nvSpPr>
        <p:spPr>
          <a:xfrm>
            <a:off x="6323653" y="753632"/>
            <a:ext cx="29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2024/04/28                            5/14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512" y="2926080"/>
            <a:ext cx="2743199" cy="18905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4" name="Google Shape;224;p22" title="qu-time1to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2372" y="2683651"/>
            <a:ext cx="2347448" cy="211709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5" name="Google Shape;225;p22"/>
          <p:cNvSpPr/>
          <p:nvPr/>
        </p:nvSpPr>
        <p:spPr>
          <a:xfrm>
            <a:off x="6995600" y="2136350"/>
            <a:ext cx="417300" cy="1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2"/>
          <p:cNvSpPr/>
          <p:nvPr/>
        </p:nvSpPr>
        <p:spPr>
          <a:xfrm>
            <a:off x="8123575" y="2158925"/>
            <a:ext cx="891000" cy="17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6939220" y="2057403"/>
            <a:ext cx="221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T1               T2     T3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4860613" y="3161350"/>
            <a:ext cx="604800" cy="6027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4965388" y="3256600"/>
            <a:ext cx="402300" cy="402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5060638" y="3361375"/>
            <a:ext cx="199500" cy="199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4327213" y="3094675"/>
            <a:ext cx="402300" cy="402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2"/>
          <p:cNvSpPr/>
          <p:nvPr/>
        </p:nvSpPr>
        <p:spPr>
          <a:xfrm>
            <a:off x="4712975" y="3004188"/>
            <a:ext cx="329100" cy="329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2"/>
          <p:cNvSpPr/>
          <p:nvPr/>
        </p:nvSpPr>
        <p:spPr>
          <a:xfrm>
            <a:off x="4770125" y="3061338"/>
            <a:ext cx="219600" cy="219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4822513" y="3118488"/>
            <a:ext cx="109800" cy="109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2"/>
          <p:cNvSpPr/>
          <p:nvPr/>
        </p:nvSpPr>
        <p:spPr>
          <a:xfrm>
            <a:off x="4403413" y="3166113"/>
            <a:ext cx="265200" cy="2652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4460563" y="3228025"/>
            <a:ext cx="137100" cy="137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5133223" y="2819400"/>
            <a:ext cx="60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T1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4283750" y="2655725"/>
            <a:ext cx="83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T3  T2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8135362" y="3007895"/>
            <a:ext cx="73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X-ray</a:t>
            </a:r>
            <a:endParaRPr sz="18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8055894" y="3834555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IR/Opt.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1" name="Google Shape;241;p22"/>
          <p:cNvCxnSpPr/>
          <p:nvPr/>
        </p:nvCxnSpPr>
        <p:spPr>
          <a:xfrm>
            <a:off x="77759" y="3084668"/>
            <a:ext cx="3285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22"/>
          <p:cNvSpPr/>
          <p:nvPr/>
        </p:nvSpPr>
        <p:spPr>
          <a:xfrm>
            <a:off x="4325313" y="2798438"/>
            <a:ext cx="1783200" cy="17832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5638800" y="2680325"/>
            <a:ext cx="99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PD=10%</a:t>
            </a:r>
            <a:endParaRPr sz="16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Future Prospect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49" name="Google Shape;249;p23"/>
          <p:cNvSpPr txBox="1"/>
          <p:nvPr>
            <p:ph idx="4294967295" type="body"/>
          </p:nvPr>
        </p:nvSpPr>
        <p:spPr>
          <a:xfrm>
            <a:off x="471900" y="852275"/>
            <a:ext cx="8600400" cy="38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All-sky monitoring and X-ray polarimetry are crucial in multimessenger (and multiwavelength) astrophysics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CAMELOT mission enables all-sky monitoring in hard X-ray with good spatial resolution using fleet of nanosatellites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Demonstration satellites; GRBalpha, VZLUSAT-2 and GRBbeta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>
                <a:solidFill>
                  <a:srgbClr val="000000"/>
                </a:solidFill>
              </a:rPr>
              <a:t>GRBalpha completed operation successfully </a:t>
            </a:r>
            <a:endParaRPr>
              <a:solidFill>
                <a:srgbClr val="00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>
                <a:solidFill>
                  <a:srgbClr val="000000"/>
                </a:solidFill>
              </a:rPr>
              <a:t>One transient per ~5 day and light curves are publicly available (GRBalpha and VZLUSAT-2)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GRBbeta was launched last year; testing technologies and detecting transients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IXPE is the first mission devoted to spatially-resolved polarimetry in soft X-rays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Data are made public after completion of observation, ToO also possible upon request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GPD pressure change and DU2 anomaly (no need to worry once you understand them)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It reveals B-configuration of AGN, PWN, etc. (also reveals disk/corona geometry)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Thank you for your attention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250" name="Google Shape;250;p23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251" name="Google Shape;251;p23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252" name="Google Shape;252;p23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References &amp; Useful Links</a:t>
            </a:r>
            <a:endParaRPr b="1" sz="2400">
              <a:highlight>
                <a:srgbClr val="FF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4"/>
          <p:cNvSpPr txBox="1"/>
          <p:nvPr>
            <p:ph idx="4294967295" type="body"/>
          </p:nvPr>
        </p:nvSpPr>
        <p:spPr>
          <a:xfrm>
            <a:off x="471900" y="852275"/>
            <a:ext cx="8503800" cy="4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GRBalpha transient light curves (</a:t>
            </a:r>
            <a:r>
              <a:rPr lang="en" sz="1400">
                <a:solidFill>
                  <a:schemeClr val="accent5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https://monoceros.physics.muni.cz/hea/GRBAlpha/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and website (https://grbalpha.konkoly.hu/)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VZLUSAT-2 transient light curves (</a:t>
            </a: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https://monoceros.physics.muni.cz/hea/VZLUSAT-2/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and website (</a:t>
            </a: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https://www.vzlusat2.cz/en/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GRBbeta website (https://grbbeta.tuke.sk/index.php/en/home/)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Werner et al. 2018,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Proc. SPIE 10669, 2;Ohno et al. 2020, Proc. SPIE 11454, 114541Z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 et al. 2023, A&amp;A 677, 40; Ripa et al. 2022, Proc. SPIE 12181, 121811K; Münz et al. 2024, Proc. SPIE 13093 130936J; Ripa et al. 2025, NIMA 1076, 170513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IXPE Archive (</a:t>
            </a:r>
            <a:r>
              <a:rPr lang="en" sz="1400">
                <a:solidFill>
                  <a:schemeClr val="accent5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https://heasarc.gsfc.nasa.gov/docs/ixpe/archive/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IXPE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information (https://ixpe.msfc.nasa.gov/for_scientists/index.html)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Kislat et al. 2015, Astropart. Phys. 68, 45; Vink &amp; Zhoug 2018, Galaxies 6, 46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(Stokes Param. analysis)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 Gesu et al. 2022, ApJL 938, 7; Di Gesu et al. 2023, Nature Astronomy 7, 1245; Kim et al. 2024, Maksym et al. 2025, ApJ 986, 230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(Mrk 421 results)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Weisskopf 2018, Galaxies 6,33; Soffitta et al. 2021, AJ 162, 208; Baldini et al. 2021, Astropart. Phys. 133, 102628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(Mission &amp; Instruments)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4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260" name="Google Shape;260;p24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261" name="Google Shape;261;p24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</a:t>
            </a:r>
            <a:endParaRPr/>
          </a:p>
        </p:txBody>
      </p:sp>
      <p:sp>
        <p:nvSpPr>
          <p:cNvPr id="267" name="Google Shape;267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Mission Concept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6"/>
          <p:cNvSpPr txBox="1"/>
          <p:nvPr>
            <p:ph idx="4294967295" type="body"/>
          </p:nvPr>
        </p:nvSpPr>
        <p:spPr>
          <a:xfrm>
            <a:off x="471900" y="852275"/>
            <a:ext cx="8595300" cy="4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flow for CAMELOT constellation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6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275" name="Google Shape;275;p26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276" name="Google Shape;276;p26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277" name="Google Shape;277;p26"/>
          <p:cNvSpPr txBox="1"/>
          <p:nvPr/>
        </p:nvSpPr>
        <p:spPr>
          <a:xfrm>
            <a:off x="5154800" y="1885950"/>
            <a:ext cx="3620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Following on-board trigger, satellite payload will downlink data using global satellite communication module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After the localization of GRB, the SOC will send GRB alert</a:t>
            </a:r>
            <a:endParaRPr sz="1600"/>
          </a:p>
        </p:txBody>
      </p:sp>
      <p:sp>
        <p:nvSpPr>
          <p:cNvPr id="278" name="Google Shape;278;p26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25" y="1267300"/>
            <a:ext cx="4852198" cy="34747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3747"/>
            <a:ext cx="4375404" cy="1371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5" name="Google Shape;285;p27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In-orbit Performance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7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287" name="Google Shape;287;p27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288" name="Google Shape;288;p27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289" name="Google Shape;289;p27"/>
          <p:cNvSpPr txBox="1"/>
          <p:nvPr/>
        </p:nvSpPr>
        <p:spPr>
          <a:xfrm>
            <a:off x="425650" y="2139094"/>
            <a:ext cx="41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~2/3 of orbit is suitable for GRB detection</a:t>
            </a:r>
            <a:endParaRPr/>
          </a:p>
        </p:txBody>
      </p:sp>
      <p:graphicFrame>
        <p:nvGraphicFramePr>
          <p:cNvPr id="290" name="Google Shape;290;p27"/>
          <p:cNvGraphicFramePr/>
          <p:nvPr/>
        </p:nvGraphicFramePr>
        <p:xfrm>
          <a:off x="5289560" y="3551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{8F7FE85C-90B8-4AB1-9560-47C424FF7B7E}</a:tableStyleId>
              </a:tblPr>
              <a:tblGrid>
                <a:gridCol w="1308700"/>
                <a:gridCol w="988325"/>
                <a:gridCol w="1023425"/>
              </a:tblGrid>
              <a:tr h="36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(as of 2024.11.11)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GRBalpha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VZLUSAT-2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GRB (short)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102(19)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57(10)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Solar flare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92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58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SGR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1" name="Google Shape;291;p27"/>
          <p:cNvSpPr txBox="1"/>
          <p:nvPr/>
        </p:nvSpPr>
        <p:spPr>
          <a:xfrm>
            <a:off x="5466338" y="1449775"/>
            <a:ext cx="1673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curves of detected events are in public;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one transient per ~5 day</a:t>
            </a:r>
            <a:endParaRPr sz="1500" u="sng"/>
          </a:p>
        </p:txBody>
      </p:sp>
      <p:sp>
        <p:nvSpPr>
          <p:cNvPr id="292" name="Google Shape;292;p27"/>
          <p:cNvSpPr txBox="1"/>
          <p:nvPr/>
        </p:nvSpPr>
        <p:spPr>
          <a:xfrm>
            <a:off x="2743277" y="822925"/>
            <a:ext cx="178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GRBalpha light curve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(one orbit)</a:t>
            </a:r>
            <a:endParaRPr sz="1200"/>
          </a:p>
        </p:txBody>
      </p:sp>
      <p:sp>
        <p:nvSpPr>
          <p:cNvPr id="293" name="Google Shape;293;p27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1184" y="-8836"/>
            <a:ext cx="2164977" cy="32003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5" name="Google Shape;295;p27"/>
          <p:cNvSpPr txBox="1"/>
          <p:nvPr/>
        </p:nvSpPr>
        <p:spPr>
          <a:xfrm>
            <a:off x="2481900" y="2576750"/>
            <a:ext cx="2619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~70% Fermi-GBM GRBs (with fluence of &gt;=3x10</a:t>
            </a:r>
            <a:r>
              <a:rPr baseline="30000" lang="en"/>
              <a:t>-6</a:t>
            </a:r>
            <a:r>
              <a:rPr lang="en"/>
              <a:t> erg/cm2) will be detected if in FOV and low background region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600" y="2559463"/>
            <a:ext cx="2304289" cy="182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7" name="Google Shape;297;p27"/>
          <p:cNvSpPr txBox="1"/>
          <p:nvPr/>
        </p:nvSpPr>
        <p:spPr>
          <a:xfrm>
            <a:off x="4539600" y="751675"/>
            <a:ext cx="211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Pal+23; Ripa+22; Münz+24</a:t>
            </a:r>
            <a:endParaRPr sz="1200"/>
          </a:p>
        </p:txBody>
      </p:sp>
      <p:sp>
        <p:nvSpPr>
          <p:cNvPr id="298" name="Google Shape;298;p27"/>
          <p:cNvSpPr txBox="1"/>
          <p:nvPr/>
        </p:nvSpPr>
        <p:spPr>
          <a:xfrm>
            <a:off x="5530200" y="3266275"/>
            <a:ext cx="313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Statistics of significant detection</a:t>
            </a:r>
            <a:endParaRPr sz="1200"/>
          </a:p>
        </p:txBody>
      </p:sp>
      <p:sp>
        <p:nvSpPr>
          <p:cNvPr id="299" name="Google Shape;299;p27"/>
          <p:cNvSpPr txBox="1"/>
          <p:nvPr/>
        </p:nvSpPr>
        <p:spPr>
          <a:xfrm>
            <a:off x="2514826" y="3723475"/>
            <a:ext cx="186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M. Dafčíková (Ph.D. thesis)</a:t>
            </a:r>
            <a:endParaRPr sz="1000"/>
          </a:p>
        </p:txBody>
      </p:sp>
      <p:sp>
        <p:nvSpPr>
          <p:cNvPr id="300" name="Google Shape;300;p27"/>
          <p:cNvSpPr txBox="1"/>
          <p:nvPr/>
        </p:nvSpPr>
        <p:spPr>
          <a:xfrm>
            <a:off x="344955" y="4376650"/>
            <a:ext cx="4919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Also in progress: commissioning of GRB beta, characterizing BG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future: implement a rate trigger algorithm for autonomous detection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Radiation Environment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8"/>
          <p:cNvSpPr txBox="1"/>
          <p:nvPr>
            <p:ph idx="4294967295" type="body"/>
          </p:nvPr>
        </p:nvSpPr>
        <p:spPr>
          <a:xfrm>
            <a:off x="471900" y="852275"/>
            <a:ext cx="8595300" cy="4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GRBalpha also provides useful information about radiation environment and MPPC performance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8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08" name="Google Shape;308;p28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09" name="Google Shape;309;p28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10" name="Google Shape;310;p28"/>
          <p:cNvSpPr txBox="1"/>
          <p:nvPr/>
        </p:nvSpPr>
        <p:spPr>
          <a:xfrm>
            <a:off x="304475" y="4282450"/>
            <a:ext cx="447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 rate map by </a:t>
            </a:r>
            <a:r>
              <a:rPr lang="en"/>
              <a:t>GRBalpha (particle background, CXB, albedo X-ray) =&gt; rate trigger algorithm</a:t>
            </a:r>
            <a:endParaRPr/>
          </a:p>
        </p:txBody>
      </p:sp>
      <p:sp>
        <p:nvSpPr>
          <p:cNvPr id="311" name="Google Shape;311;p28"/>
          <p:cNvSpPr txBox="1"/>
          <p:nvPr/>
        </p:nvSpPr>
        <p:spPr>
          <a:xfrm>
            <a:off x="4839800" y="4282440"/>
            <a:ext cx="408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spectrum as measured by GRB in one year operation (degradation of MPPC in LEO)</a:t>
            </a:r>
            <a:r>
              <a:rPr lang="en"/>
              <a:t> </a:t>
            </a: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" name="Google Shape;3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39240"/>
            <a:ext cx="4474255" cy="27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4" name="Google Shape;314;p28"/>
          <p:cNvSpPr/>
          <p:nvPr/>
        </p:nvSpPr>
        <p:spPr>
          <a:xfrm>
            <a:off x="6500875" y="2426625"/>
            <a:ext cx="1398000" cy="42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017" y="1536350"/>
            <a:ext cx="3593592" cy="2743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GRBbeta (2024.07-)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9"/>
          <p:cNvSpPr txBox="1"/>
          <p:nvPr>
            <p:ph idx="4294967295" type="body"/>
          </p:nvPr>
        </p:nvSpPr>
        <p:spPr>
          <a:xfrm>
            <a:off x="471900" y="852275"/>
            <a:ext cx="8595300" cy="19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B1B1B"/>
                </a:solidFill>
                <a:highlight>
                  <a:srgbClr val="FFFFFF"/>
                </a:highlight>
              </a:rPr>
              <a:t>2U Cubesat proof-of-concept mission for </a:t>
            </a:r>
            <a:r>
              <a:rPr lang="en">
                <a:solidFill>
                  <a:srgbClr val="1F2D3D"/>
                </a:solidFill>
                <a:highlight>
                  <a:srgbClr val="FFFFFF"/>
                </a:highlight>
              </a:rPr>
              <a:t>a technology demonstration</a:t>
            </a:r>
            <a:endParaRPr>
              <a:solidFill>
                <a:srgbClr val="1F2D3D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smaller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effective area design to prove CAMELOT mission concept (all-sky monitoring and timing-based localization of GRB)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experimental UV camera called LUVCam (precursor for future UV observations of kilonova),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various platform-side features including attitude determination and control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subsystem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9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23" name="Google Shape;323;p29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24" name="Google Shape;324;p29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25" name="Google Shape;325;p29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6" name="Google Shape;3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07" y="2639238"/>
            <a:ext cx="3680459" cy="21031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7" name="Google Shape;327;p29" title="ds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6640" y="2834640"/>
            <a:ext cx="1554481" cy="15544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8" name="Google Shape;328;p29" title="20250504-065510_exp100ms_x1936_y2768_256x25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834640"/>
            <a:ext cx="1554480" cy="15544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9" name="Google Shape;329;p29" title="20250430-070135_exp100ms_x1936_y2768_256x25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0720" y="2834640"/>
            <a:ext cx="1554480" cy="15544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0" name="Google Shape;330;p29"/>
          <p:cNvSpPr txBox="1"/>
          <p:nvPr/>
        </p:nvSpPr>
        <p:spPr>
          <a:xfrm>
            <a:off x="4561850" y="4411975"/>
            <a:ext cx="436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UV image of earth rim, clouds and moon</a:t>
            </a:r>
            <a:endParaRPr sz="1600">
              <a:solidFill>
                <a:srgbClr val="1B1B1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866150" y="4678675"/>
            <a:ext cx="328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Kasen+15 (kilonova model lightcurve)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IXPE Instruments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0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38" name="Google Shape;338;p30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39" name="Google Shape;339;p30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40" name="Google Shape;340;p30"/>
          <p:cNvSpPr txBox="1"/>
          <p:nvPr>
            <p:ph idx="4294967295" type="body"/>
          </p:nvPr>
        </p:nvSpPr>
        <p:spPr>
          <a:xfrm>
            <a:off x="471900" y="852275"/>
            <a:ext cx="8600400" cy="19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2-8 keV, 3 Mirror Module Assemblies (MMAs) and Detector Unites (DUs)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MMAs: each contains 24 nested shells and has &gt;200 cm</a:t>
            </a:r>
            <a:r>
              <a:rPr baseline="30000"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(3-6 keV)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DUs: Gas pixel detector, measure photoelectron track (polarization) direction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FOV=12.9’ x 12.9’, HPD=25”, m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&gt;0.5 achieved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Event-by-event Stokes parameter to use imaging-polarimetry capability (Kislat+15, Vink &amp; Zhou 18)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300" y="2561975"/>
            <a:ext cx="2213643" cy="21945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389" y="2641600"/>
            <a:ext cx="2256008" cy="21945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3" name="Google Shape;343;p30"/>
          <p:cNvSpPr txBox="1"/>
          <p:nvPr/>
        </p:nvSpPr>
        <p:spPr>
          <a:xfrm>
            <a:off x="1272000" y="4716000"/>
            <a:ext cx="691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7696673" y="4399945"/>
            <a:ext cx="105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HPD=25”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981708" y="4059954"/>
            <a:ext cx="141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Electron track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image</a:t>
            </a:r>
            <a:endParaRPr sz="1200"/>
          </a:p>
        </p:txBody>
      </p:sp>
      <p:pic>
        <p:nvPicPr>
          <p:cNvPr id="346" name="Google Shape;34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1018" y="2344302"/>
            <a:ext cx="3266518" cy="24688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7" name="Google Shape;347;p30"/>
          <p:cNvSpPr txBox="1"/>
          <p:nvPr/>
        </p:nvSpPr>
        <p:spPr>
          <a:xfrm>
            <a:off x="5339525" y="721625"/>
            <a:ext cx="35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(see Soffitta+21 and Baldini+21 for latest information)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0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Mission Status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1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55" name="Google Shape;355;p31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56" name="Google Shape;356;p31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57" name="Google Shape;357;p31"/>
          <p:cNvSpPr txBox="1"/>
          <p:nvPr>
            <p:ph idx="4294967295" type="body"/>
          </p:nvPr>
        </p:nvSpPr>
        <p:spPr>
          <a:xfrm>
            <a:off x="471900" y="852275"/>
            <a:ext cx="8672100" cy="19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Baseline mission completed successfully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Almost all classes of sources observed; &gt;70 discovery papers (3 in Nature, 2 in Science)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are released 1 week after completion of obs.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phase started in 2024/Feb, cycle2 will be 2025/Feb-Aug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 for proposals (incl. ToOs) just closed and being selected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Unanticipated ToOs can be requested via the IXPE ToO website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1009423" y="2926080"/>
            <a:ext cx="105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Chandra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Count</a:t>
            </a:r>
            <a:endParaRPr b="1" sz="1200">
              <a:solidFill>
                <a:srgbClr val="FFFFFF"/>
              </a:solidFill>
            </a:endParaRPr>
          </a:p>
        </p:txBody>
      </p:sp>
      <p:pic>
        <p:nvPicPr>
          <p:cNvPr id="359" name="Google Shape;359;p31"/>
          <p:cNvPicPr preferRelativeResize="0"/>
          <p:nvPr/>
        </p:nvPicPr>
        <p:blipFill rotWithShape="1">
          <a:blip r:embed="rId3">
            <a:alphaModFix/>
          </a:blip>
          <a:srcRect b="6840" l="0" r="1185" t="9743"/>
          <a:stretch/>
        </p:blipFill>
        <p:spPr>
          <a:xfrm>
            <a:off x="4513050" y="2693962"/>
            <a:ext cx="4426114" cy="210311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0" name="Google Shape;3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246" y="2691851"/>
            <a:ext cx="4245997" cy="21945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1" name="Google Shape;361;p31"/>
          <p:cNvSpPr txBox="1"/>
          <p:nvPr/>
        </p:nvSpPr>
        <p:spPr>
          <a:xfrm>
            <a:off x="53588" y="2497021"/>
            <a:ext cx="160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(as of 2023.09)</a:t>
            </a:r>
            <a:endParaRPr sz="1000"/>
          </a:p>
        </p:txBody>
      </p:sp>
      <p:sp>
        <p:nvSpPr>
          <p:cNvPr id="362" name="Google Shape;362;p31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Introduction: Role of X-ray Missions in MM Astrophys.</a:t>
            </a:r>
            <a:endParaRPr sz="2400"/>
          </a:p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82" name="Google Shape;82;p14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83" name="Google Shape;83;p14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01" y="672332"/>
            <a:ext cx="7432740" cy="416418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2393326" y="817525"/>
            <a:ext cx="486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(Adopted from M. Serino’s slides at ASJ meeting, 2023.09)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1834075" y="3718804"/>
            <a:ext cx="282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Simultaneous obs.</a:t>
            </a:r>
            <a:r>
              <a:rPr lang="en" sz="12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 with GW/neutrino events</a:t>
            </a:r>
            <a:endParaRPr sz="12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2772875" y="1522593"/>
            <a:ext cx="1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FF"/>
                </a:solidFill>
              </a:rPr>
              <a:t>(Wide FOV)</a:t>
            </a:r>
            <a:endParaRPr b="1">
              <a:solidFill>
                <a:srgbClr val="00FFFF"/>
              </a:solidFill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4959500" y="3536750"/>
            <a:ext cx="252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Imaging, photometry (light curve), spectroscopy, and </a:t>
            </a:r>
            <a:r>
              <a:rPr lang="en" sz="1200" u="sng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polarimetry</a:t>
            </a:r>
            <a:endParaRPr sz="1200" u="sng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5198897" y="4343825"/>
            <a:ext cx="126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00"/>
                </a:solidFill>
              </a:rPr>
              <a:t>(Follow-up)</a:t>
            </a:r>
            <a:endParaRPr b="1">
              <a:solidFill>
                <a:srgbClr val="00FF00"/>
              </a:solidFill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7829893" y="2629961"/>
            <a:ext cx="1266600" cy="922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7832339" y="2618450"/>
            <a:ext cx="126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CAMELOT </a:t>
            </a:r>
            <a:endParaRPr b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and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IXPE</a:t>
            </a:r>
            <a:endParaRPr b="1" sz="1600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Stokes Parameter Based Analysis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2"/>
          <p:cNvSpPr txBox="1"/>
          <p:nvPr>
            <p:ph idx="4294967295" type="body"/>
          </p:nvPr>
        </p:nvSpPr>
        <p:spPr>
          <a:xfrm>
            <a:off x="471900" y="852275"/>
            <a:ext cx="8595300" cy="38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Event-by-event Stokes parameters: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=1, q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=2cos2θ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=2sin2θ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Stokes parameters of the entire data: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I=Σi</a:t>
            </a:r>
            <a:r>
              <a:rPr baseline="-25000" lang="en" sz="1600">
                <a:solidFill>
                  <a:srgbClr val="000000"/>
                </a:solidFill>
              </a:rPr>
              <a:t>k</a:t>
            </a:r>
            <a:r>
              <a:rPr lang="en" sz="1600">
                <a:solidFill>
                  <a:srgbClr val="000000"/>
                </a:solidFill>
              </a:rPr>
              <a:t>, Q=Σq</a:t>
            </a:r>
            <a:r>
              <a:rPr baseline="-25000" lang="en" sz="1600">
                <a:solidFill>
                  <a:srgbClr val="000000"/>
                </a:solidFill>
              </a:rPr>
              <a:t>k</a:t>
            </a:r>
            <a:r>
              <a:rPr lang="en" sz="1600">
                <a:solidFill>
                  <a:srgbClr val="000000"/>
                </a:solidFill>
              </a:rPr>
              <a:t>, U=Σu</a:t>
            </a:r>
            <a:r>
              <a:rPr baseline="-25000" lang="en" sz="1600">
                <a:solidFill>
                  <a:srgbClr val="000000"/>
                </a:solidFill>
              </a:rPr>
              <a:t>k</a:t>
            </a:r>
            <a:endParaRPr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Normalized Stokes parameters, PD &amp; PA: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=Q/I, U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=U/I, PD=(1/m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)sqrt(Q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30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+U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30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 PA=(1/2) arctan2(U, Q)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Erros: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V(Q)=Σq</a:t>
            </a:r>
            <a:r>
              <a:rPr baseline="-25000"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baseline="30000"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V(U)=Σu</a:t>
            </a:r>
            <a:r>
              <a:rPr baseline="-25000"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baseline="30000"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30000"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Aeff, m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, and reconstruction quality of each event can also be taken into account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(unlike PD/PA, Stokes params. are additive and allow flexible binning in space and time)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2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70" name="Google Shape;370;p32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71" name="Google Shape;371;p32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372" name="Google Shape;3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888" y="914400"/>
            <a:ext cx="1828800" cy="172292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3" name="Google Shape;373;p32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 “Do It Yourself” Persons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3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80" name="Google Shape;380;p33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81" name="Google Shape;381;p33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82" name="Google Shape;382;p33"/>
          <p:cNvSpPr txBox="1"/>
          <p:nvPr>
            <p:ph idx="4294967295" type="body"/>
          </p:nvPr>
        </p:nvSpPr>
        <p:spPr>
          <a:xfrm>
            <a:off x="471900" y="852275"/>
            <a:ext cx="8595300" cy="21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IXPE Data archived by NASA’s HEASARC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format and HEASOFT analysis tool well documented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Alternative package (ixpeobssim) also a</a:t>
            </a:r>
            <a:r>
              <a:rPr lang="en">
                <a:solidFill>
                  <a:srgbClr val="000000"/>
                </a:solidFill>
              </a:rPr>
              <a:t>vailable (link under GOF “Contributed IXPE Software” page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Much of analysis can be done in Xspec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83" name="Google Shape;3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842" y="2068016"/>
            <a:ext cx="4419599" cy="26517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4" name="Google Shape;384;p33"/>
          <p:cNvSpPr/>
          <p:nvPr/>
        </p:nvSpPr>
        <p:spPr>
          <a:xfrm>
            <a:off x="6333805" y="2533025"/>
            <a:ext cx="545700" cy="181800"/>
          </a:xfrm>
          <a:prstGeom prst="ellipse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6999395" y="2533025"/>
            <a:ext cx="545700" cy="181800"/>
          </a:xfrm>
          <a:prstGeom prst="ellipse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 “Do It Yourself” Persons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4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393" name="Google Shape;393;p34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394" name="Google Shape;394;p34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395" name="Google Shape;395;p34"/>
          <p:cNvSpPr txBox="1"/>
          <p:nvPr>
            <p:ph idx="4294967295" type="body"/>
          </p:nvPr>
        </p:nvSpPr>
        <p:spPr>
          <a:xfrm>
            <a:off x="471900" y="852275"/>
            <a:ext cx="8595300" cy="3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may use xselect to read/filter events and extract spectrum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Or, use ixpeobssim to read/select events and bin spectrum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You will have 3 outputs: Stokes-I/Q/U spectra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96" name="Google Shape;3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2137096"/>
            <a:ext cx="4119611" cy="182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7" name="Google Shape;3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201026"/>
            <a:ext cx="4033381" cy="640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8" name="Google Shape;398;p34"/>
          <p:cNvSpPr txBox="1"/>
          <p:nvPr/>
        </p:nvSpPr>
        <p:spPr>
          <a:xfrm>
            <a:off x="2796788" y="3563821"/>
            <a:ext cx="160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(Baldini+22)</a:t>
            </a:r>
            <a:endParaRPr sz="1000"/>
          </a:p>
        </p:txBody>
      </p:sp>
      <p:sp>
        <p:nvSpPr>
          <p:cNvPr id="399" name="Google Shape;399;p34"/>
          <p:cNvSpPr txBox="1"/>
          <p:nvPr/>
        </p:nvSpPr>
        <p:spPr>
          <a:xfrm>
            <a:off x="5463800" y="2344625"/>
            <a:ext cx="3219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xpselect --regfile src.reg --sufix sel ixpe01004701_det1_evt2_v01.fits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xpbin --algorithm PHA1Q --irfname ixpe:obssim:alpha075_v012 --weights True ixpe01004701_det1_evt2_v01_sel.fits</a:t>
            </a:r>
            <a:endParaRPr sz="1200"/>
          </a:p>
        </p:txBody>
      </p:sp>
      <p:sp>
        <p:nvSpPr>
          <p:cNvPr id="400" name="Google Shape;400;p34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 “Do It Yourself” Persons (Cont’d)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407" name="Google Shape;407;p35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408" name="Google Shape;408;p35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409" name="Google Shape;409;p35"/>
          <p:cNvSpPr txBox="1"/>
          <p:nvPr>
            <p:ph idx="4294967295" type="body"/>
          </p:nvPr>
        </p:nvSpPr>
        <p:spPr>
          <a:xfrm>
            <a:off x="471900" y="852275"/>
            <a:ext cx="7797600" cy="18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responses (not 2) required for each detector: rmf, arf, and </a:t>
            </a:r>
            <a:r>
              <a:rPr lang="en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mrf</a:t>
            </a:r>
            <a:endParaRPr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mrf = arf*μ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ixpecalcarf to generate arf/mrf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mrf shall be read instead of arf for Stokes-Q or U spectra. Then you may fit 3 spectra simultaneously with, e.g., 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TBabs*</a:t>
            </a:r>
            <a:r>
              <a:rPr lang="en" sz="1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polconst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*powerlaw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10" name="Google Shape;4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250" y="1237866"/>
            <a:ext cx="3137408" cy="7315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1" name="Google Shape;4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80" y="2648870"/>
            <a:ext cx="2651760" cy="21214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2" name="Google Shape;412;p35"/>
          <p:cNvSpPr txBox="1"/>
          <p:nvPr/>
        </p:nvSpPr>
        <p:spPr>
          <a:xfrm>
            <a:off x="3079950" y="2721975"/>
            <a:ext cx="60531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Stokes-I (black)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Stokes-Q (red)</a:t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74E13"/>
                </a:solidFill>
              </a:rPr>
              <a:t>Stokes-U (green</a:t>
            </a:r>
            <a:r>
              <a:rPr lang="en" sz="1800">
                <a:solidFill>
                  <a:schemeClr val="dk2"/>
                </a:solidFill>
              </a:rPr>
              <a:t>; </a:t>
            </a:r>
            <a:r>
              <a:rPr lang="en" sz="1800"/>
              <a:t>negative and not shown in upper panel)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(Ixpeobssim may be more user-friendly for imaging-polarimetry analysis [like Vela PWN])</a:t>
            </a:r>
            <a:endParaRPr sz="1800"/>
          </a:p>
        </p:txBody>
      </p:sp>
      <p:sp>
        <p:nvSpPr>
          <p:cNvPr id="413" name="Google Shape;413;p35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6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Note On Statistics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6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420" name="Google Shape;420;p36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421" name="Google Shape;421;p36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422" name="Google Shape;422;p36"/>
          <p:cNvSpPr txBox="1"/>
          <p:nvPr>
            <p:ph idx="4294967295" type="body"/>
          </p:nvPr>
        </p:nvSpPr>
        <p:spPr>
          <a:xfrm>
            <a:off x="471900" y="852275"/>
            <a:ext cx="8595300" cy="23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Since PD shall be &gt;=0, PD-PA contour will be skewed when the significance is not so high (σ&lt;=3)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so, examine Stokes-Q/U plane instead of PD/PA（w/ ixpeobssim）; error contours are circular and you can adequately evaluate significance and errors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PD=sqrt(Q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30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+U</a:t>
            </a:r>
            <a:r>
              <a:rPr baseline="-25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aseline="30000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 PA=(1/2) arctan2(U, Q)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66" y="2401775"/>
            <a:ext cx="2743200" cy="24483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24" name="Google Shape;424;p36"/>
          <p:cNvSpPr txBox="1"/>
          <p:nvPr/>
        </p:nvSpPr>
        <p:spPr>
          <a:xfrm>
            <a:off x="6467590" y="4212630"/>
            <a:ext cx="155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(Negro+23)</a:t>
            </a:r>
            <a:endParaRPr sz="1600"/>
          </a:p>
        </p:txBody>
      </p:sp>
      <p:sp>
        <p:nvSpPr>
          <p:cNvPr id="425" name="Google Shape;425;p36"/>
          <p:cNvSpPr txBox="1"/>
          <p:nvPr/>
        </p:nvSpPr>
        <p:spPr>
          <a:xfrm>
            <a:off x="472475" y="2800100"/>
            <a:ext cx="5157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 ixpeobssim and Stokes-Q/U  for imaging-polarimetry analysis</a:t>
            </a:r>
            <a:endParaRPr sz="18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See Kislat+15 and Vink&amp;Zhou18 for the formalism (Mizuno+23 may also be useful)</a:t>
            </a:r>
            <a:endParaRPr sz="1600"/>
          </a:p>
        </p:txBody>
      </p:sp>
      <p:sp>
        <p:nvSpPr>
          <p:cNvPr id="426" name="Google Shape;426;p36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Wide FOV Obs.</a:t>
            </a:r>
            <a:r>
              <a:rPr lang="en"/>
              <a:t> with a Fleet of Nano Sat.</a:t>
            </a:r>
            <a:endParaRPr sz="2400"/>
          </a:p>
        </p:txBody>
      </p:sp>
      <p:sp>
        <p:nvSpPr>
          <p:cNvPr id="97" name="Google Shape;97;p15"/>
          <p:cNvSpPr txBox="1"/>
          <p:nvPr>
            <p:ph idx="4294967295" type="body"/>
          </p:nvPr>
        </p:nvSpPr>
        <p:spPr>
          <a:xfrm>
            <a:off x="471900" y="852275"/>
            <a:ext cx="8485500" cy="10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Simultaneous observation using</a:t>
            </a:r>
            <a:r>
              <a:rPr lang="en">
                <a:solidFill>
                  <a:srgbClr val="000000"/>
                </a:solidFill>
              </a:rPr>
              <a:t> GW/neutrino and EM wave is essential for MM Astrophys (e.g., GW170817, IC-170922A)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We need to monitor </a:t>
            </a:r>
            <a:r>
              <a:rPr lang="en" sz="1600" u="sng">
                <a:solidFill>
                  <a:srgbClr val="000000"/>
                </a:solidFill>
              </a:rPr>
              <a:t>all sky</a:t>
            </a:r>
            <a:r>
              <a:rPr lang="en" sz="1600">
                <a:solidFill>
                  <a:srgbClr val="000000"/>
                </a:solidFill>
              </a:rPr>
              <a:t> (~4π sr) with </a:t>
            </a:r>
            <a:r>
              <a:rPr lang="en" sz="1600" u="sng">
                <a:solidFill>
                  <a:srgbClr val="000000"/>
                </a:solidFill>
              </a:rPr>
              <a:t>good angular resolution</a:t>
            </a:r>
            <a:r>
              <a:rPr lang="en" sz="1600">
                <a:solidFill>
                  <a:srgbClr val="000000"/>
                </a:solidFill>
              </a:rPr>
              <a:t> (&lt;=1deg)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8" name="Google Shape;98;p15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99" name="Google Shape;99;p15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100" name="Google Shape;100;p15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5231825" y="4323750"/>
            <a:ext cx="3775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Timing-based localization; triangulation principle with different arrival time (&lt;=0.1 ms) enables sub-degree localization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285150" y="4323750"/>
            <a:ext cx="371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~10 nano satellites allow all-sky monitoring in hard X-ray and gamma rays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854875"/>
            <a:ext cx="4309318" cy="24688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814" y="1854875"/>
            <a:ext cx="2451245" cy="24688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5" name="Google Shape;105;p15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CAMELOT Mission</a:t>
            </a:r>
            <a:endParaRPr sz="2400"/>
          </a:p>
        </p:txBody>
      </p:sp>
      <p:sp>
        <p:nvSpPr>
          <p:cNvPr id="111" name="Google Shape;111;p16"/>
          <p:cNvSpPr txBox="1"/>
          <p:nvPr>
            <p:ph idx="4294967295" type="body"/>
          </p:nvPr>
        </p:nvSpPr>
        <p:spPr>
          <a:xfrm>
            <a:off x="471900" y="852275"/>
            <a:ext cx="8595300" cy="4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Hungarian-</a:t>
            </a:r>
            <a:r>
              <a:rPr lang="en">
                <a:solidFill>
                  <a:srgbClr val="000000"/>
                </a:solidFill>
              </a:rPr>
              <a:t>Japanese-</a:t>
            </a:r>
            <a:r>
              <a:rPr lang="en">
                <a:solidFill>
                  <a:srgbClr val="000000"/>
                </a:solidFill>
              </a:rPr>
              <a:t>Czech-</a:t>
            </a:r>
            <a:r>
              <a:rPr lang="en">
                <a:solidFill>
                  <a:srgbClr val="000000"/>
                </a:solidFill>
              </a:rPr>
              <a:t>Slovak project using </a:t>
            </a:r>
            <a:r>
              <a:rPr lang="en" u="sng">
                <a:solidFill>
                  <a:srgbClr val="000000"/>
                </a:solidFill>
              </a:rPr>
              <a:t>standardized nanosatellites</a:t>
            </a:r>
            <a:endParaRPr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113" name="Google Shape;113;p16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114" name="Google Shape;114;p16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7173425" y="1338875"/>
            <a:ext cx="128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Werner+18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Ohno+20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31675" l="0" r="0" t="0"/>
          <a:stretch/>
        </p:blipFill>
        <p:spPr>
          <a:xfrm>
            <a:off x="990600" y="1338875"/>
            <a:ext cx="2613965" cy="14630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554" y="1262675"/>
            <a:ext cx="2364927" cy="16459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8" name="Google Shape;11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88" y="2849875"/>
            <a:ext cx="3180370" cy="20116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aphicFrame>
        <p:nvGraphicFramePr>
          <p:cNvPr id="119" name="Google Shape;119;p16"/>
          <p:cNvGraphicFramePr/>
          <p:nvPr/>
        </p:nvGraphicFramePr>
        <p:xfrm>
          <a:off x="3505200" y="2977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{8F7FE85C-90B8-4AB1-9560-47C424FF7B7E}</a:tableStyleId>
              </a:tblPr>
              <a:tblGrid>
                <a:gridCol w="1544500"/>
                <a:gridCol w="4022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Satellite platform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3-U cubesat platform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Target orbit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&gt;=9 satellites constellation in LEO with various orbital configuration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Payload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150x75x5 mm</a:t>
                      </a:r>
                      <a:r>
                        <a:rPr baseline="30000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CsI readout by multi-channel MPPCs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Goal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Degree-scale timing-based localisation with a similar sensitivity to the Fermi-GBM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0" name="Google Shape;120;p16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Status</a:t>
            </a:r>
            <a:endParaRPr sz="2400"/>
          </a:p>
        </p:txBody>
      </p:sp>
      <p:sp>
        <p:nvSpPr>
          <p:cNvPr id="126" name="Google Shape;126;p17"/>
          <p:cNvSpPr txBox="1"/>
          <p:nvPr>
            <p:ph idx="4294967295" type="body"/>
          </p:nvPr>
        </p:nvSpPr>
        <p:spPr>
          <a:xfrm>
            <a:off x="471900" y="852275"/>
            <a:ext cx="8595300" cy="4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</a:rPr>
              <a:t>3 demonstration satellites in/</a:t>
            </a:r>
            <a:r>
              <a:rPr lang="en" u="sng">
                <a:solidFill>
                  <a:srgbClr val="000000"/>
                </a:solidFill>
              </a:rPr>
              <a:t>completed</a:t>
            </a:r>
            <a:r>
              <a:rPr lang="en" u="sng">
                <a:solidFill>
                  <a:srgbClr val="000000"/>
                </a:solidFill>
              </a:rPr>
              <a:t> operation</a:t>
            </a:r>
            <a:endParaRPr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7" name="Google Shape;127;p17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128" name="Google Shape;128;p17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129" name="Google Shape;129;p17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b="0" l="0" r="25925" t="0"/>
          <a:stretch/>
        </p:blipFill>
        <p:spPr>
          <a:xfrm>
            <a:off x="152400" y="1234450"/>
            <a:ext cx="2560320" cy="25603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1" name="Google Shape;1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3300" y="1234440"/>
            <a:ext cx="2030599" cy="25603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2" name="Google Shape;132;p17"/>
          <p:cNvSpPr txBox="1"/>
          <p:nvPr/>
        </p:nvSpPr>
        <p:spPr>
          <a:xfrm>
            <a:off x="75875" y="3794760"/>
            <a:ext cx="2976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oboto"/>
                <a:ea typeface="Roboto"/>
                <a:cs typeface="Roboto"/>
                <a:sym typeface="Roboto"/>
              </a:rPr>
              <a:t>GRBalpha (2021.03-2024.06)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1U-sized prototype satellite (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https://grbalpha.konkoly.hu/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・has smaller detector, but the same basic concept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3201348" y="3794760"/>
            <a:ext cx="28611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oboto"/>
                <a:ea typeface="Roboto"/>
                <a:cs typeface="Roboto"/>
                <a:sym typeface="Roboto"/>
              </a:rPr>
              <a:t>VZLUSAT-2 (2022.01-)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2 prototype detectors as 2ndary payloads (https://www.vzlusat2.cz/en/)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・allows simultaneous GRB detection using nanosatellites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6716350" y="2424338"/>
            <a:ext cx="2116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GRBbeta; 2U-sized next technological precursor, planned in 2024 </a:t>
            </a:r>
            <a:endParaRPr sz="1300"/>
          </a:p>
        </p:txBody>
      </p:sp>
      <p:sp>
        <p:nvSpPr>
          <p:cNvPr id="135" name="Google Shape;135;p17"/>
          <p:cNvSpPr/>
          <p:nvPr/>
        </p:nvSpPr>
        <p:spPr>
          <a:xfrm>
            <a:off x="2986675" y="2407575"/>
            <a:ext cx="175800" cy="48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5729875" y="2407575"/>
            <a:ext cx="175800" cy="48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875" y="1246825"/>
            <a:ext cx="256032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6044475" y="3794750"/>
            <a:ext cx="30996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oboto"/>
                <a:ea typeface="Roboto"/>
                <a:cs typeface="Roboto"/>
                <a:sym typeface="Roboto"/>
              </a:rPr>
              <a:t>GRBbeta</a:t>
            </a:r>
            <a:r>
              <a:rPr b="1" lang="en" sz="1300">
                <a:latin typeface="Roboto"/>
                <a:ea typeface="Roboto"/>
                <a:cs typeface="Roboto"/>
                <a:sym typeface="Roboto"/>
              </a:rPr>
              <a:t> (2024.07-)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; 2U-sized technological precursor (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https://grbbeta.tuke.sk/index.php/en/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・tests several technologies such as attitude control and UV camera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3420000" y="665275"/>
            <a:ext cx="244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Pal+23; Ripa+22; Münz+24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In-orbit Performance</a:t>
            </a:r>
            <a:endParaRPr sz="2400"/>
          </a:p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147" name="Google Shape;147;p18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148" name="Google Shape;148;p18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graphicFrame>
        <p:nvGraphicFramePr>
          <p:cNvPr id="149" name="Google Shape;149;p18"/>
          <p:cNvGraphicFramePr/>
          <p:nvPr/>
        </p:nvGraphicFramePr>
        <p:xfrm>
          <a:off x="5750360" y="3292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{8F7FE85C-90B8-4AB1-9560-47C424FF7B7E}</a:tableStyleId>
              </a:tblPr>
              <a:tblGrid>
                <a:gridCol w="1236950"/>
                <a:gridCol w="920300"/>
                <a:gridCol w="1033600"/>
              </a:tblGrid>
              <a:tr h="29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(as of 2025.11.13)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GRBalpha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VZLUSAT-2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</a:tr>
              <a:tr h="29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GRB (short)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127</a:t>
                      </a: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(23)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70</a:t>
                      </a: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(10)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</a:tr>
              <a:tr h="29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Solar flare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101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74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</a:tr>
              <a:tr h="29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SGR</a:t>
                      </a:r>
                      <a:endParaRPr b="1"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/>
                </a:tc>
              </a:tr>
            </a:tbl>
          </a:graphicData>
        </a:graphic>
      </p:graphicFrame>
      <p:sp>
        <p:nvSpPr>
          <p:cNvPr id="150" name="Google Shape;150;p18"/>
          <p:cNvSpPr txBox="1"/>
          <p:nvPr/>
        </p:nvSpPr>
        <p:spPr>
          <a:xfrm>
            <a:off x="5702400" y="4375200"/>
            <a:ext cx="323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Light curves of detected events are in public (</a:t>
            </a:r>
            <a:r>
              <a:rPr lang="en" sz="1200" u="sng">
                <a:latin typeface="Roboto"/>
                <a:ea typeface="Roboto"/>
                <a:cs typeface="Roboto"/>
                <a:sym typeface="Roboto"/>
              </a:rPr>
              <a:t>one transient per ~5 day)</a:t>
            </a:r>
            <a:endParaRPr sz="1300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96300" y="895675"/>
            <a:ext cx="4527600" cy="13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GRBalpha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completed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&gt;4 yrs operation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successfully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&gt;200 transients detection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Characterization of MPPC degradation in LEO (Ripa+25)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Mass model and detector response of GRBalpha&amp;VZLUSAT-2 being developed (Yokota)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15700" y="19050"/>
            <a:ext cx="10362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8"/>
          <p:cNvSpPr txBox="1"/>
          <p:nvPr/>
        </p:nvSpPr>
        <p:spPr>
          <a:xfrm>
            <a:off x="3420000" y="665275"/>
            <a:ext cx="244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Pal+23; Ripa+22&amp;25; Münz+24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5847000" y="2963875"/>
            <a:ext cx="313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Statistics of significant detection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164950" y="4088650"/>
            <a:ext cx="540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GRB beta: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commissioning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completed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testing UV camera (precursor for future UV obs.) and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attitude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control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also confirming transient detection (12(L)+1(S) GRBs since 2025.03)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2772000" y="3722400"/>
            <a:ext cx="86400" cy="8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0" y="2156275"/>
            <a:ext cx="2624811" cy="182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58" name="Google Shape;158;p18"/>
          <p:cNvGrpSpPr/>
          <p:nvPr/>
        </p:nvGrpSpPr>
        <p:grpSpPr>
          <a:xfrm>
            <a:off x="2627116" y="2146844"/>
            <a:ext cx="2857697" cy="1920283"/>
            <a:chOff x="2670150" y="2125171"/>
            <a:chExt cx="2489500" cy="1668796"/>
          </a:xfrm>
        </p:grpSpPr>
        <p:grpSp>
          <p:nvGrpSpPr>
            <p:cNvPr id="159" name="Google Shape;159;p18"/>
            <p:cNvGrpSpPr/>
            <p:nvPr/>
          </p:nvGrpSpPr>
          <p:grpSpPr>
            <a:xfrm>
              <a:off x="2670150" y="2125171"/>
              <a:ext cx="2489500" cy="1668796"/>
              <a:chOff x="2670150" y="2125171"/>
              <a:chExt cx="2489500" cy="1668796"/>
            </a:xfrm>
          </p:grpSpPr>
          <p:pic>
            <p:nvPicPr>
              <p:cNvPr id="160" name="Google Shape;160;p18"/>
              <p:cNvPicPr preferRelativeResize="0"/>
              <p:nvPr/>
            </p:nvPicPr>
            <p:blipFill rotWithShape="1">
              <a:blip r:embed="rId4">
                <a:alphaModFix/>
              </a:blip>
              <a:srcRect b="32009" l="0" r="0" t="0"/>
              <a:stretch/>
            </p:blipFill>
            <p:spPr>
              <a:xfrm>
                <a:off x="2670150" y="2125171"/>
                <a:ext cx="2487850" cy="1462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61" name="Google Shape;161;p1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88802"/>
              <a:stretch/>
            </p:blipFill>
            <p:spPr>
              <a:xfrm>
                <a:off x="2671800" y="3553017"/>
                <a:ext cx="2487850" cy="2409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62" name="Google Shape;162;p18"/>
            <p:cNvSpPr/>
            <p:nvPr/>
          </p:nvSpPr>
          <p:spPr>
            <a:xfrm>
              <a:off x="2880000" y="3535200"/>
              <a:ext cx="86400" cy="8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3" name="Google Shape;163;p18"/>
          <p:cNvSpPr txBox="1"/>
          <p:nvPr/>
        </p:nvSpPr>
        <p:spPr>
          <a:xfrm>
            <a:off x="734400" y="2944800"/>
            <a:ext cx="177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gain shift in orbit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2944800" y="3097200"/>
            <a:ext cx="2480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validation of mass model (GRBalpha geometry)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3002400" y="2400975"/>
            <a:ext cx="158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new mass model</a:t>
            </a:r>
            <a:endParaRPr sz="12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old mass model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● expectation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18" title="GRB_AB.jpg"/>
          <p:cNvPicPr preferRelativeResize="0"/>
          <p:nvPr/>
        </p:nvPicPr>
        <p:blipFill rotWithShape="1">
          <a:blip r:embed="rId5">
            <a:alphaModFix/>
          </a:blip>
          <a:srcRect b="0" l="11543" r="0" t="0"/>
          <a:stretch/>
        </p:blipFill>
        <p:spPr>
          <a:xfrm>
            <a:off x="5570350" y="1063375"/>
            <a:ext cx="3532472" cy="1828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7" name="Google Shape;167;p18"/>
          <p:cNvSpPr txBox="1"/>
          <p:nvPr/>
        </p:nvSpPr>
        <p:spPr>
          <a:xfrm>
            <a:off x="5926200" y="1201075"/>
            <a:ext cx="153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GRBalpha &amp; GRBbeta joint detection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X-ray Polarimetry for Proving Mag. Field and Disk/Conona Geometry</a:t>
            </a:r>
            <a:endParaRPr sz="1800"/>
          </a:p>
        </p:txBody>
      </p:sp>
      <p:sp>
        <p:nvSpPr>
          <p:cNvPr id="173" name="Google Shape;173;p19"/>
          <p:cNvSpPr txBox="1"/>
          <p:nvPr>
            <p:ph idx="4294967295" type="body"/>
          </p:nvPr>
        </p:nvSpPr>
        <p:spPr>
          <a:xfrm>
            <a:off x="471900" y="852275"/>
            <a:ext cx="4654500" cy="39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HE e-</a:t>
            </a:r>
            <a:r>
              <a:rPr lang="en" sz="2000">
                <a:solidFill>
                  <a:srgbClr val="000000"/>
                </a:solidFill>
              </a:rPr>
              <a:t> + B-field produce synchrotron radiation polarized (                              ) on electron’s orbital plane</a:t>
            </a:r>
            <a:endParaRPr sz="20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Unique probe for B-configuration (and accelerated electrons)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Scattered photos are polarized (    along the plane of scattering</a:t>
            </a:r>
            <a:endParaRPr sz="20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Unique probe for geometry of disk/corona around compact objects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000000"/>
                </a:solidFill>
              </a:rPr>
              <a:t>We can </a:t>
            </a:r>
            <a:r>
              <a:rPr lang="en" sz="2000">
                <a:solidFill>
                  <a:srgbClr val="000000"/>
                </a:solidFill>
              </a:rPr>
              <a:t>investigate B-field &amp; disk/corona using X-ray polarimetry </a:t>
            </a:r>
            <a:r>
              <a:rPr lang="en" sz="2000" u="sng">
                <a:solidFill>
                  <a:srgbClr val="000000"/>
                </a:solidFill>
              </a:rPr>
              <a:t>by IXPE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4" name="Google Shape;174;p19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175" name="Google Shape;175;p19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176" name="Google Shape;176;p19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77" name="Google Shape;177;p19"/>
          <p:cNvSpPr txBox="1"/>
          <p:nvPr/>
        </p:nvSpPr>
        <p:spPr>
          <a:xfrm>
            <a:off x="7028550" y="1771325"/>
            <a:ext cx="210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Polarization vector 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⊥ B direction</a:t>
            </a:r>
            <a:endParaRPr b="1" sz="1600">
              <a:solidFill>
                <a:srgbClr val="FF0000"/>
              </a:solidFill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500" y="908963"/>
            <a:ext cx="3216593" cy="185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9581" y="1246142"/>
            <a:ext cx="1871662" cy="43877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/>
          <p:nvPr/>
        </p:nvSpPr>
        <p:spPr>
          <a:xfrm>
            <a:off x="8279827" y="19050"/>
            <a:ext cx="861600" cy="76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4140" y="2754138"/>
            <a:ext cx="1011936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5126400" y="2656800"/>
            <a:ext cx="38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)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5920" y="3064320"/>
            <a:ext cx="2377441" cy="157415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/>
          <p:nvPr/>
        </p:nvSpPr>
        <p:spPr>
          <a:xfrm>
            <a:off x="6749317" y="3528125"/>
            <a:ext cx="149100" cy="21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IXPE Mission</a:t>
            </a:r>
            <a:endParaRPr sz="2400"/>
          </a:p>
        </p:txBody>
      </p:sp>
      <p:sp>
        <p:nvSpPr>
          <p:cNvPr id="190" name="Google Shape;190;p20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191" name="Google Shape;191;p20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192" name="Google Shape;192;p20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193" name="Google Shape;193;p20"/>
          <p:cNvSpPr txBox="1"/>
          <p:nvPr>
            <p:ph idx="4294967295" type="body"/>
          </p:nvPr>
        </p:nvSpPr>
        <p:spPr>
          <a:xfrm>
            <a:off x="471900" y="852275"/>
            <a:ext cx="5053800" cy="37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The first mission devoted to </a:t>
            </a:r>
            <a:r>
              <a:rPr lang="en" u="sng">
                <a:solidFill>
                  <a:srgbClr val="000000"/>
                </a:solidFill>
              </a:rPr>
              <a:t>spatially-resolved X-ray polarimetry</a:t>
            </a:r>
            <a:endParaRPr sz="1000" u="sng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NASA SMEX mission, launched in 2021 Dec</a:t>
            </a:r>
            <a:endParaRPr sz="16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Bilateral collaboration btw. NASA/MSFC &amp; Italian Space Agency </a:t>
            </a:r>
            <a:r>
              <a:rPr lang="en" sz="1100">
                <a:solidFill>
                  <a:srgbClr val="000000"/>
                </a:solidFill>
              </a:rPr>
              <a:t>(w/ Japanese group providing key devices)</a:t>
            </a:r>
            <a:endParaRPr sz="11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2 year mission (baseline) + </a:t>
            </a:r>
            <a:r>
              <a:rPr lang="en" sz="1600" u="sng">
                <a:solidFill>
                  <a:srgbClr val="000000"/>
                </a:solidFill>
              </a:rPr>
              <a:t>Guest Observer Program</a:t>
            </a:r>
            <a:r>
              <a:rPr lang="en" sz="1600">
                <a:solidFill>
                  <a:srgbClr val="000000"/>
                </a:solidFill>
              </a:rPr>
              <a:t> (2024 Feb.-)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 u="sng">
                <a:solidFill>
                  <a:srgbClr val="000000"/>
                </a:solidFill>
              </a:rPr>
              <a:t>Imaging-polarimetry</a:t>
            </a:r>
            <a:r>
              <a:rPr lang="en" sz="1600">
                <a:solidFill>
                  <a:srgbClr val="000000"/>
                </a:solidFill>
              </a:rPr>
              <a:t> in 2-8 keV for the first time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 u="sng">
                <a:solidFill>
                  <a:srgbClr val="000000"/>
                </a:solidFill>
              </a:rPr>
              <a:t>Data are archived</a:t>
            </a:r>
            <a:r>
              <a:rPr lang="en" sz="1600">
                <a:solidFill>
                  <a:srgbClr val="000000"/>
                </a:solidFill>
              </a:rPr>
              <a:t> by NASA’s HEASARC, </a:t>
            </a:r>
            <a:r>
              <a:rPr lang="en" sz="1600" u="sng">
                <a:solidFill>
                  <a:srgbClr val="000000"/>
                </a:solidFill>
              </a:rPr>
              <a:t>released</a:t>
            </a:r>
            <a:r>
              <a:rPr lang="en" sz="1600">
                <a:solidFill>
                  <a:srgbClr val="000000"/>
                </a:solidFill>
              </a:rPr>
              <a:t> 1 week after the completion of the observation</a:t>
            </a:r>
            <a:endParaRPr sz="16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600">
                <a:solidFill>
                  <a:srgbClr val="000000"/>
                </a:solidFill>
              </a:rPr>
              <a:t>Unticipated ToO can be requested via IXPE website; latest example is that for Crab PSR after </a:t>
            </a:r>
            <a:r>
              <a:rPr lang="en" sz="1600">
                <a:solidFill>
                  <a:srgbClr val="000000"/>
                </a:solidFill>
              </a:rPr>
              <a:t>glitches</a:t>
            </a:r>
            <a:r>
              <a:rPr lang="en" sz="1500">
                <a:solidFill>
                  <a:srgbClr val="000000"/>
                </a:solidFill>
              </a:rPr>
              <a:t> </a:t>
            </a:r>
            <a:r>
              <a:rPr lang="en" sz="1100">
                <a:solidFill>
                  <a:srgbClr val="000000"/>
                </a:solidFill>
              </a:rPr>
              <a:t>(see also Goya’s poster for PWN analysis)</a:t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7772400" y="2728480"/>
            <a:ext cx="139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DU1+2+3 PA map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900" y="1116580"/>
            <a:ext cx="3556252" cy="24197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6" name="Google Shape;196;p20"/>
          <p:cNvSpPr txBox="1"/>
          <p:nvPr/>
        </p:nvSpPr>
        <p:spPr>
          <a:xfrm>
            <a:off x="5525700" y="3584425"/>
            <a:ext cx="35562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3 x (Mirror + Gas Pixel Detector)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FOV=12.9’ x 12.9’, HPD=25”, μ</a:t>
            </a:r>
            <a:r>
              <a:rPr baseline="-25000" lang="en" sz="1300">
                <a:latin typeface="Roboto"/>
                <a:ea typeface="Roboto"/>
                <a:cs typeface="Roboto"/>
                <a:sym typeface="Roboto"/>
              </a:rPr>
              <a:t>100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&gt;0.5 achieved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(see Weisskopf 18)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title"/>
          </p:nvPr>
        </p:nvSpPr>
        <p:spPr>
          <a:xfrm>
            <a:off x="1019800" y="16350"/>
            <a:ext cx="81261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on Detector Performance in Orbit</a:t>
            </a:r>
            <a:endParaRPr sz="1800"/>
          </a:p>
        </p:txBody>
      </p:sp>
      <p:sp>
        <p:nvSpPr>
          <p:cNvPr id="202" name="Google Shape;202;p21"/>
          <p:cNvSpPr txBox="1"/>
          <p:nvPr>
            <p:ph idx="12" type="sldNum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/11</a:t>
            </a:r>
            <a:endParaRPr/>
          </a:p>
        </p:txBody>
      </p:sp>
      <p:sp>
        <p:nvSpPr>
          <p:cNvPr id="203" name="Google Shape;203;p21"/>
          <p:cNvSpPr txBox="1"/>
          <p:nvPr>
            <p:ph idx="2" type="sldNum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2025.11.19</a:t>
            </a:r>
            <a:endParaRPr/>
          </a:p>
        </p:txBody>
      </p:sp>
      <p:sp>
        <p:nvSpPr>
          <p:cNvPr id="204" name="Google Shape;204;p21"/>
          <p:cNvSpPr txBox="1"/>
          <p:nvPr>
            <p:ph idx="3" type="sldNum"/>
          </p:nvPr>
        </p:nvSpPr>
        <p:spPr>
          <a:xfrm>
            <a:off x="63989" y="4754880"/>
            <a:ext cx="133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</a:t>
            </a:r>
            <a:endParaRPr/>
          </a:p>
        </p:txBody>
      </p:sp>
      <p:sp>
        <p:nvSpPr>
          <p:cNvPr id="205" name="Google Shape;205;p21"/>
          <p:cNvSpPr txBox="1"/>
          <p:nvPr>
            <p:ph idx="4294967295" type="body"/>
          </p:nvPr>
        </p:nvSpPr>
        <p:spPr>
          <a:xfrm>
            <a:off x="471900" y="852275"/>
            <a:ext cx="4644000" cy="40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GPD pressure decrease gradually (known issue before the launch)</a:t>
            </a:r>
            <a:endParaRPr sz="17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will affect efficiency, track length, and gain (and instrumental response)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We continuously monitor the efficiency and update responses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DU2 anomaly since 2025.04</a:t>
            </a:r>
            <a:endParaRPr sz="17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Part of readout ASIC not work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We continuously take data, but need to re-calibrate the spurious modulation correction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 u="sng">
                <a:solidFill>
                  <a:srgbClr val="000000"/>
                </a:solidFill>
              </a:rPr>
              <a:t>DU2 date (after 2025.05) removed temporary</a:t>
            </a:r>
            <a:r>
              <a:rPr lang="en" sz="1500">
                <a:solidFill>
                  <a:srgbClr val="000000"/>
                </a:solidFill>
              </a:rPr>
              <a:t>. Stay tuned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 rotWithShape="1">
          <a:blip r:embed="rId3">
            <a:alphaModFix/>
          </a:blip>
          <a:srcRect b="29338" l="0" r="0" t="0"/>
          <a:stretch/>
        </p:blipFill>
        <p:spPr>
          <a:xfrm>
            <a:off x="5311975" y="852275"/>
            <a:ext cx="3577050" cy="36345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3">
            <a:alphaModFix/>
          </a:blip>
          <a:srcRect b="0" l="0" r="0" t="92820"/>
          <a:stretch/>
        </p:blipFill>
        <p:spPr>
          <a:xfrm>
            <a:off x="5322781" y="4411697"/>
            <a:ext cx="3577050" cy="369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8" name="Google Shape;208;p21"/>
          <p:cNvSpPr/>
          <p:nvPr/>
        </p:nvSpPr>
        <p:spPr>
          <a:xfrm>
            <a:off x="5653525" y="4348200"/>
            <a:ext cx="1512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912" y="807159"/>
            <a:ext cx="3929372" cy="32448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